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3" r:id="rId21"/>
    <p:sldId id="289" r:id="rId22"/>
    <p:sldId id="291" r:id="rId23"/>
    <p:sldId id="292" r:id="rId24"/>
    <p:sldId id="297" r:id="rId25"/>
    <p:sldId id="293" r:id="rId26"/>
    <p:sldId id="294" r:id="rId27"/>
    <p:sldId id="295" r:id="rId28"/>
    <p:sldId id="296" r:id="rId29"/>
    <p:sldId id="290" r:id="rId30"/>
    <p:sldId id="298" r:id="rId31"/>
    <p:sldId id="303" r:id="rId32"/>
    <p:sldId id="300" r:id="rId33"/>
    <p:sldId id="301" r:id="rId34"/>
    <p:sldId id="302" r:id="rId35"/>
    <p:sldId id="299" r:id="rId36"/>
    <p:sldId id="304" r:id="rId37"/>
    <p:sldId id="306" r:id="rId38"/>
    <p:sldId id="307" r:id="rId39"/>
    <p:sldId id="308" r:id="rId40"/>
    <p:sldId id="309" r:id="rId41"/>
    <p:sldId id="310" r:id="rId42"/>
    <p:sldId id="311" r:id="rId43"/>
    <p:sldId id="305" r:id="rId44"/>
    <p:sldId id="312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13" r:id="rId54"/>
    <p:sldId id="322" r:id="rId55"/>
    <p:sldId id="324" r:id="rId56"/>
    <p:sldId id="325" r:id="rId57"/>
    <p:sldId id="326" r:id="rId58"/>
    <p:sldId id="327" r:id="rId59"/>
    <p:sldId id="32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5893" y="1973766"/>
            <a:ext cx="9360418" cy="878258"/>
          </a:xfrm>
        </p:spPr>
        <p:txBody>
          <a:bodyPr>
            <a:normAutofit/>
          </a:bodyPr>
          <a:lstStyle/>
          <a:p>
            <a:r>
              <a:rPr lang="sr-Cyrl-RS" sz="4800" dirty="0">
                <a:latin typeface="Segoe Print" panose="02000600000000000000" pitchFamily="2" charset="0"/>
              </a:rPr>
              <a:t>Задаци из математике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81119" y="3047107"/>
            <a:ext cx="6916336" cy="1469540"/>
          </a:xfrm>
        </p:spPr>
        <p:txBody>
          <a:bodyPr>
            <a:normAutofit fontScale="85000" lnSpcReduction="20000"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Први разред</a:t>
            </a:r>
          </a:p>
          <a:p>
            <a:endParaRPr lang="sr-Cyrl-RS" sz="3200" dirty="0">
              <a:latin typeface="Segoe Print" panose="02000600000000000000" pitchFamily="2" charset="0"/>
            </a:endParaRPr>
          </a:p>
          <a:p>
            <a:r>
              <a:rPr lang="sr-Cyrl-RS" sz="2000" dirty="0">
                <a:latin typeface="Segoe Print" panose="02000600000000000000" pitchFamily="2" charset="0"/>
              </a:rPr>
              <a:t>Извор: </a:t>
            </a:r>
          </a:p>
          <a:p>
            <a:r>
              <a:rPr lang="sr-Cyrl-RS" sz="2000" dirty="0">
                <a:latin typeface="Segoe Print" panose="02000600000000000000" pitchFamily="2" charset="0"/>
              </a:rPr>
              <a:t>М. М. Моро М. А. Бантова</a:t>
            </a:r>
          </a:p>
          <a:p>
            <a:r>
              <a:rPr lang="sr-Cyrl-RS" sz="2000" dirty="0">
                <a:latin typeface="Segoe Print" panose="02000600000000000000" pitchFamily="2" charset="0"/>
              </a:rPr>
              <a:t>Математика 2</a:t>
            </a:r>
          </a:p>
          <a:p>
            <a:endParaRPr lang="sr-Cyrl-RS" sz="2000" dirty="0">
              <a:latin typeface="Segoe Print" panose="02000600000000000000" pitchFamily="2" charset="0"/>
            </a:endParaRPr>
          </a:p>
          <a:p>
            <a:endParaRPr lang="en-US" sz="2000" dirty="0">
              <a:latin typeface="Segoe Print" panose="02000600000000000000" pitchFamily="2" charset="0"/>
            </a:endParaRPr>
          </a:p>
        </p:txBody>
      </p:sp>
      <p:pic>
        <p:nvPicPr>
          <p:cNvPr id="4" name="pyotr-ilyich-tchaikovsky_-_humoresque">
            <a:hlinkClick r:id="" action="ppaction://media"/>
            <a:extLst>
              <a:ext uri="{FF2B5EF4-FFF2-40B4-BE49-F238E27FC236}">
                <a16:creationId xmlns:a16="http://schemas.microsoft.com/office/drawing/2014/main" id="{790B2F21-DB40-4196-90E6-A6E270485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153382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040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741213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527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51566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192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537287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937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364548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506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077653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942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09660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661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651007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817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991281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84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271020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64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08626"/>
              </p:ext>
            </p:extLst>
          </p:nvPr>
        </p:nvGraphicFramePr>
        <p:xfrm>
          <a:off x="5698226" y="372350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3724" y="2644049"/>
            <a:ext cx="5737283" cy="3299552"/>
          </a:xfrm>
        </p:spPr>
        <p:txBody>
          <a:bodyPr/>
          <a:lstStyle/>
          <a:p>
            <a:r>
              <a:rPr lang="sr-Cyrl-RS" dirty="0"/>
              <a:t>50. задатак</a:t>
            </a:r>
          </a:p>
          <a:p>
            <a:r>
              <a:rPr lang="sr-Cyrl-RS" dirty="0"/>
              <a:t>Израчунај: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2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6" y="2977308"/>
            <a:ext cx="2366542" cy="903383"/>
          </a:xfrm>
        </p:spPr>
        <p:txBody>
          <a:bodyPr>
            <a:normAutofit/>
          </a:bodyPr>
          <a:lstStyle/>
          <a:p>
            <a:r>
              <a:rPr lang="sr-Cyrl-RS" sz="4000" dirty="0"/>
              <a:t>Браво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115" y="2649557"/>
            <a:ext cx="4617235" cy="1558886"/>
          </a:xfrm>
        </p:spPr>
        <p:txBody>
          <a:bodyPr>
            <a:normAutofit lnSpcReduction="10000"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10E89-88FF-4C62-8A52-B3A254DFF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1" y="413974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b="1" dirty="0"/>
              <a:t>Математички</a:t>
            </a:r>
            <a:r>
              <a:rPr lang="sr-Cyrl-RS" sz="2000" dirty="0"/>
              <a:t>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8284" y="1354279"/>
            <a:ext cx="6775374" cy="1483360"/>
          </a:xfrm>
        </p:spPr>
        <p:txBody>
          <a:bodyPr>
            <a:normAutofit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5A2F784-010E-4264-9699-E1654F183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64756"/>
              </p:ext>
            </p:extLst>
          </p:nvPr>
        </p:nvGraphicFramePr>
        <p:xfrm>
          <a:off x="1164346" y="3296798"/>
          <a:ext cx="9863308" cy="2052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5827">
                  <a:extLst>
                    <a:ext uri="{9D8B030D-6E8A-4147-A177-3AD203B41FA5}">
                      <a16:colId xmlns:a16="http://schemas.microsoft.com/office/drawing/2014/main" val="3265494000"/>
                    </a:ext>
                  </a:extLst>
                </a:gridCol>
                <a:gridCol w="2465827">
                  <a:extLst>
                    <a:ext uri="{9D8B030D-6E8A-4147-A177-3AD203B41FA5}">
                      <a16:colId xmlns:a16="http://schemas.microsoft.com/office/drawing/2014/main" val="107863005"/>
                    </a:ext>
                  </a:extLst>
                </a:gridCol>
                <a:gridCol w="2465827">
                  <a:extLst>
                    <a:ext uri="{9D8B030D-6E8A-4147-A177-3AD203B41FA5}">
                      <a16:colId xmlns:a16="http://schemas.microsoft.com/office/drawing/2014/main" val="4098749341"/>
                    </a:ext>
                  </a:extLst>
                </a:gridCol>
                <a:gridCol w="2465827">
                  <a:extLst>
                    <a:ext uri="{9D8B030D-6E8A-4147-A177-3AD203B41FA5}">
                      <a16:colId xmlns:a16="http://schemas.microsoft.com/office/drawing/2014/main" val="3217977209"/>
                    </a:ext>
                  </a:extLst>
                </a:gridCol>
              </a:tblGrid>
              <a:tr h="553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3011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17930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47946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12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1" y="413974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b="1" dirty="0"/>
              <a:t>Математички</a:t>
            </a:r>
            <a:r>
              <a:rPr lang="sr-Cyrl-RS" sz="2000" dirty="0"/>
              <a:t>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8284" y="1354279"/>
            <a:ext cx="6775374" cy="1483360"/>
          </a:xfrm>
        </p:spPr>
        <p:txBody>
          <a:bodyPr>
            <a:normAutofit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5A2F784-010E-4264-9699-E1654F183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73527"/>
              </p:ext>
            </p:extLst>
          </p:nvPr>
        </p:nvGraphicFramePr>
        <p:xfrm>
          <a:off x="1164346" y="3296798"/>
          <a:ext cx="9863308" cy="2052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073">
                  <a:extLst>
                    <a:ext uri="{9D8B030D-6E8A-4147-A177-3AD203B41FA5}">
                      <a16:colId xmlns:a16="http://schemas.microsoft.com/office/drawing/2014/main" val="3265494000"/>
                    </a:ext>
                  </a:extLst>
                </a:gridCol>
                <a:gridCol w="2710150">
                  <a:extLst>
                    <a:ext uri="{9D8B030D-6E8A-4147-A177-3AD203B41FA5}">
                      <a16:colId xmlns:a16="http://schemas.microsoft.com/office/drawing/2014/main" val="107863005"/>
                    </a:ext>
                  </a:extLst>
                </a:gridCol>
                <a:gridCol w="2965258">
                  <a:extLst>
                    <a:ext uri="{9D8B030D-6E8A-4147-A177-3AD203B41FA5}">
                      <a16:colId xmlns:a16="http://schemas.microsoft.com/office/drawing/2014/main" val="4098749341"/>
                    </a:ext>
                  </a:extLst>
                </a:gridCol>
                <a:gridCol w="2465827">
                  <a:extLst>
                    <a:ext uri="{9D8B030D-6E8A-4147-A177-3AD203B41FA5}">
                      <a16:colId xmlns:a16="http://schemas.microsoft.com/office/drawing/2014/main" val="3217977209"/>
                    </a:ext>
                  </a:extLst>
                </a:gridCol>
              </a:tblGrid>
              <a:tr h="553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3011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Нина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17930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47946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23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1" y="413974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b="1" dirty="0"/>
              <a:t>Математички</a:t>
            </a:r>
            <a:r>
              <a:rPr lang="sr-Cyrl-RS" sz="2000" dirty="0"/>
              <a:t>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8284" y="1354279"/>
            <a:ext cx="6775374" cy="1483360"/>
          </a:xfrm>
        </p:spPr>
        <p:txBody>
          <a:bodyPr>
            <a:normAutofit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5A2F784-010E-4264-9699-E1654F183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4346" y="3296798"/>
          <a:ext cx="9863308" cy="2052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073">
                  <a:extLst>
                    <a:ext uri="{9D8B030D-6E8A-4147-A177-3AD203B41FA5}">
                      <a16:colId xmlns:a16="http://schemas.microsoft.com/office/drawing/2014/main" val="3265494000"/>
                    </a:ext>
                  </a:extLst>
                </a:gridCol>
                <a:gridCol w="2710150">
                  <a:extLst>
                    <a:ext uri="{9D8B030D-6E8A-4147-A177-3AD203B41FA5}">
                      <a16:colId xmlns:a16="http://schemas.microsoft.com/office/drawing/2014/main" val="107863005"/>
                    </a:ext>
                  </a:extLst>
                </a:gridCol>
                <a:gridCol w="2965258">
                  <a:extLst>
                    <a:ext uri="{9D8B030D-6E8A-4147-A177-3AD203B41FA5}">
                      <a16:colId xmlns:a16="http://schemas.microsoft.com/office/drawing/2014/main" val="4098749341"/>
                    </a:ext>
                  </a:extLst>
                </a:gridCol>
                <a:gridCol w="2465827">
                  <a:extLst>
                    <a:ext uri="{9D8B030D-6E8A-4147-A177-3AD203B41FA5}">
                      <a16:colId xmlns:a16="http://schemas.microsoft.com/office/drawing/2014/main" val="3217977209"/>
                    </a:ext>
                  </a:extLst>
                </a:gridCol>
              </a:tblGrid>
              <a:tr h="553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3011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Нина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17930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Катја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 + 6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47946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457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1" y="413974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b="1" dirty="0"/>
              <a:t>Математички</a:t>
            </a:r>
            <a:r>
              <a:rPr lang="sr-Cyrl-RS" sz="2000" dirty="0"/>
              <a:t>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8284" y="1354279"/>
            <a:ext cx="6775374" cy="1483360"/>
          </a:xfrm>
        </p:spPr>
        <p:txBody>
          <a:bodyPr>
            <a:normAutofit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5A2F784-010E-4264-9699-E1654F183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35332"/>
              </p:ext>
            </p:extLst>
          </p:nvPr>
        </p:nvGraphicFramePr>
        <p:xfrm>
          <a:off x="1164346" y="3296798"/>
          <a:ext cx="9863308" cy="2052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073">
                  <a:extLst>
                    <a:ext uri="{9D8B030D-6E8A-4147-A177-3AD203B41FA5}">
                      <a16:colId xmlns:a16="http://schemas.microsoft.com/office/drawing/2014/main" val="3265494000"/>
                    </a:ext>
                  </a:extLst>
                </a:gridCol>
                <a:gridCol w="2710150">
                  <a:extLst>
                    <a:ext uri="{9D8B030D-6E8A-4147-A177-3AD203B41FA5}">
                      <a16:colId xmlns:a16="http://schemas.microsoft.com/office/drawing/2014/main" val="107863005"/>
                    </a:ext>
                  </a:extLst>
                </a:gridCol>
                <a:gridCol w="2965258">
                  <a:extLst>
                    <a:ext uri="{9D8B030D-6E8A-4147-A177-3AD203B41FA5}">
                      <a16:colId xmlns:a16="http://schemas.microsoft.com/office/drawing/2014/main" val="4098749341"/>
                    </a:ext>
                  </a:extLst>
                </a:gridCol>
                <a:gridCol w="2465827">
                  <a:extLst>
                    <a:ext uri="{9D8B030D-6E8A-4147-A177-3AD203B41FA5}">
                      <a16:colId xmlns:a16="http://schemas.microsoft.com/office/drawing/2014/main" val="3217977209"/>
                    </a:ext>
                  </a:extLst>
                </a:gridCol>
              </a:tblGrid>
              <a:tr h="553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3011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Нина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17930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Катја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 + 6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= 29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47946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486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1" y="413974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b="1" dirty="0"/>
              <a:t>Математички</a:t>
            </a:r>
            <a:r>
              <a:rPr lang="sr-Cyrl-RS" sz="2000" dirty="0"/>
              <a:t>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8284" y="1354279"/>
            <a:ext cx="6775374" cy="1483360"/>
          </a:xfrm>
        </p:spPr>
        <p:txBody>
          <a:bodyPr>
            <a:normAutofit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5A2F784-010E-4264-9699-E1654F183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637186"/>
              </p:ext>
            </p:extLst>
          </p:nvPr>
        </p:nvGraphicFramePr>
        <p:xfrm>
          <a:off x="1164346" y="3296798"/>
          <a:ext cx="9863308" cy="2052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073">
                  <a:extLst>
                    <a:ext uri="{9D8B030D-6E8A-4147-A177-3AD203B41FA5}">
                      <a16:colId xmlns:a16="http://schemas.microsoft.com/office/drawing/2014/main" val="3265494000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107863005"/>
                    </a:ext>
                  </a:extLst>
                </a:gridCol>
                <a:gridCol w="3338111">
                  <a:extLst>
                    <a:ext uri="{9D8B030D-6E8A-4147-A177-3AD203B41FA5}">
                      <a16:colId xmlns:a16="http://schemas.microsoft.com/office/drawing/2014/main" val="4098749341"/>
                    </a:ext>
                  </a:extLst>
                </a:gridCol>
                <a:gridCol w="1938738">
                  <a:extLst>
                    <a:ext uri="{9D8B030D-6E8A-4147-A177-3AD203B41FA5}">
                      <a16:colId xmlns:a16="http://schemas.microsoft.com/office/drawing/2014/main" val="3217977209"/>
                    </a:ext>
                  </a:extLst>
                </a:gridCol>
              </a:tblGrid>
              <a:tr h="553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3011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Нина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17930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Катја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 + 6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= 29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47946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Оља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29 жирова – 9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22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1" y="413974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b="1" dirty="0"/>
              <a:t>Математички</a:t>
            </a:r>
            <a:r>
              <a:rPr lang="sr-Cyrl-RS" sz="2000" dirty="0"/>
              <a:t>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8284" y="1354279"/>
            <a:ext cx="6775374" cy="1483360"/>
          </a:xfrm>
        </p:spPr>
        <p:txBody>
          <a:bodyPr>
            <a:normAutofit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5A2F784-010E-4264-9699-E1654F183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5127"/>
              </p:ext>
            </p:extLst>
          </p:nvPr>
        </p:nvGraphicFramePr>
        <p:xfrm>
          <a:off x="1164346" y="3296798"/>
          <a:ext cx="9863308" cy="2052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073">
                  <a:extLst>
                    <a:ext uri="{9D8B030D-6E8A-4147-A177-3AD203B41FA5}">
                      <a16:colId xmlns:a16="http://schemas.microsoft.com/office/drawing/2014/main" val="3265494000"/>
                    </a:ext>
                  </a:extLst>
                </a:gridCol>
                <a:gridCol w="2710150">
                  <a:extLst>
                    <a:ext uri="{9D8B030D-6E8A-4147-A177-3AD203B41FA5}">
                      <a16:colId xmlns:a16="http://schemas.microsoft.com/office/drawing/2014/main" val="107863005"/>
                    </a:ext>
                  </a:extLst>
                </a:gridCol>
                <a:gridCol w="3283026">
                  <a:extLst>
                    <a:ext uri="{9D8B030D-6E8A-4147-A177-3AD203B41FA5}">
                      <a16:colId xmlns:a16="http://schemas.microsoft.com/office/drawing/2014/main" val="4098749341"/>
                    </a:ext>
                  </a:extLst>
                </a:gridCol>
                <a:gridCol w="2148059">
                  <a:extLst>
                    <a:ext uri="{9D8B030D-6E8A-4147-A177-3AD203B41FA5}">
                      <a16:colId xmlns:a16="http://schemas.microsoft.com/office/drawing/2014/main" val="3217977209"/>
                    </a:ext>
                  </a:extLst>
                </a:gridCol>
              </a:tblGrid>
              <a:tr h="553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3011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Нина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17930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Катја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 + 6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= 29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47946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Оља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29 жирова – 9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= 20 жирова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97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1" y="413974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b="1" dirty="0"/>
              <a:t>Математички</a:t>
            </a:r>
            <a:r>
              <a:rPr lang="sr-Cyrl-RS" sz="2000" dirty="0"/>
              <a:t>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8284" y="1354279"/>
            <a:ext cx="6775374" cy="1483360"/>
          </a:xfrm>
        </p:spPr>
        <p:txBody>
          <a:bodyPr>
            <a:normAutofit/>
          </a:bodyPr>
          <a:lstStyle/>
          <a:p>
            <a:r>
              <a:rPr lang="sr-Cyrl-RS" sz="1400" dirty="0"/>
              <a:t>51. задатак</a:t>
            </a:r>
          </a:p>
          <a:p>
            <a:pPr lvl="0"/>
            <a:r>
              <a:rPr lang="sr-Cyrl-RS" sz="1400" dirty="0"/>
              <a:t>Нина је нашла 23 жира, Катја 6 жирова више од Нине, а Оља 9 жирова мање него Катја. </a:t>
            </a:r>
          </a:p>
          <a:p>
            <a:pPr lvl="0"/>
            <a:r>
              <a:rPr lang="sr-Cyrl-RS" sz="1400" dirty="0"/>
              <a:t>Колико жирова је нашла Оља?</a:t>
            </a:r>
            <a:endParaRPr lang="en-GB" sz="1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5A2F784-010E-4264-9699-E1654F183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642624"/>
              </p:ext>
            </p:extLst>
          </p:nvPr>
        </p:nvGraphicFramePr>
        <p:xfrm>
          <a:off x="1164346" y="2837639"/>
          <a:ext cx="9863308" cy="2052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073">
                  <a:extLst>
                    <a:ext uri="{9D8B030D-6E8A-4147-A177-3AD203B41FA5}">
                      <a16:colId xmlns:a16="http://schemas.microsoft.com/office/drawing/2014/main" val="3265494000"/>
                    </a:ext>
                  </a:extLst>
                </a:gridCol>
                <a:gridCol w="2710150">
                  <a:extLst>
                    <a:ext uri="{9D8B030D-6E8A-4147-A177-3AD203B41FA5}">
                      <a16:colId xmlns:a16="http://schemas.microsoft.com/office/drawing/2014/main" val="107863005"/>
                    </a:ext>
                  </a:extLst>
                </a:gridCol>
                <a:gridCol w="3283026">
                  <a:extLst>
                    <a:ext uri="{9D8B030D-6E8A-4147-A177-3AD203B41FA5}">
                      <a16:colId xmlns:a16="http://schemas.microsoft.com/office/drawing/2014/main" val="4098749341"/>
                    </a:ext>
                  </a:extLst>
                </a:gridCol>
                <a:gridCol w="2148059">
                  <a:extLst>
                    <a:ext uri="{9D8B030D-6E8A-4147-A177-3AD203B41FA5}">
                      <a16:colId xmlns:a16="http://schemas.microsoft.com/office/drawing/2014/main" val="3217977209"/>
                    </a:ext>
                  </a:extLst>
                </a:gridCol>
              </a:tblGrid>
              <a:tr h="553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73011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Нина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17930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Катја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23 жира + 6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= 29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47946"/>
                  </a:ext>
                </a:extLst>
              </a:tr>
              <a:tr h="499471">
                <a:tc>
                  <a:txBody>
                    <a:bodyPr/>
                    <a:lstStyle/>
                    <a:p>
                      <a:r>
                        <a:rPr lang="sr-Cyrl-RS" dirty="0"/>
                        <a:t>Оља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29 жирова – 9 жирова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= 20 жирова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0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17D8E6-903B-4084-806F-D68B33904907}"/>
              </a:ext>
            </a:extLst>
          </p:cNvPr>
          <p:cNvSpPr txBox="1"/>
          <p:nvPr/>
        </p:nvSpPr>
        <p:spPr>
          <a:xfrm>
            <a:off x="4076243" y="5319055"/>
            <a:ext cx="33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Оља је нашла 20 жирова.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311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6" y="2977308"/>
            <a:ext cx="2366542" cy="903383"/>
          </a:xfrm>
        </p:spPr>
        <p:txBody>
          <a:bodyPr>
            <a:normAutofit/>
          </a:bodyPr>
          <a:lstStyle/>
          <a:p>
            <a:r>
              <a:rPr lang="sr-Cyrl-RS" sz="4000" dirty="0"/>
              <a:t>Браво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32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663003"/>
              </p:ext>
            </p:extLst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740088"/>
              </p:ext>
            </p:extLst>
          </p:nvPr>
        </p:nvGraphicFramePr>
        <p:xfrm>
          <a:off x="1093174" y="3429000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1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115" y="2649556"/>
            <a:ext cx="4617235" cy="2858877"/>
          </a:xfrm>
        </p:spPr>
        <p:txBody>
          <a:bodyPr>
            <a:noAutofit/>
          </a:bodyPr>
          <a:lstStyle/>
          <a:p>
            <a:r>
              <a:rPr lang="sr-Cyrl-RS" sz="1600" dirty="0"/>
              <a:t>52. задатак</a:t>
            </a:r>
          </a:p>
          <a:p>
            <a:r>
              <a:rPr lang="sr-Cyrl-RS" sz="1600" dirty="0"/>
              <a:t>1. Из прве кошнице добијено је 25 </a:t>
            </a:r>
            <a:r>
              <a:rPr lang="en-GB" sz="1600" dirty="0"/>
              <a:t>kg </a:t>
            </a:r>
            <a:r>
              <a:rPr lang="sr-Cyrl-RS" sz="1600" dirty="0"/>
              <a:t>меда, а из друге 5 </a:t>
            </a:r>
            <a:r>
              <a:rPr lang="en-GB" sz="1600" dirty="0"/>
              <a:t>kg</a:t>
            </a:r>
            <a:r>
              <a:rPr lang="sr-Cyrl-RS" sz="1600" dirty="0"/>
              <a:t> више. Колико килограма меда је добијено из друге кошнице?</a:t>
            </a:r>
            <a:endParaRPr lang="en-GB" sz="1600" dirty="0"/>
          </a:p>
          <a:p>
            <a:pPr lvl="0"/>
            <a:r>
              <a:rPr lang="sr-Cyrl-RS" sz="1600" dirty="0"/>
              <a:t>2. Из прве кошнице добијено је 25 </a:t>
            </a:r>
            <a:r>
              <a:rPr lang="en-GB" sz="1600" dirty="0"/>
              <a:t>kg </a:t>
            </a:r>
            <a:r>
              <a:rPr lang="sr-Cyrl-RS" sz="1600" dirty="0"/>
              <a:t>меда, 5 </a:t>
            </a:r>
            <a:r>
              <a:rPr lang="en-GB" sz="1600" dirty="0"/>
              <a:t>kg</a:t>
            </a:r>
            <a:r>
              <a:rPr lang="sr-Cyrl-RS" sz="1600" dirty="0"/>
              <a:t> више него из друге. Колико килограма меда је добијено из друге кошнице?</a:t>
            </a:r>
            <a:endParaRPr lang="en-GB" sz="16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9B27180-AC8C-49F6-96A0-E34076D6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115" y="2649556"/>
            <a:ext cx="4617235" cy="2858877"/>
          </a:xfrm>
        </p:spPr>
        <p:txBody>
          <a:bodyPr>
            <a:noAutofit/>
          </a:bodyPr>
          <a:lstStyle/>
          <a:p>
            <a:r>
              <a:rPr lang="sr-Cyrl-RS" sz="1400" dirty="0"/>
              <a:t>52. задатак</a:t>
            </a:r>
          </a:p>
          <a:p>
            <a:r>
              <a:rPr lang="sr-Cyrl-RS" sz="1400" dirty="0"/>
              <a:t>1.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а из друге 5 </a:t>
            </a:r>
            <a:r>
              <a:rPr lang="en-GB" sz="1400" dirty="0"/>
              <a:t>kg</a:t>
            </a:r>
            <a:r>
              <a:rPr lang="sr-Cyrl-RS" sz="1400" dirty="0"/>
              <a:t> више. Колико килограма меда је добијено из друге кошнице?</a:t>
            </a:r>
            <a:endParaRPr lang="en-GB" sz="1400" dirty="0"/>
          </a:p>
          <a:p>
            <a:pPr lvl="0"/>
            <a:r>
              <a:rPr lang="sr-Cyrl-RS" sz="1400" dirty="0"/>
              <a:t>2.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5 </a:t>
            </a:r>
            <a:r>
              <a:rPr lang="en-GB" sz="1400" dirty="0"/>
              <a:t>kg</a:t>
            </a:r>
            <a:r>
              <a:rPr lang="sr-Cyrl-RS" sz="1400" dirty="0"/>
              <a:t> више него из друге. Колико килограма меда је добијено из друге кошнице?</a:t>
            </a:r>
            <a:endParaRPr lang="en-GB" sz="1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FF7A85-4972-4D9F-894D-5255DCEC50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393" y="2966474"/>
          <a:ext cx="6172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прве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+ 5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2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115" y="2649556"/>
            <a:ext cx="4617235" cy="2858877"/>
          </a:xfrm>
        </p:spPr>
        <p:txBody>
          <a:bodyPr>
            <a:noAutofit/>
          </a:bodyPr>
          <a:lstStyle/>
          <a:p>
            <a:r>
              <a:rPr lang="sr-Cyrl-RS" sz="1400" dirty="0"/>
              <a:t>52. задатак</a:t>
            </a:r>
          </a:p>
          <a:p>
            <a:r>
              <a:rPr lang="sr-Cyrl-RS" sz="1400" dirty="0"/>
              <a:t>1.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а из друге 5 </a:t>
            </a:r>
            <a:r>
              <a:rPr lang="en-GB" sz="1400" dirty="0"/>
              <a:t>kg</a:t>
            </a:r>
            <a:r>
              <a:rPr lang="sr-Cyrl-RS" sz="1400" dirty="0"/>
              <a:t> више. Колико килограма меда је добијено из друге кошнице?</a:t>
            </a:r>
            <a:endParaRPr lang="en-GB" sz="1400" dirty="0"/>
          </a:p>
          <a:p>
            <a:pPr lvl="0"/>
            <a:r>
              <a:rPr lang="sr-Cyrl-RS" sz="1400" dirty="0"/>
              <a:t>2.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5 </a:t>
            </a:r>
            <a:r>
              <a:rPr lang="en-GB" sz="1400" dirty="0"/>
              <a:t>kg</a:t>
            </a:r>
            <a:r>
              <a:rPr lang="sr-Cyrl-RS" sz="1400" dirty="0"/>
              <a:t> више него из друге. Колико килограма меда је добијено из друге кошнице?</a:t>
            </a:r>
            <a:endParaRPr lang="en-GB" sz="1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FF7A85-4972-4D9F-894D-5255DCEC5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499053"/>
              </p:ext>
            </p:extLst>
          </p:nvPr>
        </p:nvGraphicFramePr>
        <p:xfrm>
          <a:off x="803562" y="1205482"/>
          <a:ext cx="6172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прве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+ 5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5AABD8E-8614-4943-A467-8946C7232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19805"/>
              </p:ext>
            </p:extLst>
          </p:nvPr>
        </p:nvGraphicFramePr>
        <p:xfrm>
          <a:off x="803562" y="2485314"/>
          <a:ext cx="61722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меда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71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115" y="2649556"/>
            <a:ext cx="4617235" cy="2858877"/>
          </a:xfrm>
        </p:spPr>
        <p:txBody>
          <a:bodyPr>
            <a:noAutofit/>
          </a:bodyPr>
          <a:lstStyle/>
          <a:p>
            <a:r>
              <a:rPr lang="sr-Cyrl-RS" sz="1400" dirty="0"/>
              <a:t>52. задатак</a:t>
            </a:r>
          </a:p>
          <a:p>
            <a:r>
              <a:rPr lang="sr-Cyrl-RS" sz="1400" dirty="0"/>
              <a:t>1.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а из друге 5 </a:t>
            </a:r>
            <a:r>
              <a:rPr lang="en-GB" sz="1400" dirty="0"/>
              <a:t>kg</a:t>
            </a:r>
            <a:r>
              <a:rPr lang="sr-Cyrl-RS" sz="1400" dirty="0"/>
              <a:t> више. Колико килограма меда је добијено из друге кошнице?</a:t>
            </a:r>
            <a:endParaRPr lang="en-GB" sz="1400" dirty="0"/>
          </a:p>
          <a:p>
            <a:pPr lvl="0"/>
            <a:r>
              <a:rPr lang="sr-Cyrl-RS" sz="1400" dirty="0"/>
              <a:t>2.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5 </a:t>
            </a:r>
            <a:r>
              <a:rPr lang="en-GB" sz="1400" dirty="0"/>
              <a:t>kg</a:t>
            </a:r>
            <a:r>
              <a:rPr lang="sr-Cyrl-RS" sz="1400" dirty="0"/>
              <a:t> више него из друге. Колико килограма меда је добијено из друге кошнице?</a:t>
            </a:r>
            <a:endParaRPr lang="en-GB" sz="1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FF7A85-4972-4D9F-894D-5255DCEC5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39778"/>
              </p:ext>
            </p:extLst>
          </p:nvPr>
        </p:nvGraphicFramePr>
        <p:xfrm>
          <a:off x="803562" y="871266"/>
          <a:ext cx="6172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прве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+ 5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5AABD8E-8614-4943-A467-8946C7232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812562"/>
              </p:ext>
            </p:extLst>
          </p:nvPr>
        </p:nvGraphicFramePr>
        <p:xfrm>
          <a:off x="803562" y="2187858"/>
          <a:ext cx="61722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меда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CF2E3AE1-5038-4AD6-AAC4-BBE5D4438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295477"/>
              </p:ext>
            </p:extLst>
          </p:nvPr>
        </p:nvGraphicFramePr>
        <p:xfrm>
          <a:off x="803562" y="3372203"/>
          <a:ext cx="6172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прве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- 5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056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115" y="2649556"/>
            <a:ext cx="4617235" cy="2858877"/>
          </a:xfrm>
        </p:spPr>
        <p:txBody>
          <a:bodyPr>
            <a:noAutofit/>
          </a:bodyPr>
          <a:lstStyle/>
          <a:p>
            <a:r>
              <a:rPr lang="sr-Cyrl-RS" sz="1400" dirty="0"/>
              <a:t>52. задатак</a:t>
            </a:r>
          </a:p>
          <a:p>
            <a:r>
              <a:rPr lang="sr-Cyrl-RS" sz="1400" dirty="0"/>
              <a:t>1.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а из друге 5 </a:t>
            </a:r>
            <a:r>
              <a:rPr lang="en-GB" sz="1400" dirty="0"/>
              <a:t>kg</a:t>
            </a:r>
            <a:r>
              <a:rPr lang="sr-Cyrl-RS" sz="1400" dirty="0"/>
              <a:t> више. Колико килограма меда је добијено из друге кошнице?</a:t>
            </a:r>
            <a:endParaRPr lang="en-GB" sz="1400" dirty="0"/>
          </a:p>
          <a:p>
            <a:pPr lvl="0"/>
            <a:r>
              <a:rPr lang="sr-Cyrl-RS" sz="1400" dirty="0"/>
              <a:t>2. Из прве кошнице добијено је 25 </a:t>
            </a:r>
            <a:r>
              <a:rPr lang="en-GB" sz="1400" dirty="0"/>
              <a:t>kg </a:t>
            </a:r>
            <a:r>
              <a:rPr lang="sr-Cyrl-RS" sz="1400" dirty="0"/>
              <a:t>меда, 5 </a:t>
            </a:r>
            <a:r>
              <a:rPr lang="en-GB" sz="1400" dirty="0"/>
              <a:t>kg</a:t>
            </a:r>
            <a:r>
              <a:rPr lang="sr-Cyrl-RS" sz="1400" dirty="0"/>
              <a:t> више него из друге. Колико килограма меда је добијено из друге кошнице?</a:t>
            </a:r>
            <a:endParaRPr lang="en-GB" sz="1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FF7A85-4972-4D9F-894D-5255DCEC5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219496"/>
              </p:ext>
            </p:extLst>
          </p:nvPr>
        </p:nvGraphicFramePr>
        <p:xfrm>
          <a:off x="803562" y="871266"/>
          <a:ext cx="6172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прве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+ 5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5AABD8E-8614-4943-A467-8946C7232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911161"/>
              </p:ext>
            </p:extLst>
          </p:nvPr>
        </p:nvGraphicFramePr>
        <p:xfrm>
          <a:off x="803562" y="2187858"/>
          <a:ext cx="61722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меда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CF2E3AE1-5038-4AD6-AAC4-BBE5D4438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292666"/>
              </p:ext>
            </p:extLst>
          </p:nvPr>
        </p:nvGraphicFramePr>
        <p:xfrm>
          <a:off x="803562" y="3372203"/>
          <a:ext cx="6172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прве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- 5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8A0C2A00-E5BA-4B86-AA34-01C47E0CC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212977"/>
              </p:ext>
            </p:extLst>
          </p:nvPr>
        </p:nvGraphicFramePr>
        <p:xfrm>
          <a:off x="803562" y="4670358"/>
          <a:ext cx="61722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80">
                  <a:extLst>
                    <a:ext uri="{9D8B030D-6E8A-4147-A177-3AD203B41FA5}">
                      <a16:colId xmlns:a16="http://schemas.microsoft.com/office/drawing/2014/main" val="2893166206"/>
                    </a:ext>
                  </a:extLst>
                </a:gridCol>
                <a:gridCol w="2864386">
                  <a:extLst>
                    <a:ext uri="{9D8B030D-6E8A-4147-A177-3AD203B41FA5}">
                      <a16:colId xmlns:a16="http://schemas.microsoft.com/office/drawing/2014/main" val="3662183599"/>
                    </a:ext>
                  </a:extLst>
                </a:gridCol>
                <a:gridCol w="2712234">
                  <a:extLst>
                    <a:ext uri="{9D8B030D-6E8A-4147-A177-3AD203B41FA5}">
                      <a16:colId xmlns:a16="http://schemas.microsoft.com/office/drawing/2014/main" val="395029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5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 друге кошнице: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kg</a:t>
                      </a:r>
                      <a:r>
                        <a:rPr lang="sr-Cyrl-R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меда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3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6" y="2977308"/>
            <a:ext cx="2366542" cy="903383"/>
          </a:xfrm>
        </p:spPr>
        <p:txBody>
          <a:bodyPr>
            <a:normAutofit/>
          </a:bodyPr>
          <a:lstStyle/>
          <a:p>
            <a:r>
              <a:rPr lang="sr-Cyrl-RS" sz="4000" dirty="0"/>
              <a:t>Браво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41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0" y="666521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1581" y="1650824"/>
            <a:ext cx="1508836" cy="779444"/>
          </a:xfrm>
        </p:spPr>
        <p:txBody>
          <a:bodyPr>
            <a:noAutofit/>
          </a:bodyPr>
          <a:lstStyle/>
          <a:p>
            <a:r>
              <a:rPr lang="sr-Cyrl-RS" sz="1600" dirty="0"/>
              <a:t>53. задатак</a:t>
            </a:r>
          </a:p>
          <a:p>
            <a:r>
              <a:rPr lang="sr-Cyrl-RS" sz="1600" dirty="0"/>
              <a:t>Израчунај:</a:t>
            </a: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5F7388-C610-4EFF-BD39-22D4336E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891573"/>
              </p:ext>
            </p:extLst>
          </p:nvPr>
        </p:nvGraphicFramePr>
        <p:xfrm>
          <a:off x="2263651" y="2746138"/>
          <a:ext cx="7664697" cy="1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4669">
                  <a:extLst>
                    <a:ext uri="{9D8B030D-6E8A-4147-A177-3AD203B41FA5}">
                      <a16:colId xmlns:a16="http://schemas.microsoft.com/office/drawing/2014/main" val="1460104798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4007205492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171868361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220670029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50680033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317108544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911928255"/>
                    </a:ext>
                  </a:extLst>
                </a:gridCol>
              </a:tblGrid>
              <a:tr h="643062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Умањеник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015702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Уманитељ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78027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Разлика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3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0" y="666521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1581" y="1650824"/>
            <a:ext cx="1508836" cy="779444"/>
          </a:xfrm>
        </p:spPr>
        <p:txBody>
          <a:bodyPr>
            <a:noAutofit/>
          </a:bodyPr>
          <a:lstStyle/>
          <a:p>
            <a:r>
              <a:rPr lang="sr-Cyrl-RS" sz="1600" dirty="0"/>
              <a:t>53. задатак</a:t>
            </a:r>
          </a:p>
          <a:p>
            <a:r>
              <a:rPr lang="sr-Cyrl-RS" sz="1600" dirty="0"/>
              <a:t>Израчунај:</a:t>
            </a: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5F7388-C610-4EFF-BD39-22D4336E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224615"/>
              </p:ext>
            </p:extLst>
          </p:nvPr>
        </p:nvGraphicFramePr>
        <p:xfrm>
          <a:off x="2263651" y="2746138"/>
          <a:ext cx="7664697" cy="1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4669">
                  <a:extLst>
                    <a:ext uri="{9D8B030D-6E8A-4147-A177-3AD203B41FA5}">
                      <a16:colId xmlns:a16="http://schemas.microsoft.com/office/drawing/2014/main" val="1460104798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4007205492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171868361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220670029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50680033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317108544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911928255"/>
                    </a:ext>
                  </a:extLst>
                </a:gridCol>
              </a:tblGrid>
              <a:tr h="643062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Умањеник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015702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Уманитељ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78027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Разлика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3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332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0" y="666521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1581" y="1650824"/>
            <a:ext cx="1508836" cy="779444"/>
          </a:xfrm>
        </p:spPr>
        <p:txBody>
          <a:bodyPr>
            <a:noAutofit/>
          </a:bodyPr>
          <a:lstStyle/>
          <a:p>
            <a:r>
              <a:rPr lang="sr-Cyrl-RS" sz="1600" dirty="0"/>
              <a:t>53. задатак</a:t>
            </a:r>
          </a:p>
          <a:p>
            <a:r>
              <a:rPr lang="sr-Cyrl-RS" sz="1600" dirty="0"/>
              <a:t>Израчунај:</a:t>
            </a: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5F7388-C610-4EFF-BD39-22D4336E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719620"/>
              </p:ext>
            </p:extLst>
          </p:nvPr>
        </p:nvGraphicFramePr>
        <p:xfrm>
          <a:off x="2263651" y="2746138"/>
          <a:ext cx="7664697" cy="1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4669">
                  <a:extLst>
                    <a:ext uri="{9D8B030D-6E8A-4147-A177-3AD203B41FA5}">
                      <a16:colId xmlns:a16="http://schemas.microsoft.com/office/drawing/2014/main" val="1460104798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4007205492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171868361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220670029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50680033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317108544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911928255"/>
                    </a:ext>
                  </a:extLst>
                </a:gridCol>
              </a:tblGrid>
              <a:tr h="643062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Умањеник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015702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Уманитељ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78027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Разлика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3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920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0" y="666521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1581" y="1650824"/>
            <a:ext cx="1508836" cy="779444"/>
          </a:xfrm>
        </p:spPr>
        <p:txBody>
          <a:bodyPr>
            <a:noAutofit/>
          </a:bodyPr>
          <a:lstStyle/>
          <a:p>
            <a:r>
              <a:rPr lang="sr-Cyrl-RS" sz="1600" dirty="0"/>
              <a:t>53. задатак</a:t>
            </a:r>
          </a:p>
          <a:p>
            <a:r>
              <a:rPr lang="sr-Cyrl-RS" sz="1600" dirty="0"/>
              <a:t>Израчунај:</a:t>
            </a: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5F7388-C610-4EFF-BD39-22D4336E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59347"/>
              </p:ext>
            </p:extLst>
          </p:nvPr>
        </p:nvGraphicFramePr>
        <p:xfrm>
          <a:off x="2263651" y="2746138"/>
          <a:ext cx="7664697" cy="1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4669">
                  <a:extLst>
                    <a:ext uri="{9D8B030D-6E8A-4147-A177-3AD203B41FA5}">
                      <a16:colId xmlns:a16="http://schemas.microsoft.com/office/drawing/2014/main" val="1460104798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4007205492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171868361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220670029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50680033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317108544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911928255"/>
                    </a:ext>
                  </a:extLst>
                </a:gridCol>
              </a:tblGrid>
              <a:tr h="643062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Умањеник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015702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Уманитељ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78027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Разлика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3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622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257536"/>
              </p:ext>
            </p:extLst>
          </p:nvPr>
        </p:nvGraphicFramePr>
        <p:xfrm>
          <a:off x="1093174" y="3429000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662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0" y="666521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1581" y="1650824"/>
            <a:ext cx="1508836" cy="779444"/>
          </a:xfrm>
        </p:spPr>
        <p:txBody>
          <a:bodyPr>
            <a:noAutofit/>
          </a:bodyPr>
          <a:lstStyle/>
          <a:p>
            <a:r>
              <a:rPr lang="sr-Cyrl-RS" sz="1600" dirty="0"/>
              <a:t>53. задатак</a:t>
            </a:r>
          </a:p>
          <a:p>
            <a:r>
              <a:rPr lang="sr-Cyrl-RS" sz="1600" dirty="0"/>
              <a:t>Израчунај:</a:t>
            </a: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5F7388-C610-4EFF-BD39-22D4336E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190554"/>
              </p:ext>
            </p:extLst>
          </p:nvPr>
        </p:nvGraphicFramePr>
        <p:xfrm>
          <a:off x="2263651" y="2746138"/>
          <a:ext cx="7664697" cy="1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4669">
                  <a:extLst>
                    <a:ext uri="{9D8B030D-6E8A-4147-A177-3AD203B41FA5}">
                      <a16:colId xmlns:a16="http://schemas.microsoft.com/office/drawing/2014/main" val="1460104798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4007205492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171868361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220670029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50680033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317108544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911928255"/>
                    </a:ext>
                  </a:extLst>
                </a:gridCol>
              </a:tblGrid>
              <a:tr h="643062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Умањеник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015702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Уманитељ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78027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Разлика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3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13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0" y="666521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1581" y="1650824"/>
            <a:ext cx="1508836" cy="779444"/>
          </a:xfrm>
        </p:spPr>
        <p:txBody>
          <a:bodyPr>
            <a:noAutofit/>
          </a:bodyPr>
          <a:lstStyle/>
          <a:p>
            <a:r>
              <a:rPr lang="sr-Cyrl-RS" sz="1600" dirty="0"/>
              <a:t>53. задатак</a:t>
            </a:r>
          </a:p>
          <a:p>
            <a:r>
              <a:rPr lang="sr-Cyrl-RS" sz="1600" dirty="0"/>
              <a:t>Израчунај:</a:t>
            </a: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5F7388-C610-4EFF-BD39-22D4336E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66351"/>
              </p:ext>
            </p:extLst>
          </p:nvPr>
        </p:nvGraphicFramePr>
        <p:xfrm>
          <a:off x="2263651" y="2746138"/>
          <a:ext cx="7664697" cy="1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4669">
                  <a:extLst>
                    <a:ext uri="{9D8B030D-6E8A-4147-A177-3AD203B41FA5}">
                      <a16:colId xmlns:a16="http://schemas.microsoft.com/office/drawing/2014/main" val="1460104798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4007205492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171868361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220670029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50680033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317108544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911928255"/>
                    </a:ext>
                  </a:extLst>
                </a:gridCol>
              </a:tblGrid>
              <a:tr h="643062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Умањеник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015702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Уманитељ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78027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Разлика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3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79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00" y="666521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1581" y="1650824"/>
            <a:ext cx="1508836" cy="779444"/>
          </a:xfrm>
        </p:spPr>
        <p:txBody>
          <a:bodyPr>
            <a:noAutofit/>
          </a:bodyPr>
          <a:lstStyle/>
          <a:p>
            <a:r>
              <a:rPr lang="sr-Cyrl-RS" sz="1600" dirty="0"/>
              <a:t>53. задатак</a:t>
            </a:r>
          </a:p>
          <a:p>
            <a:r>
              <a:rPr lang="sr-Cyrl-RS" sz="1600" dirty="0"/>
              <a:t>Израчунај:</a:t>
            </a: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5F7388-C610-4EFF-BD39-22D4336E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54067"/>
              </p:ext>
            </p:extLst>
          </p:nvPr>
        </p:nvGraphicFramePr>
        <p:xfrm>
          <a:off x="2263651" y="2746138"/>
          <a:ext cx="7664697" cy="1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4669">
                  <a:extLst>
                    <a:ext uri="{9D8B030D-6E8A-4147-A177-3AD203B41FA5}">
                      <a16:colId xmlns:a16="http://schemas.microsoft.com/office/drawing/2014/main" val="1460104798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4007205492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171868361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220670029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506800333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317108544"/>
                    </a:ext>
                  </a:extLst>
                </a:gridCol>
                <a:gridCol w="948338">
                  <a:extLst>
                    <a:ext uri="{9D8B030D-6E8A-4147-A177-3AD203B41FA5}">
                      <a16:colId xmlns:a16="http://schemas.microsoft.com/office/drawing/2014/main" val="911928255"/>
                    </a:ext>
                  </a:extLst>
                </a:gridCol>
              </a:tblGrid>
              <a:tr h="643062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Умањеник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015702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Уманитељ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78027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sr-Cyrl-RS" sz="1600" dirty="0"/>
                        <a:t>Разлика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40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3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76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6" y="2977308"/>
            <a:ext cx="2366542" cy="903383"/>
          </a:xfrm>
        </p:spPr>
        <p:txBody>
          <a:bodyPr>
            <a:normAutofit/>
          </a:bodyPr>
          <a:lstStyle/>
          <a:p>
            <a:r>
              <a:rPr lang="sr-Cyrl-RS" sz="4000" dirty="0"/>
              <a:t>Браво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65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9B27180-AC8C-49F6-96A0-E34076D6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3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063003"/>
              </p:ext>
            </p:extLst>
          </p:nvPr>
        </p:nvGraphicFramePr>
        <p:xfrm>
          <a:off x="668357" y="2872740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872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028939"/>
              </p:ext>
            </p:extLst>
          </p:nvPr>
        </p:nvGraphicFramePr>
        <p:xfrm>
          <a:off x="668357" y="2872740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 = 35 -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837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894358"/>
              </p:ext>
            </p:extLst>
          </p:nvPr>
        </p:nvGraphicFramePr>
        <p:xfrm>
          <a:off x="668357" y="2872740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 = 35 - 13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828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759703"/>
              </p:ext>
            </p:extLst>
          </p:nvPr>
        </p:nvGraphicFramePr>
        <p:xfrm>
          <a:off x="668357" y="2872740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 = 35 – 13 = 22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819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011422"/>
              </p:ext>
            </p:extLst>
          </p:nvPr>
        </p:nvGraphicFramePr>
        <p:xfrm>
          <a:off x="694949" y="2155818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 = 35 – 13 = 22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E307229-A815-41DA-AABF-9F55BC8BA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3942"/>
              </p:ext>
            </p:extLst>
          </p:nvPr>
        </p:nvGraphicFramePr>
        <p:xfrm>
          <a:off x="694949" y="3588705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2.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56 + (20 + 4)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817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093535"/>
              </p:ext>
            </p:extLst>
          </p:nvPr>
        </p:nvGraphicFramePr>
        <p:xfrm>
          <a:off x="1093174" y="3429000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120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4949" y="2155818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 = 35 – 13 = 22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E307229-A815-41DA-AABF-9F55BC8BA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522071"/>
              </p:ext>
            </p:extLst>
          </p:nvPr>
        </p:nvGraphicFramePr>
        <p:xfrm>
          <a:off x="694949" y="3588705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2.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56 + (20 + 4)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56 + (20 + 4) =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21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4949" y="2155818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 = 35 – 13 = 22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E307229-A815-41DA-AABF-9F55BC8BA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48489"/>
              </p:ext>
            </p:extLst>
          </p:nvPr>
        </p:nvGraphicFramePr>
        <p:xfrm>
          <a:off x="694949" y="3588705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2.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56 + (20 + 4)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56 + (20 + 4) = 56 + 24 =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03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01" y="146057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216" y="2506337"/>
            <a:ext cx="4197427" cy="2495321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54. Задатак</a:t>
            </a:r>
          </a:p>
          <a:p>
            <a:pPr lvl="0"/>
            <a:r>
              <a:rPr lang="sr-Cyrl-RS" sz="1600" dirty="0">
                <a:latin typeface="+mj-lt"/>
              </a:rPr>
              <a:t>Запиши изразе и израчунај њихову вредност: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1. Од броја 35 одузети збир бројева 10 и 3.</a:t>
            </a:r>
            <a:endParaRPr lang="en-GB" sz="1600" dirty="0">
              <a:latin typeface="+mj-lt"/>
            </a:endParaRPr>
          </a:p>
          <a:p>
            <a:pPr lvl="0"/>
            <a:r>
              <a:rPr lang="sr-Cyrl-RS" sz="1600" dirty="0">
                <a:latin typeface="+mj-lt"/>
              </a:rPr>
              <a:t>2. Броју 56 додати збир бројева 20 и 4.</a:t>
            </a:r>
            <a:endParaRPr lang="en-GB" sz="1600" dirty="0">
              <a:latin typeface="+mj-lt"/>
            </a:endParaRPr>
          </a:p>
          <a:p>
            <a:r>
              <a:rPr lang="sr-Cyrl-RS" sz="1600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endParaRPr lang="sr-Cyrl-R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A111C-4C94-443E-A910-95125F280D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4949" y="2155818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1.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35 – (10 + 3) = 35 – 13 = 22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E307229-A815-41DA-AABF-9F55BC8BA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553491"/>
              </p:ext>
            </p:extLst>
          </p:nvPr>
        </p:nvGraphicFramePr>
        <p:xfrm>
          <a:off x="694949" y="3588705"/>
          <a:ext cx="61722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3958265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9342070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5522375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634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/>
                        <a:t>2.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sz="1600" dirty="0"/>
                        <a:t>Израз: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56 + (20 + 4)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56 + (20 + 4) = 56 + 24 = 80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5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591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6" y="2977308"/>
            <a:ext cx="2366542" cy="903383"/>
          </a:xfrm>
        </p:spPr>
        <p:txBody>
          <a:bodyPr>
            <a:normAutofit/>
          </a:bodyPr>
          <a:lstStyle/>
          <a:p>
            <a:r>
              <a:rPr lang="sr-Cyrl-RS" sz="4000" dirty="0"/>
              <a:t>Браво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26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615" y="1471593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1301" y="2506337"/>
            <a:ext cx="4197427" cy="1845326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55. Задатак</a:t>
            </a:r>
          </a:p>
          <a:p>
            <a:r>
              <a:rPr lang="sr-Cyrl-RS" sz="1600" dirty="0"/>
              <a:t>Наћи на датом цртежу 3 четвороугла. Напиши бројеве троуглова од којих су они сатављени.</a:t>
            </a:r>
            <a:endParaRPr lang="en-GB" sz="1600" dirty="0"/>
          </a:p>
          <a:p>
            <a:endParaRPr lang="sr-Cyrl-R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26BF0-BFCF-47D9-AC75-170043216BC4}"/>
              </a:ext>
            </a:extLst>
          </p:cNvPr>
          <p:cNvSpPr/>
          <p:nvPr/>
        </p:nvSpPr>
        <p:spPr>
          <a:xfrm>
            <a:off x="2597445" y="2743200"/>
            <a:ext cx="3395732" cy="1322024"/>
          </a:xfrm>
          <a:custGeom>
            <a:avLst/>
            <a:gdLst>
              <a:gd name="connsiteX0" fmla="*/ 0 w 2569466"/>
              <a:gd name="connsiteY0" fmla="*/ 0 h 1647022"/>
              <a:gd name="connsiteX1" fmla="*/ 2569466 w 2569466"/>
              <a:gd name="connsiteY1" fmla="*/ 0 h 1647022"/>
              <a:gd name="connsiteX2" fmla="*/ 2569466 w 2569466"/>
              <a:gd name="connsiteY2" fmla="*/ 1647022 h 1647022"/>
              <a:gd name="connsiteX3" fmla="*/ 0 w 2569466"/>
              <a:gd name="connsiteY3" fmla="*/ 1647022 h 1647022"/>
              <a:gd name="connsiteX4" fmla="*/ 0 w 2569466"/>
              <a:gd name="connsiteY4" fmla="*/ 0 h 1647022"/>
              <a:gd name="connsiteX0" fmla="*/ 0 w 3704203"/>
              <a:gd name="connsiteY0" fmla="*/ 0 h 1647022"/>
              <a:gd name="connsiteX1" fmla="*/ 2569466 w 3704203"/>
              <a:gd name="connsiteY1" fmla="*/ 0 h 1647022"/>
              <a:gd name="connsiteX2" fmla="*/ 3704203 w 3704203"/>
              <a:gd name="connsiteY2" fmla="*/ 1636005 h 1647022"/>
              <a:gd name="connsiteX3" fmla="*/ 0 w 3704203"/>
              <a:gd name="connsiteY3" fmla="*/ 1647022 h 1647022"/>
              <a:gd name="connsiteX4" fmla="*/ 0 w 3704203"/>
              <a:gd name="connsiteY4" fmla="*/ 0 h 16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203" h="1647022">
                <a:moveTo>
                  <a:pt x="0" y="0"/>
                </a:moveTo>
                <a:lnTo>
                  <a:pt x="2569466" y="0"/>
                </a:lnTo>
                <a:lnTo>
                  <a:pt x="3704203" y="1636005"/>
                </a:lnTo>
                <a:lnTo>
                  <a:pt x="0" y="16470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82C4AB-CAB5-463F-B9BD-4407A60A8D36}"/>
              </a:ext>
            </a:extLst>
          </p:cNvPr>
          <p:cNvCxnSpPr>
            <a:stCxn id="2" idx="1"/>
          </p:cNvCxnSpPr>
          <p:nvPr/>
        </p:nvCxnSpPr>
        <p:spPr>
          <a:xfrm flipH="1">
            <a:off x="4847422" y="2743200"/>
            <a:ext cx="105514" cy="13330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16350B-0F37-4289-A64D-4938B5329163}"/>
              </a:ext>
            </a:extLst>
          </p:cNvPr>
          <p:cNvCxnSpPr>
            <a:stCxn id="2" idx="0"/>
          </p:cNvCxnSpPr>
          <p:nvPr/>
        </p:nvCxnSpPr>
        <p:spPr>
          <a:xfrm>
            <a:off x="2597445" y="2743200"/>
            <a:ext cx="2249976" cy="1322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13CEEE-339B-44F9-A1FE-A0F1DC092507}"/>
              </a:ext>
            </a:extLst>
          </p:cNvPr>
          <p:cNvSpPr txBox="1"/>
          <p:nvPr/>
        </p:nvSpPr>
        <p:spPr>
          <a:xfrm>
            <a:off x="3106755" y="3432457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072AA-6E05-4691-A4AB-82E6DA7DB772}"/>
              </a:ext>
            </a:extLst>
          </p:cNvPr>
          <p:cNvSpPr txBox="1"/>
          <p:nvPr/>
        </p:nvSpPr>
        <p:spPr>
          <a:xfrm>
            <a:off x="5288097" y="3476524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3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12DA-AB24-4BB0-A136-ABC89A259164}"/>
              </a:ext>
            </a:extLst>
          </p:cNvPr>
          <p:cNvSpPr txBox="1"/>
          <p:nvPr/>
        </p:nvSpPr>
        <p:spPr>
          <a:xfrm>
            <a:off x="4208443" y="3089664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2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615" y="1471593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1301" y="2506337"/>
            <a:ext cx="4197427" cy="1845326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55. Задатак</a:t>
            </a:r>
          </a:p>
          <a:p>
            <a:r>
              <a:rPr lang="sr-Cyrl-RS" sz="1600" dirty="0"/>
              <a:t>Наћи на датом цртежу 3 четвороугла. Напиши бројеве троуглова од којих су они сатављени.</a:t>
            </a:r>
            <a:endParaRPr lang="en-GB" sz="1600" dirty="0"/>
          </a:p>
          <a:p>
            <a:endParaRPr lang="sr-Cyrl-R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26BF0-BFCF-47D9-AC75-170043216BC4}"/>
              </a:ext>
            </a:extLst>
          </p:cNvPr>
          <p:cNvSpPr/>
          <p:nvPr/>
        </p:nvSpPr>
        <p:spPr>
          <a:xfrm>
            <a:off x="2443209" y="1388125"/>
            <a:ext cx="3395732" cy="1322024"/>
          </a:xfrm>
          <a:custGeom>
            <a:avLst/>
            <a:gdLst>
              <a:gd name="connsiteX0" fmla="*/ 0 w 2569466"/>
              <a:gd name="connsiteY0" fmla="*/ 0 h 1647022"/>
              <a:gd name="connsiteX1" fmla="*/ 2569466 w 2569466"/>
              <a:gd name="connsiteY1" fmla="*/ 0 h 1647022"/>
              <a:gd name="connsiteX2" fmla="*/ 2569466 w 2569466"/>
              <a:gd name="connsiteY2" fmla="*/ 1647022 h 1647022"/>
              <a:gd name="connsiteX3" fmla="*/ 0 w 2569466"/>
              <a:gd name="connsiteY3" fmla="*/ 1647022 h 1647022"/>
              <a:gd name="connsiteX4" fmla="*/ 0 w 2569466"/>
              <a:gd name="connsiteY4" fmla="*/ 0 h 1647022"/>
              <a:gd name="connsiteX0" fmla="*/ 0 w 3704203"/>
              <a:gd name="connsiteY0" fmla="*/ 0 h 1647022"/>
              <a:gd name="connsiteX1" fmla="*/ 2569466 w 3704203"/>
              <a:gd name="connsiteY1" fmla="*/ 0 h 1647022"/>
              <a:gd name="connsiteX2" fmla="*/ 3704203 w 3704203"/>
              <a:gd name="connsiteY2" fmla="*/ 1636005 h 1647022"/>
              <a:gd name="connsiteX3" fmla="*/ 0 w 3704203"/>
              <a:gd name="connsiteY3" fmla="*/ 1647022 h 1647022"/>
              <a:gd name="connsiteX4" fmla="*/ 0 w 3704203"/>
              <a:gd name="connsiteY4" fmla="*/ 0 h 16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203" h="1647022">
                <a:moveTo>
                  <a:pt x="0" y="0"/>
                </a:moveTo>
                <a:lnTo>
                  <a:pt x="2569466" y="0"/>
                </a:lnTo>
                <a:lnTo>
                  <a:pt x="3704203" y="1636005"/>
                </a:lnTo>
                <a:lnTo>
                  <a:pt x="0" y="16470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82C4AB-CAB5-463F-B9BD-4407A60A8D36}"/>
              </a:ext>
            </a:extLst>
          </p:cNvPr>
          <p:cNvCxnSpPr>
            <a:stCxn id="2" idx="1"/>
          </p:cNvCxnSpPr>
          <p:nvPr/>
        </p:nvCxnSpPr>
        <p:spPr>
          <a:xfrm flipH="1">
            <a:off x="4693186" y="1388125"/>
            <a:ext cx="105514" cy="13330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16350B-0F37-4289-A64D-4938B5329163}"/>
              </a:ext>
            </a:extLst>
          </p:cNvPr>
          <p:cNvCxnSpPr>
            <a:stCxn id="2" idx="0"/>
          </p:cNvCxnSpPr>
          <p:nvPr/>
        </p:nvCxnSpPr>
        <p:spPr>
          <a:xfrm>
            <a:off x="2443209" y="1388125"/>
            <a:ext cx="2249976" cy="1322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13CEEE-339B-44F9-A1FE-A0F1DC092507}"/>
              </a:ext>
            </a:extLst>
          </p:cNvPr>
          <p:cNvSpPr txBox="1"/>
          <p:nvPr/>
        </p:nvSpPr>
        <p:spPr>
          <a:xfrm>
            <a:off x="2857943" y="2113186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072AA-6E05-4691-A4AB-82E6DA7DB772}"/>
              </a:ext>
            </a:extLst>
          </p:cNvPr>
          <p:cNvSpPr txBox="1"/>
          <p:nvPr/>
        </p:nvSpPr>
        <p:spPr>
          <a:xfrm>
            <a:off x="4977752" y="2167783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3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12DA-AB24-4BB0-A136-ABC89A259164}"/>
              </a:ext>
            </a:extLst>
          </p:cNvPr>
          <p:cNvSpPr txBox="1"/>
          <p:nvPr/>
        </p:nvSpPr>
        <p:spPr>
          <a:xfrm>
            <a:off x="3951855" y="1738828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2</a:t>
            </a: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3DB629-1E4B-418D-A776-18C77554F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97723"/>
              </p:ext>
            </p:extLst>
          </p:nvPr>
        </p:nvGraphicFramePr>
        <p:xfrm>
          <a:off x="1745561" y="3285995"/>
          <a:ext cx="4699308" cy="1463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1012">
                  <a:extLst>
                    <a:ext uri="{9D8B030D-6E8A-4147-A177-3AD203B41FA5}">
                      <a16:colId xmlns:a16="http://schemas.microsoft.com/office/drawing/2014/main" val="2718196454"/>
                    </a:ext>
                  </a:extLst>
                </a:gridCol>
                <a:gridCol w="1498296">
                  <a:extLst>
                    <a:ext uri="{9D8B030D-6E8A-4147-A177-3AD203B41FA5}">
                      <a16:colId xmlns:a16="http://schemas.microsoft.com/office/drawing/2014/main" val="37598783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641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306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544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87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60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615" y="1471593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1301" y="2506337"/>
            <a:ext cx="4197427" cy="1845326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55. Задатак</a:t>
            </a:r>
          </a:p>
          <a:p>
            <a:r>
              <a:rPr lang="sr-Cyrl-RS" sz="1600" dirty="0"/>
              <a:t>Наћи на датом цртежу 3 четвороугла. Напиши бројеве троуглова од којих су они сатављени.</a:t>
            </a:r>
            <a:endParaRPr lang="en-GB" sz="1600" dirty="0"/>
          </a:p>
          <a:p>
            <a:endParaRPr lang="sr-Cyrl-R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26BF0-BFCF-47D9-AC75-170043216BC4}"/>
              </a:ext>
            </a:extLst>
          </p:cNvPr>
          <p:cNvSpPr/>
          <p:nvPr/>
        </p:nvSpPr>
        <p:spPr>
          <a:xfrm>
            <a:off x="2443209" y="1388125"/>
            <a:ext cx="3395732" cy="1322024"/>
          </a:xfrm>
          <a:custGeom>
            <a:avLst/>
            <a:gdLst>
              <a:gd name="connsiteX0" fmla="*/ 0 w 2569466"/>
              <a:gd name="connsiteY0" fmla="*/ 0 h 1647022"/>
              <a:gd name="connsiteX1" fmla="*/ 2569466 w 2569466"/>
              <a:gd name="connsiteY1" fmla="*/ 0 h 1647022"/>
              <a:gd name="connsiteX2" fmla="*/ 2569466 w 2569466"/>
              <a:gd name="connsiteY2" fmla="*/ 1647022 h 1647022"/>
              <a:gd name="connsiteX3" fmla="*/ 0 w 2569466"/>
              <a:gd name="connsiteY3" fmla="*/ 1647022 h 1647022"/>
              <a:gd name="connsiteX4" fmla="*/ 0 w 2569466"/>
              <a:gd name="connsiteY4" fmla="*/ 0 h 1647022"/>
              <a:gd name="connsiteX0" fmla="*/ 0 w 3704203"/>
              <a:gd name="connsiteY0" fmla="*/ 0 h 1647022"/>
              <a:gd name="connsiteX1" fmla="*/ 2569466 w 3704203"/>
              <a:gd name="connsiteY1" fmla="*/ 0 h 1647022"/>
              <a:gd name="connsiteX2" fmla="*/ 3704203 w 3704203"/>
              <a:gd name="connsiteY2" fmla="*/ 1636005 h 1647022"/>
              <a:gd name="connsiteX3" fmla="*/ 0 w 3704203"/>
              <a:gd name="connsiteY3" fmla="*/ 1647022 h 1647022"/>
              <a:gd name="connsiteX4" fmla="*/ 0 w 3704203"/>
              <a:gd name="connsiteY4" fmla="*/ 0 h 16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203" h="1647022">
                <a:moveTo>
                  <a:pt x="0" y="0"/>
                </a:moveTo>
                <a:lnTo>
                  <a:pt x="2569466" y="0"/>
                </a:lnTo>
                <a:lnTo>
                  <a:pt x="3704203" y="1636005"/>
                </a:lnTo>
                <a:lnTo>
                  <a:pt x="0" y="16470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82C4AB-CAB5-463F-B9BD-4407A60A8D3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4693186" y="1388125"/>
            <a:ext cx="105514" cy="13330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16350B-0F37-4289-A64D-4938B5329163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2443209" y="1388125"/>
            <a:ext cx="2249976" cy="1322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13CEEE-339B-44F9-A1FE-A0F1DC092507}"/>
              </a:ext>
            </a:extLst>
          </p:cNvPr>
          <p:cNvSpPr txBox="1"/>
          <p:nvPr/>
        </p:nvSpPr>
        <p:spPr>
          <a:xfrm>
            <a:off x="2857943" y="2113186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072AA-6E05-4691-A4AB-82E6DA7DB772}"/>
              </a:ext>
            </a:extLst>
          </p:cNvPr>
          <p:cNvSpPr txBox="1"/>
          <p:nvPr/>
        </p:nvSpPr>
        <p:spPr>
          <a:xfrm>
            <a:off x="4977752" y="2167783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3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12DA-AB24-4BB0-A136-ABC89A259164}"/>
              </a:ext>
            </a:extLst>
          </p:cNvPr>
          <p:cNvSpPr txBox="1"/>
          <p:nvPr/>
        </p:nvSpPr>
        <p:spPr>
          <a:xfrm>
            <a:off x="3951855" y="1738828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2</a:t>
            </a: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3DB629-1E4B-418D-A776-18C77554F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71410"/>
              </p:ext>
            </p:extLst>
          </p:nvPr>
        </p:nvGraphicFramePr>
        <p:xfrm>
          <a:off x="1745561" y="3285995"/>
          <a:ext cx="4699308" cy="1440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1012">
                  <a:extLst>
                    <a:ext uri="{9D8B030D-6E8A-4147-A177-3AD203B41FA5}">
                      <a16:colId xmlns:a16="http://schemas.microsoft.com/office/drawing/2014/main" val="2718196454"/>
                    </a:ext>
                  </a:extLst>
                </a:gridCol>
                <a:gridCol w="1498296">
                  <a:extLst>
                    <a:ext uri="{9D8B030D-6E8A-4147-A177-3AD203B41FA5}">
                      <a16:colId xmlns:a16="http://schemas.microsoft.com/office/drawing/2014/main" val="37598783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641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r-Cyrl-RS" sz="1600" dirty="0"/>
                        <a:t>Први четвороугао: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dirty="0"/>
                        <a:t>1, 2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306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544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87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385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615" y="1471593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1301" y="2506337"/>
            <a:ext cx="4197427" cy="1845326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55. Задатак</a:t>
            </a:r>
          </a:p>
          <a:p>
            <a:r>
              <a:rPr lang="sr-Cyrl-RS" sz="1600" dirty="0"/>
              <a:t>Наћи на датом цртежу 3 четвороугла. Напиши бројеве троуглова од којих су они сатављени.</a:t>
            </a:r>
            <a:endParaRPr lang="en-GB" sz="1600" dirty="0"/>
          </a:p>
          <a:p>
            <a:endParaRPr lang="sr-Cyrl-R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26BF0-BFCF-47D9-AC75-170043216BC4}"/>
              </a:ext>
            </a:extLst>
          </p:cNvPr>
          <p:cNvSpPr/>
          <p:nvPr/>
        </p:nvSpPr>
        <p:spPr>
          <a:xfrm>
            <a:off x="2443209" y="1388125"/>
            <a:ext cx="3395732" cy="1322024"/>
          </a:xfrm>
          <a:custGeom>
            <a:avLst/>
            <a:gdLst>
              <a:gd name="connsiteX0" fmla="*/ 0 w 2569466"/>
              <a:gd name="connsiteY0" fmla="*/ 0 h 1647022"/>
              <a:gd name="connsiteX1" fmla="*/ 2569466 w 2569466"/>
              <a:gd name="connsiteY1" fmla="*/ 0 h 1647022"/>
              <a:gd name="connsiteX2" fmla="*/ 2569466 w 2569466"/>
              <a:gd name="connsiteY2" fmla="*/ 1647022 h 1647022"/>
              <a:gd name="connsiteX3" fmla="*/ 0 w 2569466"/>
              <a:gd name="connsiteY3" fmla="*/ 1647022 h 1647022"/>
              <a:gd name="connsiteX4" fmla="*/ 0 w 2569466"/>
              <a:gd name="connsiteY4" fmla="*/ 0 h 1647022"/>
              <a:gd name="connsiteX0" fmla="*/ 0 w 3704203"/>
              <a:gd name="connsiteY0" fmla="*/ 0 h 1647022"/>
              <a:gd name="connsiteX1" fmla="*/ 2569466 w 3704203"/>
              <a:gd name="connsiteY1" fmla="*/ 0 h 1647022"/>
              <a:gd name="connsiteX2" fmla="*/ 3704203 w 3704203"/>
              <a:gd name="connsiteY2" fmla="*/ 1636005 h 1647022"/>
              <a:gd name="connsiteX3" fmla="*/ 0 w 3704203"/>
              <a:gd name="connsiteY3" fmla="*/ 1647022 h 1647022"/>
              <a:gd name="connsiteX4" fmla="*/ 0 w 3704203"/>
              <a:gd name="connsiteY4" fmla="*/ 0 h 16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203" h="1647022">
                <a:moveTo>
                  <a:pt x="0" y="0"/>
                </a:moveTo>
                <a:lnTo>
                  <a:pt x="2569466" y="0"/>
                </a:lnTo>
                <a:lnTo>
                  <a:pt x="3704203" y="1636005"/>
                </a:lnTo>
                <a:lnTo>
                  <a:pt x="0" y="16470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82C4AB-CAB5-463F-B9BD-4407A60A8D3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4693186" y="1388125"/>
            <a:ext cx="105514" cy="13330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16350B-0F37-4289-A64D-4938B5329163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2443209" y="1388125"/>
            <a:ext cx="2249976" cy="1322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13CEEE-339B-44F9-A1FE-A0F1DC092507}"/>
              </a:ext>
            </a:extLst>
          </p:cNvPr>
          <p:cNvSpPr txBox="1"/>
          <p:nvPr/>
        </p:nvSpPr>
        <p:spPr>
          <a:xfrm>
            <a:off x="2857943" y="2113186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072AA-6E05-4691-A4AB-82E6DA7DB772}"/>
              </a:ext>
            </a:extLst>
          </p:cNvPr>
          <p:cNvSpPr txBox="1"/>
          <p:nvPr/>
        </p:nvSpPr>
        <p:spPr>
          <a:xfrm>
            <a:off x="4977752" y="2167783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3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12DA-AB24-4BB0-A136-ABC89A259164}"/>
              </a:ext>
            </a:extLst>
          </p:cNvPr>
          <p:cNvSpPr txBox="1"/>
          <p:nvPr/>
        </p:nvSpPr>
        <p:spPr>
          <a:xfrm>
            <a:off x="3951855" y="1738828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2</a:t>
            </a: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3DB629-1E4B-418D-A776-18C77554F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4991"/>
              </p:ext>
            </p:extLst>
          </p:nvPr>
        </p:nvGraphicFramePr>
        <p:xfrm>
          <a:off x="1745561" y="3285995"/>
          <a:ext cx="4699308" cy="1440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1012">
                  <a:extLst>
                    <a:ext uri="{9D8B030D-6E8A-4147-A177-3AD203B41FA5}">
                      <a16:colId xmlns:a16="http://schemas.microsoft.com/office/drawing/2014/main" val="2718196454"/>
                    </a:ext>
                  </a:extLst>
                </a:gridCol>
                <a:gridCol w="1498296">
                  <a:extLst>
                    <a:ext uri="{9D8B030D-6E8A-4147-A177-3AD203B41FA5}">
                      <a16:colId xmlns:a16="http://schemas.microsoft.com/office/drawing/2014/main" val="37598783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641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r-Cyrl-RS" sz="1600" dirty="0"/>
                        <a:t>Први четвороугао: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dirty="0"/>
                        <a:t>1, 2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306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r-Cyrl-RS" sz="1600" dirty="0"/>
                        <a:t>Други четвороугао: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dirty="0"/>
                        <a:t>2, 3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544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87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33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615" y="1471593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1301" y="2506337"/>
            <a:ext cx="4197427" cy="1845326"/>
          </a:xfrm>
        </p:spPr>
        <p:txBody>
          <a:bodyPr>
            <a:noAutofit/>
          </a:bodyPr>
          <a:lstStyle/>
          <a:p>
            <a:r>
              <a:rPr lang="sr-Cyrl-RS" sz="1600" dirty="0">
                <a:latin typeface="+mj-lt"/>
              </a:rPr>
              <a:t>55. Задатак</a:t>
            </a:r>
          </a:p>
          <a:p>
            <a:r>
              <a:rPr lang="sr-Cyrl-RS" sz="1600" dirty="0"/>
              <a:t>Наћи на датом цртежу 3 четвороугла. Напиши бројеве троуглова од којих су они сатављени.</a:t>
            </a:r>
            <a:endParaRPr lang="en-GB" sz="1600" dirty="0"/>
          </a:p>
          <a:p>
            <a:endParaRPr lang="sr-Cyrl-R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26BF0-BFCF-47D9-AC75-170043216BC4}"/>
              </a:ext>
            </a:extLst>
          </p:cNvPr>
          <p:cNvSpPr/>
          <p:nvPr/>
        </p:nvSpPr>
        <p:spPr>
          <a:xfrm>
            <a:off x="2443209" y="1388125"/>
            <a:ext cx="3395732" cy="1322024"/>
          </a:xfrm>
          <a:custGeom>
            <a:avLst/>
            <a:gdLst>
              <a:gd name="connsiteX0" fmla="*/ 0 w 2569466"/>
              <a:gd name="connsiteY0" fmla="*/ 0 h 1647022"/>
              <a:gd name="connsiteX1" fmla="*/ 2569466 w 2569466"/>
              <a:gd name="connsiteY1" fmla="*/ 0 h 1647022"/>
              <a:gd name="connsiteX2" fmla="*/ 2569466 w 2569466"/>
              <a:gd name="connsiteY2" fmla="*/ 1647022 h 1647022"/>
              <a:gd name="connsiteX3" fmla="*/ 0 w 2569466"/>
              <a:gd name="connsiteY3" fmla="*/ 1647022 h 1647022"/>
              <a:gd name="connsiteX4" fmla="*/ 0 w 2569466"/>
              <a:gd name="connsiteY4" fmla="*/ 0 h 1647022"/>
              <a:gd name="connsiteX0" fmla="*/ 0 w 3704203"/>
              <a:gd name="connsiteY0" fmla="*/ 0 h 1647022"/>
              <a:gd name="connsiteX1" fmla="*/ 2569466 w 3704203"/>
              <a:gd name="connsiteY1" fmla="*/ 0 h 1647022"/>
              <a:gd name="connsiteX2" fmla="*/ 3704203 w 3704203"/>
              <a:gd name="connsiteY2" fmla="*/ 1636005 h 1647022"/>
              <a:gd name="connsiteX3" fmla="*/ 0 w 3704203"/>
              <a:gd name="connsiteY3" fmla="*/ 1647022 h 1647022"/>
              <a:gd name="connsiteX4" fmla="*/ 0 w 3704203"/>
              <a:gd name="connsiteY4" fmla="*/ 0 h 16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203" h="1647022">
                <a:moveTo>
                  <a:pt x="0" y="0"/>
                </a:moveTo>
                <a:lnTo>
                  <a:pt x="2569466" y="0"/>
                </a:lnTo>
                <a:lnTo>
                  <a:pt x="3704203" y="1636005"/>
                </a:lnTo>
                <a:lnTo>
                  <a:pt x="0" y="16470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82C4AB-CAB5-463F-B9BD-4407A60A8D3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4693186" y="1388125"/>
            <a:ext cx="105514" cy="13330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16350B-0F37-4289-A64D-4938B5329163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2443209" y="1388125"/>
            <a:ext cx="2249976" cy="1322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13CEEE-339B-44F9-A1FE-A0F1DC092507}"/>
              </a:ext>
            </a:extLst>
          </p:cNvPr>
          <p:cNvSpPr txBox="1"/>
          <p:nvPr/>
        </p:nvSpPr>
        <p:spPr>
          <a:xfrm>
            <a:off x="2857943" y="2113186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072AA-6E05-4691-A4AB-82E6DA7DB772}"/>
              </a:ext>
            </a:extLst>
          </p:cNvPr>
          <p:cNvSpPr txBox="1"/>
          <p:nvPr/>
        </p:nvSpPr>
        <p:spPr>
          <a:xfrm>
            <a:off x="4977752" y="2167783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3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12DA-AB24-4BB0-A136-ABC89A259164}"/>
              </a:ext>
            </a:extLst>
          </p:cNvPr>
          <p:cNvSpPr txBox="1"/>
          <p:nvPr/>
        </p:nvSpPr>
        <p:spPr>
          <a:xfrm>
            <a:off x="3951855" y="1738828"/>
            <a:ext cx="2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solidFill>
                  <a:schemeClr val="bg1"/>
                </a:solidFill>
              </a:rPr>
              <a:t>2</a:t>
            </a: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3DB629-1E4B-418D-A776-18C77554F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09760"/>
              </p:ext>
            </p:extLst>
          </p:nvPr>
        </p:nvGraphicFramePr>
        <p:xfrm>
          <a:off x="1745561" y="3285995"/>
          <a:ext cx="4699308" cy="1440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1012">
                  <a:extLst>
                    <a:ext uri="{9D8B030D-6E8A-4147-A177-3AD203B41FA5}">
                      <a16:colId xmlns:a16="http://schemas.microsoft.com/office/drawing/2014/main" val="2718196454"/>
                    </a:ext>
                  </a:extLst>
                </a:gridCol>
                <a:gridCol w="1498296">
                  <a:extLst>
                    <a:ext uri="{9D8B030D-6E8A-4147-A177-3AD203B41FA5}">
                      <a16:colId xmlns:a16="http://schemas.microsoft.com/office/drawing/2014/main" val="37598783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641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r-Cyrl-RS" sz="1600" dirty="0"/>
                        <a:t>Први четвороугао: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dirty="0"/>
                        <a:t>1, 2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306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r-Cyrl-RS" sz="1600" dirty="0"/>
                        <a:t>Други четвороугао: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dirty="0"/>
                        <a:t>2, 3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544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r-Cyrl-RS" sz="1600" dirty="0"/>
                        <a:t>Трећи четвороугао: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dirty="0"/>
                        <a:t>1, 2, 3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87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79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6" y="2977308"/>
            <a:ext cx="2366542" cy="903383"/>
          </a:xfrm>
        </p:spPr>
        <p:txBody>
          <a:bodyPr>
            <a:normAutofit/>
          </a:bodyPr>
          <a:lstStyle/>
          <a:p>
            <a:r>
              <a:rPr lang="sr-Cyrl-RS" sz="4000" dirty="0"/>
              <a:t>Браво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50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537972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9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865721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136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748273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589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2E9CA-BF0E-4F8C-8683-1F95423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427526"/>
            <a:ext cx="3284798" cy="668433"/>
          </a:xfrm>
        </p:spPr>
        <p:txBody>
          <a:bodyPr>
            <a:normAutofit/>
          </a:bodyPr>
          <a:lstStyle/>
          <a:p>
            <a:r>
              <a:rPr lang="sr-Cyrl-RS" sz="2000" dirty="0"/>
              <a:t>Математички изрази</a:t>
            </a: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0EF8A9-F84A-4CC3-B619-789497658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10" y="1427662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29 - 17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32 - 8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+ 7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50 - 23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+ 18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+ 7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+ 14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80 - 67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35 - 9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+ 8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76 - 14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+ 26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+ 5</a:t>
                      </a:r>
                      <a:endParaRPr lang="en-GB" sz="1400" b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14 - 6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CA199-19D8-4422-B1CB-20D4DEA3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2351" y="2272230"/>
            <a:ext cx="2035033" cy="966729"/>
          </a:xfrm>
        </p:spPr>
        <p:txBody>
          <a:bodyPr>
            <a:normAutofit/>
          </a:bodyPr>
          <a:lstStyle/>
          <a:p>
            <a:r>
              <a:rPr lang="sr-Cyrl-RS" sz="1600" dirty="0"/>
              <a:t>50. задатак</a:t>
            </a:r>
          </a:p>
          <a:p>
            <a:r>
              <a:rPr lang="sr-Cyrl-RS" sz="1600" dirty="0"/>
              <a:t>Израчунај: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3AC7-5E28-4648-A0A4-D1D5525D6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810769"/>
              </p:ext>
            </p:extLst>
          </p:nvPr>
        </p:nvGraphicFramePr>
        <p:xfrm>
          <a:off x="1181309" y="3442771"/>
          <a:ext cx="5737283" cy="1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321">
                  <a:extLst>
                    <a:ext uri="{9D8B030D-6E8A-4147-A177-3AD203B41FA5}">
                      <a16:colId xmlns:a16="http://schemas.microsoft.com/office/drawing/2014/main" val="3234199923"/>
                    </a:ext>
                  </a:extLst>
                </a:gridCol>
                <a:gridCol w="1399989">
                  <a:extLst>
                    <a:ext uri="{9D8B030D-6E8A-4147-A177-3AD203B41FA5}">
                      <a16:colId xmlns:a16="http://schemas.microsoft.com/office/drawing/2014/main" val="1812319351"/>
                    </a:ext>
                  </a:extLst>
                </a:gridCol>
                <a:gridCol w="1468652">
                  <a:extLst>
                    <a:ext uri="{9D8B030D-6E8A-4147-A177-3AD203B41FA5}">
                      <a16:colId xmlns:a16="http://schemas.microsoft.com/office/drawing/2014/main" val="3056991717"/>
                    </a:ext>
                  </a:extLst>
                </a:gridCol>
                <a:gridCol w="1434321">
                  <a:extLst>
                    <a:ext uri="{9D8B030D-6E8A-4147-A177-3AD203B41FA5}">
                      <a16:colId xmlns:a16="http://schemas.microsoft.com/office/drawing/2014/main" val="3134142996"/>
                    </a:ext>
                  </a:extLst>
                </a:gridCol>
              </a:tblGrid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4428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645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37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013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228</TotalTime>
  <Words>2836</Words>
  <Application>Microsoft Office PowerPoint</Application>
  <PresentationFormat>Widescreen</PresentationFormat>
  <Paragraphs>904</Paragraphs>
  <Slides>59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Segoe Print</vt:lpstr>
      <vt:lpstr>Nature Illustration 16x9</vt:lpstr>
      <vt:lpstr>Задаци из математике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Браво !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Браво !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Браво !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Браво !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Браво !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Математички изрази</vt:lpstr>
      <vt:lpstr>Браво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Задаци из математике</dc:title>
  <dc:creator>zorica milatovic</dc:creator>
  <cp:lastModifiedBy>zorica milatovic</cp:lastModifiedBy>
  <cp:revision>31</cp:revision>
  <dcterms:created xsi:type="dcterms:W3CDTF">2020-05-14T08:50:59Z</dcterms:created>
  <dcterms:modified xsi:type="dcterms:W3CDTF">2020-05-14T12:39:46Z</dcterms:modified>
</cp:coreProperties>
</file>