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506" r:id="rId3"/>
    <p:sldId id="558" r:id="rId4"/>
    <p:sldId id="559" r:id="rId5"/>
    <p:sldId id="560" r:id="rId6"/>
    <p:sldId id="561" r:id="rId7"/>
    <p:sldId id="562" r:id="rId8"/>
    <p:sldId id="563" r:id="rId9"/>
    <p:sldId id="564" r:id="rId10"/>
    <p:sldId id="565" r:id="rId11"/>
    <p:sldId id="566" r:id="rId12"/>
    <p:sldId id="567" r:id="rId13"/>
    <p:sldId id="568" r:id="rId14"/>
    <p:sldId id="569" r:id="rId15"/>
    <p:sldId id="570" r:id="rId16"/>
    <p:sldId id="571" r:id="rId17"/>
    <p:sldId id="572" r:id="rId18"/>
    <p:sldId id="573" r:id="rId19"/>
    <p:sldId id="574" r:id="rId20"/>
    <p:sldId id="575" r:id="rId21"/>
    <p:sldId id="576" r:id="rId22"/>
    <p:sldId id="577" r:id="rId23"/>
    <p:sldId id="578" r:id="rId24"/>
    <p:sldId id="579" r:id="rId25"/>
    <p:sldId id="580" r:id="rId26"/>
    <p:sldId id="581" r:id="rId27"/>
    <p:sldId id="557" r:id="rId28"/>
    <p:sldId id="582" r:id="rId29"/>
    <p:sldId id="584" r:id="rId30"/>
    <p:sldId id="585" r:id="rId31"/>
    <p:sldId id="586" r:id="rId32"/>
    <p:sldId id="587" r:id="rId33"/>
    <p:sldId id="588" r:id="rId34"/>
    <p:sldId id="589" r:id="rId35"/>
    <p:sldId id="590" r:id="rId36"/>
    <p:sldId id="591" r:id="rId37"/>
    <p:sldId id="592" r:id="rId38"/>
    <p:sldId id="593" r:id="rId39"/>
    <p:sldId id="594" r:id="rId40"/>
    <p:sldId id="595" r:id="rId41"/>
    <p:sldId id="596" r:id="rId42"/>
    <p:sldId id="597" r:id="rId43"/>
    <p:sldId id="583" r:id="rId44"/>
    <p:sldId id="598" r:id="rId45"/>
    <p:sldId id="600" r:id="rId46"/>
    <p:sldId id="601" r:id="rId47"/>
    <p:sldId id="602" r:id="rId48"/>
    <p:sldId id="603" r:id="rId49"/>
    <p:sldId id="604" r:id="rId50"/>
    <p:sldId id="605" r:id="rId51"/>
    <p:sldId id="599" r:id="rId52"/>
    <p:sldId id="606" r:id="rId53"/>
    <p:sldId id="608" r:id="rId54"/>
    <p:sldId id="609" r:id="rId55"/>
    <p:sldId id="610" r:id="rId56"/>
    <p:sldId id="611" r:id="rId57"/>
    <p:sldId id="612" r:id="rId58"/>
    <p:sldId id="613" r:id="rId59"/>
    <p:sldId id="614" r:id="rId60"/>
    <p:sldId id="615" r:id="rId61"/>
    <p:sldId id="616" r:id="rId62"/>
    <p:sldId id="617" r:id="rId63"/>
    <p:sldId id="618" r:id="rId64"/>
    <p:sldId id="619" r:id="rId65"/>
    <p:sldId id="620" r:id="rId66"/>
    <p:sldId id="621" r:id="rId67"/>
    <p:sldId id="622" r:id="rId68"/>
    <p:sldId id="623" r:id="rId69"/>
    <p:sldId id="624" r:id="rId70"/>
    <p:sldId id="625" r:id="rId71"/>
    <p:sldId id="626" r:id="rId72"/>
    <p:sldId id="607" r:id="rId73"/>
    <p:sldId id="627" r:id="rId74"/>
    <p:sldId id="629" r:id="rId75"/>
    <p:sldId id="630" r:id="rId76"/>
    <p:sldId id="631" r:id="rId77"/>
    <p:sldId id="632" r:id="rId78"/>
    <p:sldId id="633" r:id="rId79"/>
    <p:sldId id="634" r:id="rId80"/>
    <p:sldId id="635" r:id="rId81"/>
    <p:sldId id="636" r:id="rId82"/>
    <p:sldId id="637" r:id="rId83"/>
    <p:sldId id="638" r:id="rId84"/>
    <p:sldId id="639" r:id="rId85"/>
    <p:sldId id="640" r:id="rId86"/>
    <p:sldId id="641" r:id="rId87"/>
    <p:sldId id="628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779"/>
    <a:srgbClr val="CC0066"/>
    <a:srgbClr val="FFEDB3"/>
    <a:srgbClr val="F2EE3C"/>
    <a:srgbClr val="3D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5/31/2020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5/31/2020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5/31/2020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5/31/2020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5893" y="1973766"/>
            <a:ext cx="9360418" cy="878258"/>
          </a:xfrm>
        </p:spPr>
        <p:txBody>
          <a:bodyPr>
            <a:normAutofit/>
          </a:bodyPr>
          <a:lstStyle/>
          <a:p>
            <a:r>
              <a:rPr lang="sr-Cyrl-RS" sz="4800" dirty="0">
                <a:latin typeface="Segoe Print" panose="02000600000000000000" pitchFamily="2" charset="0"/>
              </a:rPr>
              <a:t>Задаци из математике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981119" y="3047107"/>
            <a:ext cx="6916336" cy="1469540"/>
          </a:xfrm>
        </p:spPr>
        <p:txBody>
          <a:bodyPr>
            <a:normAutofit fontScale="85000" lnSpcReduction="20000"/>
          </a:bodyPr>
          <a:lstStyle/>
          <a:p>
            <a:r>
              <a:rPr lang="sr-Cyrl-RS" sz="3200" dirty="0">
                <a:latin typeface="Segoe Print" panose="02000600000000000000" pitchFamily="2" charset="0"/>
              </a:rPr>
              <a:t>Први разред</a:t>
            </a:r>
          </a:p>
          <a:p>
            <a:endParaRPr lang="sr-Cyrl-RS" sz="3200" dirty="0">
              <a:latin typeface="Segoe Print" panose="02000600000000000000" pitchFamily="2" charset="0"/>
            </a:endParaRPr>
          </a:p>
          <a:p>
            <a:r>
              <a:rPr lang="sr-Cyrl-RS" sz="2000" dirty="0">
                <a:latin typeface="Segoe Print" panose="02000600000000000000" pitchFamily="2" charset="0"/>
              </a:rPr>
              <a:t>Извор: </a:t>
            </a:r>
          </a:p>
          <a:p>
            <a:r>
              <a:rPr lang="sr-Cyrl-RS" sz="2000" dirty="0">
                <a:latin typeface="Segoe Print" panose="02000600000000000000" pitchFamily="2" charset="0"/>
              </a:rPr>
              <a:t>М. М. Моро М. А. Бантова</a:t>
            </a:r>
          </a:p>
          <a:p>
            <a:r>
              <a:rPr lang="sr-Cyrl-RS" sz="2000" dirty="0">
                <a:latin typeface="Segoe Print" panose="02000600000000000000" pitchFamily="2" charset="0"/>
              </a:rPr>
              <a:t>Математика 2</a:t>
            </a:r>
          </a:p>
          <a:p>
            <a:endParaRPr lang="sr-Cyrl-RS" sz="2000" dirty="0">
              <a:latin typeface="Segoe Print" panose="02000600000000000000" pitchFamily="2" charset="0"/>
            </a:endParaRPr>
          </a:p>
          <a:p>
            <a:endParaRPr lang="en-US" sz="2000" dirty="0">
              <a:latin typeface="Segoe Print" panose="02000600000000000000" pitchFamily="2" charset="0"/>
            </a:endParaRPr>
          </a:p>
        </p:txBody>
      </p:sp>
      <p:pic>
        <p:nvPicPr>
          <p:cNvPr id="4" name="[Free-scores.com]_monti-vittorio-czardas-trascrizione-concerto-per-pianoforte-14117">
            <a:hlinkClick r:id="" action="ppaction://media"/>
            <a:extLst>
              <a:ext uri="{FF2B5EF4-FFF2-40B4-BE49-F238E27FC236}">
                <a16:creationId xmlns:a16="http://schemas.microsoft.com/office/drawing/2014/main" id="{631AB804-90C9-4A25-B273-7E6537C85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45166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3536042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02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67823154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2912810"/>
              </p:ext>
            </p:extLst>
          </p:nvPr>
        </p:nvGraphicFramePr>
        <p:xfrm>
          <a:off x="4854206" y="333309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045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683054"/>
              </p:ext>
            </p:extLst>
          </p:nvPr>
        </p:nvGraphicFramePr>
        <p:xfrm>
          <a:off x="4854206" y="333309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630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552705"/>
              </p:ext>
            </p:extLst>
          </p:nvPr>
        </p:nvGraphicFramePr>
        <p:xfrm>
          <a:off x="4854206" y="333309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546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91382"/>
              </p:ext>
            </p:extLst>
          </p:nvPr>
        </p:nvGraphicFramePr>
        <p:xfrm>
          <a:off x="4854206" y="333309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0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287441"/>
              </p:ext>
            </p:extLst>
          </p:nvPr>
        </p:nvGraphicFramePr>
        <p:xfrm>
          <a:off x="4854206" y="3333099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03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639347"/>
              </p:ext>
            </p:extLst>
          </p:nvPr>
        </p:nvGraphicFramePr>
        <p:xfrm>
          <a:off x="4854206" y="3333099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8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1614046"/>
              </p:ext>
            </p:extLst>
          </p:nvPr>
        </p:nvGraphicFramePr>
        <p:xfrm>
          <a:off x="4854206" y="3333099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795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518589"/>
              </p:ext>
            </p:extLst>
          </p:nvPr>
        </p:nvGraphicFramePr>
        <p:xfrm>
          <a:off x="4854206" y="3333099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791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95413303"/>
              </p:ext>
            </p:extLst>
          </p:nvPr>
        </p:nvGraphicFramePr>
        <p:xfrm>
          <a:off x="4854206" y="95522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32530"/>
              </p:ext>
            </p:extLst>
          </p:nvPr>
        </p:nvGraphicFramePr>
        <p:xfrm>
          <a:off x="4854206" y="2501900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946257"/>
              </p:ext>
            </p:extLst>
          </p:nvPr>
        </p:nvGraphicFramePr>
        <p:xfrm>
          <a:off x="4854206" y="4419411"/>
          <a:ext cx="6647404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3715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623715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3399974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293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копејке.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2FD414-4577-4C77-BD6D-80AFD3243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547" y="1688295"/>
            <a:ext cx="4951414" cy="4187952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238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95522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/>
        </p:nvGraphicFramePr>
        <p:xfrm>
          <a:off x="4854206" y="2501900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4814188"/>
              </p:ext>
            </p:extLst>
          </p:nvPr>
        </p:nvGraphicFramePr>
        <p:xfrm>
          <a:off x="4854206" y="4419411"/>
          <a:ext cx="6647404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3715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623715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3399974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Задаци имају исте вредности сабирака и збира.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166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95522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/>
        </p:nvGraphicFramePr>
        <p:xfrm>
          <a:off x="4854206" y="2501900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337193"/>
              </p:ext>
            </p:extLst>
          </p:nvPr>
        </p:nvGraphicFramePr>
        <p:xfrm>
          <a:off x="4854206" y="4419411"/>
          <a:ext cx="6647404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3715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623715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3399974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Задаци имају исте вредности сабирака и збира.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Разлика: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682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95522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/>
        </p:nvGraphicFramePr>
        <p:xfrm>
          <a:off x="4854206" y="2501900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33048"/>
              </p:ext>
            </p:extLst>
          </p:nvPr>
        </p:nvGraphicFramePr>
        <p:xfrm>
          <a:off x="4854206" y="4419411"/>
          <a:ext cx="7337795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0470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2164234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3753091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Задаци имају исте вредности сабирака и збира.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Разлика: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Код првог задатка је непознат збир, а код другог сабирак.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053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955229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/>
        </p:nvGraphicFramePr>
        <p:xfrm>
          <a:off x="4854206" y="2501900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745714"/>
              </p:ext>
            </p:extLst>
          </p:nvPr>
        </p:nvGraphicFramePr>
        <p:xfrm>
          <a:off x="3950317" y="4419411"/>
          <a:ext cx="7969483" cy="1630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6650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946650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4076183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Задаци имају исте вредности сабирака и збира.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Разлика: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Код првог задатка је непознат збир, а код другог сабирак.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Други задатак је добијен из првог тако што смо један сабирак добијеног збира 20 + 3 = 23 означили као непознату вредност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25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3968838"/>
              </p:ext>
            </p:extLst>
          </p:nvPr>
        </p:nvGraphicFramePr>
        <p:xfrm>
          <a:off x="4854206" y="481877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267474"/>
              </p:ext>
            </p:extLst>
          </p:nvPr>
        </p:nvGraphicFramePr>
        <p:xfrm>
          <a:off x="4854206" y="1696909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886283"/>
              </p:ext>
            </p:extLst>
          </p:nvPr>
        </p:nvGraphicFramePr>
        <p:xfrm>
          <a:off x="4854205" y="3530411"/>
          <a:ext cx="7065595" cy="2120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41795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5823800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Имају исте вредности сабирака и збира.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Разлика: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Код првог задатка је непознат збир, а код другог сабирак.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1008000">
                <a:tc gridSpan="2">
                  <a:txBody>
                    <a:bodyPr/>
                    <a:lstStyle/>
                    <a:p>
                      <a:r>
                        <a:rPr lang="sr-Cyrl-RS" sz="1600" dirty="0">
                          <a:latin typeface="+mj-lt"/>
                        </a:rPr>
                        <a:t>Други задатак је добијен из првог тако што смо један сабирак добијеног збира 20 + 3 = 23 означили као непознату вредност </a:t>
                      </a:r>
                      <a:r>
                        <a:rPr lang="en-GB" sz="1600" dirty="0">
                          <a:latin typeface="+mj-lt"/>
                        </a:rPr>
                        <a:t>x</a:t>
                      </a:r>
                      <a:r>
                        <a:rPr lang="sr-Cyrl-RS" sz="1600" dirty="0">
                          <a:latin typeface="+mj-lt"/>
                        </a:rPr>
                        <a:t>.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260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854206" y="481877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E3CB8B-8002-4D83-B34F-0020BD0B369C}"/>
              </a:ext>
            </a:extLst>
          </p:cNvPr>
          <p:cNvGraphicFramePr>
            <a:graphicFrameLocks/>
          </p:cNvGraphicFramePr>
          <p:nvPr/>
        </p:nvGraphicFramePr>
        <p:xfrm>
          <a:off x="4854206" y="1696909"/>
          <a:ext cx="5067706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x </a:t>
                      </a:r>
                      <a:r>
                        <a:rPr lang="sr-Cyrl-RS" sz="1400" dirty="0"/>
                        <a:t>копејки</a:t>
                      </a:r>
                      <a:r>
                        <a:rPr lang="en-GB" sz="1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23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sr-Cyrl-RS" sz="1400" dirty="0"/>
                        <a:t>20 +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23,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23 – 20,    </a:t>
                      </a:r>
                      <a:r>
                        <a:rPr lang="en-GB" sz="1400" dirty="0"/>
                        <a:t>x</a:t>
                      </a:r>
                      <a:r>
                        <a:rPr lang="sr-Cyrl-RS" sz="1400" dirty="0"/>
                        <a:t> = 3 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693943"/>
              </p:ext>
            </p:extLst>
          </p:nvPr>
        </p:nvGraphicFramePr>
        <p:xfrm>
          <a:off x="4854205" y="3530411"/>
          <a:ext cx="7253711" cy="2120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20650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5933061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Задаци имају исте вредности сабирака и збира.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Разлика: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Код првог задатка је непознат збир, а код другог сабирак.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1008000">
                <a:tc gridSpan="2">
                  <a:txBody>
                    <a:bodyPr/>
                    <a:lstStyle/>
                    <a:p>
                      <a:r>
                        <a:rPr lang="sr-Cyrl-RS" sz="1600" dirty="0">
                          <a:latin typeface="+mj-lt"/>
                        </a:rPr>
                        <a:t>Други задатак је добијен из првог тако што смо један сабирак добијеног збира 20 + 3 = 23 означили као непознату вредност </a:t>
                      </a:r>
                      <a:r>
                        <a:rPr lang="en-GB" sz="1600" dirty="0">
                          <a:latin typeface="+mj-lt"/>
                        </a:rPr>
                        <a:t>x</a:t>
                      </a:r>
                      <a:r>
                        <a:rPr lang="sr-Cyrl-RS" sz="1600" dirty="0">
                          <a:latin typeface="+mj-lt"/>
                        </a:rPr>
                        <a:t>.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065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D9A67B-27D9-4628-9364-4A93F4FABB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966428"/>
              </p:ext>
            </p:extLst>
          </p:nvPr>
        </p:nvGraphicFramePr>
        <p:xfrm>
          <a:off x="4281328" y="2120252"/>
          <a:ext cx="7542808" cy="3128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31196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2353662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385795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Сличност: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Задаци имају исте вредности сабирака и збира.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Разлика:</a:t>
                      </a:r>
                      <a:endParaRPr lang="en-GB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dirty="0"/>
                        <a:t>Код првог задатка је непознат збир, а код другог сабирак.</a:t>
                      </a:r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  <a:tr h="1008000">
                <a:tc gridSpan="3">
                  <a:txBody>
                    <a:bodyPr/>
                    <a:lstStyle/>
                    <a:p>
                      <a:r>
                        <a:rPr lang="sr-Cyrl-RS" sz="1600" dirty="0">
                          <a:latin typeface="+mj-lt"/>
                        </a:rPr>
                        <a:t>Други задатак је добијен из првог тако што смо један сабирак добијеног збира 20 + 3 = 23 означили као непознату вредност </a:t>
                      </a:r>
                      <a:r>
                        <a:rPr lang="en-GB" sz="1600" dirty="0">
                          <a:latin typeface="+mj-lt"/>
                        </a:rPr>
                        <a:t>x</a:t>
                      </a:r>
                      <a:r>
                        <a:rPr lang="sr-Cyrl-RS" sz="1600" dirty="0">
                          <a:latin typeface="+mj-lt"/>
                        </a:rPr>
                        <a:t>.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4881418"/>
                  </a:ext>
                </a:extLst>
              </a:tr>
              <a:tr h="1008000">
                <a:tc gridSpan="3">
                  <a:txBody>
                    <a:bodyPr/>
                    <a:lstStyle/>
                    <a:p>
                      <a:r>
                        <a:rPr lang="sr-Cyrl-RS" sz="1600" dirty="0">
                          <a:latin typeface="+mj-lt"/>
                        </a:rPr>
                        <a:t>Рачунање непознатог сабирка и рачунање непознатог збира у овим задацима имају обрнут однос.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590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109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29" y="3045042"/>
            <a:ext cx="2366542" cy="903383"/>
          </a:xfrm>
        </p:spPr>
        <p:txBody>
          <a:bodyPr>
            <a:normAutofit/>
          </a:bodyPr>
          <a:lstStyle/>
          <a:p>
            <a:r>
              <a:rPr lang="sr-Cyrl-RS" sz="4000" dirty="0"/>
              <a:t>Браво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888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32" y="62719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19" y="1334683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Реши задатке. Саставити задатке обрнуте њима.</a:t>
            </a:r>
            <a:endParaRPr lang="en-GB" sz="1600" dirty="0">
              <a:latin typeface="+mj-lt"/>
            </a:endParaRPr>
          </a:p>
          <a:p>
            <a:r>
              <a:rPr lang="ru-RU" sz="1600" dirty="0">
                <a:latin typeface="+mj-lt"/>
              </a:rPr>
              <a:t> </a:t>
            </a:r>
            <a:endParaRPr lang="en-GB" sz="1600" dirty="0">
              <a:latin typeface="+mj-lt"/>
            </a:endParaRPr>
          </a:p>
          <a:p>
            <a:pPr lvl="0"/>
            <a:r>
              <a:rPr lang="ru-RU" sz="1600" dirty="0">
                <a:latin typeface="+mj-lt"/>
              </a:rPr>
              <a:t>1. Јакна и панталоне коштају скупа 32 рубље. Јакна кошта 22 рубље. Колико коштају панталоне?</a:t>
            </a:r>
            <a:endParaRPr lang="en-GB" sz="1600" dirty="0">
              <a:latin typeface="+mj-lt"/>
            </a:endParaRPr>
          </a:p>
          <a:p>
            <a:pPr lvl="0"/>
            <a:endParaRPr lang="ru-RU" sz="1600" dirty="0">
              <a:latin typeface="+mj-lt"/>
            </a:endParaRPr>
          </a:p>
          <a:p>
            <a:pPr lvl="0"/>
            <a:r>
              <a:rPr lang="ru-RU" sz="1600" dirty="0">
                <a:latin typeface="+mj-lt"/>
              </a:rPr>
              <a:t>2. У аутопарку је било паркирано 90 аутомобила. </a:t>
            </a:r>
            <a:r>
              <a:rPr lang="sr-Cyrl-RS" sz="1600" dirty="0">
                <a:latin typeface="+mj-lt"/>
              </a:rPr>
              <a:t>Ујутру је одвезено 80 аутомобила. Колико аутомобила је остало у аутопарку?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2FD414-4577-4C77-BD6D-80AFD3243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3906" y="1334683"/>
            <a:ext cx="4951414" cy="4187952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62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382352"/>
            <a:ext cx="2296342" cy="15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Реши задатке. Саставити задатке обрнуте њима.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41936572"/>
              </p:ext>
            </p:extLst>
          </p:nvPr>
        </p:nvGraphicFramePr>
        <p:xfrm>
          <a:off x="2939862" y="810733"/>
          <a:ext cx="8209209" cy="47301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6403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587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99124063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735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382352"/>
            <a:ext cx="2296342" cy="15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Реши задатке. Саставити задатке обрнуте њима.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35726567"/>
              </p:ext>
            </p:extLst>
          </p:nvPr>
        </p:nvGraphicFramePr>
        <p:xfrm>
          <a:off x="2939862" y="810733"/>
          <a:ext cx="8209209" cy="46559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6403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било, 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00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382352"/>
            <a:ext cx="2296342" cy="15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Реши задатке. Саставити задатке обрнуте њима.</a:t>
            </a:r>
            <a:endParaRPr lang="en-GB" sz="16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53190687"/>
              </p:ext>
            </p:extLst>
          </p:nvPr>
        </p:nvGraphicFramePr>
        <p:xfrm>
          <a:off x="2939862" y="810733"/>
          <a:ext cx="8209209" cy="46559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6403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400" dirty="0">
                          <a:latin typeface="+mj-lt"/>
                        </a:rPr>
                        <a:t>Панталоне: </a:t>
                      </a:r>
                      <a:r>
                        <a:rPr lang="en-GB" sz="1400" dirty="0">
                          <a:latin typeface="+mj-lt"/>
                        </a:rPr>
                        <a:t>x </a:t>
                      </a:r>
                      <a:r>
                        <a:rPr lang="sr-Cyrl-RS" sz="14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+ 22 = 32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2816943"/>
              </p:ext>
            </p:extLst>
          </p:nvPr>
        </p:nvGraphicFramePr>
        <p:xfrm>
          <a:off x="2939862" y="810733"/>
          <a:ext cx="8209209" cy="46559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6403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400" dirty="0">
                          <a:latin typeface="+mj-lt"/>
                        </a:rPr>
                        <a:t>Панталоне: </a:t>
                      </a:r>
                      <a:r>
                        <a:rPr lang="en-GB" sz="1400" dirty="0">
                          <a:latin typeface="+mj-lt"/>
                        </a:rPr>
                        <a:t>x </a:t>
                      </a:r>
                      <a:r>
                        <a:rPr lang="sr-Cyrl-RS" sz="14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32 - 22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259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0778482"/>
              </p:ext>
            </p:extLst>
          </p:nvPr>
        </p:nvGraphicFramePr>
        <p:xfrm>
          <a:off x="2939862" y="810733"/>
          <a:ext cx="8209209" cy="49130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6403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918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51324170"/>
              </p:ext>
            </p:extLst>
          </p:nvPr>
        </p:nvGraphicFramePr>
        <p:xfrm>
          <a:off x="2939862" y="810733"/>
          <a:ext cx="8209209" cy="49130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6403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538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16160261"/>
              </p:ext>
            </p:extLst>
          </p:nvPr>
        </p:nvGraphicFramePr>
        <p:xfrm>
          <a:off x="2939862" y="810733"/>
          <a:ext cx="8209209" cy="49130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6403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736403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1967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00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0602356"/>
              </p:ext>
            </p:extLst>
          </p:nvPr>
        </p:nvGraphicFramePr>
        <p:xfrm>
          <a:off x="2866289" y="840480"/>
          <a:ext cx="8516415" cy="5177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38805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838805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838805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Паркирано: 90 аутомобила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1990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6126192"/>
              </p:ext>
            </p:extLst>
          </p:nvPr>
        </p:nvGraphicFramePr>
        <p:xfrm>
          <a:off x="2866289" y="840480"/>
          <a:ext cx="8737131" cy="5177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12377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Паркирано: 90 аутомобила,</a:t>
                      </a:r>
                    </a:p>
                    <a:p>
                      <a:r>
                        <a:rPr lang="sr-Cyrl-RS" sz="1400" dirty="0">
                          <a:latin typeface="+mj-lt"/>
                        </a:rPr>
                        <a:t>Ујутру одвезено: 80 аутомобила,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664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9329924"/>
              </p:ext>
            </p:extLst>
          </p:nvPr>
        </p:nvGraphicFramePr>
        <p:xfrm>
          <a:off x="2866289" y="840480"/>
          <a:ext cx="8737131" cy="5177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12377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Паркирано: 90 аутомобила,</a:t>
                      </a:r>
                    </a:p>
                    <a:p>
                      <a:r>
                        <a:rPr lang="sr-Cyrl-RS" sz="1400" dirty="0">
                          <a:latin typeface="+mj-lt"/>
                        </a:rPr>
                        <a:t>Ујутру одвезено: 80 аутомобила,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90 - 80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03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78842415"/>
              </p:ext>
            </p:extLst>
          </p:nvPr>
        </p:nvGraphicFramePr>
        <p:xfrm>
          <a:off x="2866289" y="840480"/>
          <a:ext cx="8737131" cy="5177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12377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Паркирано: 90 аутомобила,</a:t>
                      </a:r>
                    </a:p>
                    <a:p>
                      <a:r>
                        <a:rPr lang="sr-Cyrl-RS" sz="1400" dirty="0">
                          <a:latin typeface="+mj-lt"/>
                        </a:rPr>
                        <a:t>Ујутру одвезено: 80 аутомобила,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90 – 80,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440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8918031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94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72058744"/>
              </p:ext>
            </p:extLst>
          </p:nvPr>
        </p:nvGraphicFramePr>
        <p:xfrm>
          <a:off x="2866289" y="840480"/>
          <a:ext cx="8737131" cy="5177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12377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Паркирано: 90 аутомобила,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Ујутру одвезено: 80 аутомобила,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90 – 80,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Остало у аутопарку: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аутомобила.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13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74397168"/>
              </p:ext>
            </p:extLst>
          </p:nvPr>
        </p:nvGraphicFramePr>
        <p:xfrm>
          <a:off x="2866289" y="840480"/>
          <a:ext cx="8737131" cy="5177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12377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Паркирано: 90 аутомобила,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Ујутру одвезено: 80 аутомобила,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90 – 80,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Остало у аутопарку: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аутомобила.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202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9" y="1717869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50" y="2583496"/>
            <a:ext cx="2296342" cy="118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4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latin typeface="+mj-lt"/>
              </a:rPr>
              <a:t>Реши задатке. Саставити задатке обрнуте њима.</a:t>
            </a:r>
            <a:endParaRPr lang="en-GB" sz="1400" dirty="0"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0F33B85-7AF9-4D3C-AA95-223AB09020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5394241"/>
              </p:ext>
            </p:extLst>
          </p:nvPr>
        </p:nvGraphicFramePr>
        <p:xfrm>
          <a:off x="2866289" y="840480"/>
          <a:ext cx="8737131" cy="5177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12377">
                  <a:extLst>
                    <a:ext uri="{9D8B030D-6E8A-4147-A177-3AD203B41FA5}">
                      <a16:colId xmlns:a16="http://schemas.microsoft.com/office/drawing/2014/main" val="146198740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3517404650"/>
                    </a:ext>
                  </a:extLst>
                </a:gridCol>
                <a:gridCol w="2912377">
                  <a:extLst>
                    <a:ext uri="{9D8B030D-6E8A-4147-A177-3AD203B41FA5}">
                      <a16:colId xmlns:a16="http://schemas.microsoft.com/office/drawing/2014/main" val="1119319821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endParaRPr lang="en-GB" sz="14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516681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 Јакна и панталоне коштају скупа 32 рубље. Јакна кошта 22 рубље. Колико коштају панталоне?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sr-Cyrl-RS" sz="1200" dirty="0">
                          <a:latin typeface="+mj-lt"/>
                        </a:rPr>
                        <a:t>Јакна: 22 рубље,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Панталоне: </a:t>
                      </a:r>
                      <a:r>
                        <a:rPr lang="en-GB" sz="1200" dirty="0">
                          <a:latin typeface="+mj-lt"/>
                        </a:rPr>
                        <a:t>x </a:t>
                      </a:r>
                      <a:r>
                        <a:rPr lang="sr-Cyrl-RS" sz="1200" dirty="0">
                          <a:latin typeface="+mj-lt"/>
                        </a:rPr>
                        <a:t>рубаља.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+ 22 = 32,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32 – 22,</a:t>
                      </a:r>
                    </a:p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Панталоне коштају </a:t>
                      </a:r>
                    </a:p>
                    <a:p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рубаља.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r>
                        <a:rPr lang="sr-Cyrl-RS" sz="1400" dirty="0">
                          <a:latin typeface="+mj-lt"/>
                        </a:rPr>
                        <a:t>Ако јакна кошта 22 рубље, а панталоне 12 рубаља, колико коштају јакна и панталоне?</a:t>
                      </a: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399246"/>
                  </a:ext>
                </a:extLst>
              </a:tr>
              <a:tr h="22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 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Ујутру је одвезено 80 аутомобила. Колико аутомобила је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Паркирано: 90 аутомобила,</a:t>
                      </a:r>
                    </a:p>
                    <a:p>
                      <a:r>
                        <a:rPr lang="sr-Cyrl-RS" sz="1200" dirty="0">
                          <a:latin typeface="+mj-lt"/>
                        </a:rPr>
                        <a:t>Ујутру одвезено: 80 аутомобила,</a:t>
                      </a:r>
                    </a:p>
                    <a:p>
                      <a:endParaRPr lang="sr-Cyrl-RS" sz="12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90 – 80,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sr-Cyrl-R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= 10.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Остало у аутопарку: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аутомобила.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Cyrl-R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>
                          <a:latin typeface="+mj-lt"/>
                        </a:rPr>
                        <a:t>Обрнуто:</a:t>
                      </a: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 аутопарку је било паркирано 90 аутомобила. </a:t>
                      </a:r>
                      <a:r>
                        <a:rPr lang="sr-Cyrl-R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Колико аутомобила је одвезено ујутру ако је 10 остало у аутопарку?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sr-Cyrl-RS" sz="1400" dirty="0">
                        <a:latin typeface="+mj-lt"/>
                      </a:endParaRPr>
                    </a:p>
                    <a:p>
                      <a:endParaRPr lang="en-GB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99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81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29" y="3045042"/>
            <a:ext cx="2366542" cy="903383"/>
          </a:xfrm>
        </p:spPr>
        <p:txBody>
          <a:bodyPr>
            <a:normAutofit/>
          </a:bodyPr>
          <a:lstStyle/>
          <a:p>
            <a:r>
              <a:rPr lang="sr-Cyrl-RS" sz="4000" dirty="0"/>
              <a:t>Браво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934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32" y="1935169"/>
            <a:ext cx="3286046" cy="2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Обележи тачке као на цртежу и повежи њихове дужи тако да се добије четвороугао. Како се зове тај четвороугао?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6AF078-E1BA-4ECB-922C-88D57930D8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53690541"/>
              </p:ext>
            </p:extLst>
          </p:nvPr>
        </p:nvGraphicFramePr>
        <p:xfrm>
          <a:off x="4616669" y="1616909"/>
          <a:ext cx="252000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5382079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850945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0617958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152147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8061676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652403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9345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345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315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0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578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04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9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12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4777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137FAD6-C0B7-4F31-A0E3-DF042AFD19DC}"/>
              </a:ext>
            </a:extLst>
          </p:cNvPr>
          <p:cNvSpPr/>
          <p:nvPr/>
        </p:nvSpPr>
        <p:spPr>
          <a:xfrm>
            <a:off x="4924096" y="41196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D5C4-91C2-479B-B100-2F4E3935449A}"/>
              </a:ext>
            </a:extLst>
          </p:cNvPr>
          <p:cNvSpPr/>
          <p:nvPr/>
        </p:nvSpPr>
        <p:spPr>
          <a:xfrm>
            <a:off x="6721365" y="19404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89CA2B-4102-4989-9CD1-9EC9C9BA47D9}"/>
              </a:ext>
            </a:extLst>
          </p:cNvPr>
          <p:cNvSpPr/>
          <p:nvPr/>
        </p:nvSpPr>
        <p:spPr>
          <a:xfrm>
            <a:off x="4924096" y="1945680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845FB-424B-4184-A3FA-00122C5D4CB0}"/>
              </a:ext>
            </a:extLst>
          </p:cNvPr>
          <p:cNvSpPr/>
          <p:nvPr/>
        </p:nvSpPr>
        <p:spPr>
          <a:xfrm>
            <a:off x="6721365" y="4119624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928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32" y="1935169"/>
            <a:ext cx="3286046" cy="2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Обележи тачке као на цртежу и повежи њихове дужи тако да се добије четвороугао. Како се зове тај четвороугао?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6AF078-E1BA-4ECB-922C-88D57930D8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6181461"/>
              </p:ext>
            </p:extLst>
          </p:nvPr>
        </p:nvGraphicFramePr>
        <p:xfrm>
          <a:off x="4616669" y="1616909"/>
          <a:ext cx="252000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5382079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850945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0617958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152147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8061676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652403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9345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345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315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0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578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04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9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12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4777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137FAD6-C0B7-4F31-A0E3-DF042AFD19DC}"/>
              </a:ext>
            </a:extLst>
          </p:cNvPr>
          <p:cNvSpPr/>
          <p:nvPr/>
        </p:nvSpPr>
        <p:spPr>
          <a:xfrm>
            <a:off x="4924096" y="41196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D5C4-91C2-479B-B100-2F4E3935449A}"/>
              </a:ext>
            </a:extLst>
          </p:cNvPr>
          <p:cNvSpPr/>
          <p:nvPr/>
        </p:nvSpPr>
        <p:spPr>
          <a:xfrm>
            <a:off x="6721365" y="19404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89CA2B-4102-4989-9CD1-9EC9C9BA47D9}"/>
              </a:ext>
            </a:extLst>
          </p:cNvPr>
          <p:cNvSpPr/>
          <p:nvPr/>
        </p:nvSpPr>
        <p:spPr>
          <a:xfrm>
            <a:off x="4924096" y="1945680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845FB-424B-4184-A3FA-00122C5D4CB0}"/>
              </a:ext>
            </a:extLst>
          </p:cNvPr>
          <p:cNvSpPr/>
          <p:nvPr/>
        </p:nvSpPr>
        <p:spPr>
          <a:xfrm>
            <a:off x="6721365" y="4119624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193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32" y="1935169"/>
            <a:ext cx="3286046" cy="2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Обележи тачке као на цртежу и повежи њихове дужи тако да се добије четвороугао. Како се зове тај четвороугао?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6AF078-E1BA-4ECB-922C-88D57930D8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25590593"/>
              </p:ext>
            </p:extLst>
          </p:nvPr>
        </p:nvGraphicFramePr>
        <p:xfrm>
          <a:off x="4616669" y="1616909"/>
          <a:ext cx="252000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5382079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850945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0617958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152147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8061676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652403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9345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345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315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0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578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04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9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12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4777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137FAD6-C0B7-4F31-A0E3-DF042AFD19DC}"/>
              </a:ext>
            </a:extLst>
          </p:cNvPr>
          <p:cNvSpPr/>
          <p:nvPr/>
        </p:nvSpPr>
        <p:spPr>
          <a:xfrm>
            <a:off x="4924096" y="41196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D5C4-91C2-479B-B100-2F4E3935449A}"/>
              </a:ext>
            </a:extLst>
          </p:cNvPr>
          <p:cNvSpPr/>
          <p:nvPr/>
        </p:nvSpPr>
        <p:spPr>
          <a:xfrm>
            <a:off x="6721365" y="19404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89CA2B-4102-4989-9CD1-9EC9C9BA47D9}"/>
              </a:ext>
            </a:extLst>
          </p:cNvPr>
          <p:cNvSpPr/>
          <p:nvPr/>
        </p:nvSpPr>
        <p:spPr>
          <a:xfrm>
            <a:off x="4924096" y="1945680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845FB-424B-4184-A3FA-00122C5D4CB0}"/>
              </a:ext>
            </a:extLst>
          </p:cNvPr>
          <p:cNvSpPr/>
          <p:nvPr/>
        </p:nvSpPr>
        <p:spPr>
          <a:xfrm>
            <a:off x="6721365" y="4119624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09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32" y="1935169"/>
            <a:ext cx="3286046" cy="2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Обележи тачке као на цртежу и повежи њихове дужи тако да се добије четвороугао. Како се зове тај четвороугао?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6AF078-E1BA-4ECB-922C-88D57930D8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56870065"/>
              </p:ext>
            </p:extLst>
          </p:nvPr>
        </p:nvGraphicFramePr>
        <p:xfrm>
          <a:off x="4616669" y="1616909"/>
          <a:ext cx="252000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5382079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850945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0617958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152147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8061676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652403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9345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345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315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0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578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04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9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12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4777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137FAD6-C0B7-4F31-A0E3-DF042AFD19DC}"/>
              </a:ext>
            </a:extLst>
          </p:cNvPr>
          <p:cNvSpPr/>
          <p:nvPr/>
        </p:nvSpPr>
        <p:spPr>
          <a:xfrm>
            <a:off x="4924096" y="41196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D5C4-91C2-479B-B100-2F4E3935449A}"/>
              </a:ext>
            </a:extLst>
          </p:cNvPr>
          <p:cNvSpPr/>
          <p:nvPr/>
        </p:nvSpPr>
        <p:spPr>
          <a:xfrm>
            <a:off x="6721365" y="19404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89CA2B-4102-4989-9CD1-9EC9C9BA47D9}"/>
              </a:ext>
            </a:extLst>
          </p:cNvPr>
          <p:cNvSpPr/>
          <p:nvPr/>
        </p:nvSpPr>
        <p:spPr>
          <a:xfrm>
            <a:off x="4924096" y="1945680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845FB-424B-4184-A3FA-00122C5D4CB0}"/>
              </a:ext>
            </a:extLst>
          </p:cNvPr>
          <p:cNvSpPr/>
          <p:nvPr/>
        </p:nvSpPr>
        <p:spPr>
          <a:xfrm>
            <a:off x="6721365" y="4119624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9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32" y="1935169"/>
            <a:ext cx="3286046" cy="2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Обележи тачке као на цртежу и повежи њихове дужи тако да се добије четвороугао. Како се зове тај четвороугао?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6AF078-E1BA-4ECB-922C-88D57930D8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12693053"/>
              </p:ext>
            </p:extLst>
          </p:nvPr>
        </p:nvGraphicFramePr>
        <p:xfrm>
          <a:off x="4616669" y="1616909"/>
          <a:ext cx="252000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5382079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850945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0617958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152147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8061676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652403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9345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345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315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0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578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04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9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12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4777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137FAD6-C0B7-4F31-A0E3-DF042AFD19DC}"/>
              </a:ext>
            </a:extLst>
          </p:cNvPr>
          <p:cNvSpPr/>
          <p:nvPr/>
        </p:nvSpPr>
        <p:spPr>
          <a:xfrm>
            <a:off x="4924096" y="41196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D5C4-91C2-479B-B100-2F4E3935449A}"/>
              </a:ext>
            </a:extLst>
          </p:cNvPr>
          <p:cNvSpPr/>
          <p:nvPr/>
        </p:nvSpPr>
        <p:spPr>
          <a:xfrm>
            <a:off x="6721365" y="194042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89CA2B-4102-4989-9CD1-9EC9C9BA47D9}"/>
              </a:ext>
            </a:extLst>
          </p:cNvPr>
          <p:cNvSpPr/>
          <p:nvPr/>
        </p:nvSpPr>
        <p:spPr>
          <a:xfrm>
            <a:off x="4924096" y="1945680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845FB-424B-4184-A3FA-00122C5D4CB0}"/>
              </a:ext>
            </a:extLst>
          </p:cNvPr>
          <p:cNvSpPr/>
          <p:nvPr/>
        </p:nvSpPr>
        <p:spPr>
          <a:xfrm>
            <a:off x="6721365" y="4119624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79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32" y="1935169"/>
            <a:ext cx="3286046" cy="2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Обележи тачке као на цртежу и повежи њихове дужи тако да се добије четвороугао. Како се зове тај четвороугао?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6AF078-E1BA-4ECB-922C-88D57930D8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65053044"/>
              </p:ext>
            </p:extLst>
          </p:nvPr>
        </p:nvGraphicFramePr>
        <p:xfrm>
          <a:off x="3576000" y="1606399"/>
          <a:ext cx="252000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5382079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850945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0617958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152147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8061676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652403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9345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345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315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0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578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04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9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12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4777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137FAD6-C0B7-4F31-A0E3-DF042AFD19DC}"/>
              </a:ext>
            </a:extLst>
          </p:cNvPr>
          <p:cNvSpPr/>
          <p:nvPr/>
        </p:nvSpPr>
        <p:spPr>
          <a:xfrm>
            <a:off x="3883427" y="410911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D5C4-91C2-479B-B100-2F4E3935449A}"/>
              </a:ext>
            </a:extLst>
          </p:cNvPr>
          <p:cNvSpPr/>
          <p:nvPr/>
        </p:nvSpPr>
        <p:spPr>
          <a:xfrm>
            <a:off x="5680696" y="192991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89CA2B-4102-4989-9CD1-9EC9C9BA47D9}"/>
              </a:ext>
            </a:extLst>
          </p:cNvPr>
          <p:cNvSpPr/>
          <p:nvPr/>
        </p:nvSpPr>
        <p:spPr>
          <a:xfrm>
            <a:off x="3883427" y="1935170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845FB-424B-4184-A3FA-00122C5D4CB0}"/>
              </a:ext>
            </a:extLst>
          </p:cNvPr>
          <p:cNvSpPr/>
          <p:nvPr/>
        </p:nvSpPr>
        <p:spPr>
          <a:xfrm>
            <a:off x="5680696" y="4109114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25C3C-463E-48E3-AD3D-D11DDDE9FBD3}"/>
              </a:ext>
            </a:extLst>
          </p:cNvPr>
          <p:cNvSpPr txBox="1"/>
          <p:nvPr/>
        </p:nvSpPr>
        <p:spPr>
          <a:xfrm>
            <a:off x="6157822" y="2805568"/>
            <a:ext cx="5118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Добијени четвороугао се зове правоугаоник.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4809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9596175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81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32" y="1935169"/>
            <a:ext cx="3286046" cy="207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+mj-lt"/>
              </a:rPr>
              <a:t>Обележи тачке као на цртежу и повежи њихове дужи тако да се добије четвороугао. Како се зове тај четвороугао?</a:t>
            </a:r>
            <a:endParaRPr lang="en-GB" sz="16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86AF078-E1BA-4ECB-922C-88D57930D8C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576000" y="1606399"/>
          <a:ext cx="252000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5382079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8509451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0617958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152147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68061676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16524030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934506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5345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3315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0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578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04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09125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91225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847775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137FAD6-C0B7-4F31-A0E3-DF042AFD19DC}"/>
              </a:ext>
            </a:extLst>
          </p:cNvPr>
          <p:cNvSpPr/>
          <p:nvPr/>
        </p:nvSpPr>
        <p:spPr>
          <a:xfrm>
            <a:off x="3883427" y="410911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D5C4-91C2-479B-B100-2F4E3935449A}"/>
              </a:ext>
            </a:extLst>
          </p:cNvPr>
          <p:cNvSpPr/>
          <p:nvPr/>
        </p:nvSpPr>
        <p:spPr>
          <a:xfrm>
            <a:off x="5680696" y="1929915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89CA2B-4102-4989-9CD1-9EC9C9BA47D9}"/>
              </a:ext>
            </a:extLst>
          </p:cNvPr>
          <p:cNvSpPr/>
          <p:nvPr/>
        </p:nvSpPr>
        <p:spPr>
          <a:xfrm>
            <a:off x="3883427" y="1935170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845FB-424B-4184-A3FA-00122C5D4CB0}"/>
              </a:ext>
            </a:extLst>
          </p:cNvPr>
          <p:cNvSpPr/>
          <p:nvPr/>
        </p:nvSpPr>
        <p:spPr>
          <a:xfrm>
            <a:off x="5680696" y="4109114"/>
            <a:ext cx="105104" cy="94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25C3C-463E-48E3-AD3D-D11DDDE9FBD3}"/>
              </a:ext>
            </a:extLst>
          </p:cNvPr>
          <p:cNvSpPr txBox="1"/>
          <p:nvPr/>
        </p:nvSpPr>
        <p:spPr>
          <a:xfrm>
            <a:off x="6157822" y="2556725"/>
            <a:ext cx="5118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Добијени четвороугао се зове правоугаоник.</a:t>
            </a:r>
            <a:endParaRPr lang="en-GB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CC46B-F4CF-434F-BBDA-DEFF956D96AF}"/>
              </a:ext>
            </a:extLst>
          </p:cNvPr>
          <p:cNvSpPr txBox="1"/>
          <p:nvPr/>
        </p:nvSpPr>
        <p:spPr>
          <a:xfrm>
            <a:off x="6172347" y="3259723"/>
            <a:ext cx="5118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600" dirty="0">
                <a:latin typeface="+mj-lt"/>
              </a:rPr>
              <a:t>Дужине страница</a:t>
            </a:r>
            <a:r>
              <a:rPr lang="en-GB" sz="1600" dirty="0">
                <a:latin typeface="+mj-lt"/>
              </a:rPr>
              <a:t>:</a:t>
            </a:r>
            <a:r>
              <a:rPr lang="sr-Cyrl-RS" sz="1600" dirty="0">
                <a:latin typeface="+mj-lt"/>
              </a:rPr>
              <a:t> 5 </a:t>
            </a:r>
            <a:r>
              <a:rPr lang="en-GB" sz="1600" dirty="0">
                <a:latin typeface="+mj-lt"/>
              </a:rPr>
              <a:t>cm </a:t>
            </a:r>
            <a:r>
              <a:rPr lang="sr-Cyrl-RS" sz="1600" dirty="0">
                <a:latin typeface="+mj-lt"/>
              </a:rPr>
              <a:t>и 6</a:t>
            </a:r>
            <a:r>
              <a:rPr lang="en-GB" sz="1600" dirty="0">
                <a:latin typeface="+mj-lt"/>
              </a:rPr>
              <a:t> cm.</a:t>
            </a:r>
          </a:p>
        </p:txBody>
      </p:sp>
    </p:spTree>
    <p:extLst>
      <p:ext uri="{BB962C8B-B14F-4D97-AF65-F5344CB8AC3E}">
        <p14:creationId xmlns:p14="http://schemas.microsoft.com/office/powerpoint/2010/main" val="25348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29" y="3045042"/>
            <a:ext cx="2366542" cy="903383"/>
          </a:xfrm>
        </p:spPr>
        <p:txBody>
          <a:bodyPr>
            <a:normAutofit/>
          </a:bodyPr>
          <a:lstStyle/>
          <a:p>
            <a:r>
              <a:rPr lang="sr-Cyrl-RS" sz="4000" dirty="0"/>
              <a:t>Браво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843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207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4114217"/>
              </p:ext>
            </p:extLst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8339958" y="524391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9511862" y="4888799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389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8339958" y="524391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9511862" y="4888799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4172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 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65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8339958" y="524391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9511862" y="4888799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7031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 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67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9511862" y="4888799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7031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 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72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9511862" y="4888799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7031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40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9511862" y="4888799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7031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7031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62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70314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0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2939442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67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8739352" y="4878683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744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40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67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80936" y="5264936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30, </a:t>
            </a:r>
            <a:r>
              <a:rPr lang="en-GB" sz="1400" dirty="0"/>
              <a:t>b</a:t>
            </a:r>
            <a:r>
              <a:rPr lang="sr-Cyrl-RS" sz="1400" dirty="0"/>
              <a:t> = 30 – 25 = 5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65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30, </a:t>
            </a:r>
            <a:r>
              <a:rPr lang="en-GB" sz="1400" dirty="0"/>
              <a:t>b</a:t>
            </a:r>
            <a:r>
              <a:rPr lang="sr-Cyrl-RS" sz="1400" dirty="0"/>
              <a:t> = 30 – 25 = 5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83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 </a:t>
            </a:r>
            <a:r>
              <a:rPr lang="sr-Cyrl-RS" sz="1400" dirty="0"/>
              <a:t>= 30, </a:t>
            </a:r>
            <a:r>
              <a:rPr lang="en-GB" sz="1400" dirty="0"/>
              <a:t>b</a:t>
            </a:r>
            <a:r>
              <a:rPr lang="sr-Cyrl-RS" sz="1400" dirty="0"/>
              <a:t> = 30 – 25 = 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400" dirty="0"/>
              <a:t>a + b</a:t>
            </a:r>
            <a:r>
              <a:rPr lang="sr-Cyrl-RS" sz="1400" dirty="0"/>
              <a:t> = 16 + 9,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49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306908" y="43903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30, </a:t>
            </a:r>
            <a:r>
              <a:rPr lang="en-GB" sz="1400" dirty="0"/>
              <a:t>b</a:t>
            </a:r>
            <a:r>
              <a:rPr lang="sr-Cyrl-RS" sz="1400" dirty="0"/>
              <a:t> = 30 – 25 = 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400" dirty="0"/>
              <a:t>a + b</a:t>
            </a:r>
            <a:r>
              <a:rPr lang="sr-Cyrl-RS" sz="1400" dirty="0"/>
              <a:t> = 16 + 9 = 16 + (4 + 5) = (16 + 4) + 5 = 20 + 5 = 25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0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905998" y="202513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30, </a:t>
            </a:r>
            <a:r>
              <a:rPr lang="en-GB" sz="1400" dirty="0"/>
              <a:t>b</a:t>
            </a:r>
            <a:r>
              <a:rPr lang="sr-Cyrl-RS" sz="1400" dirty="0"/>
              <a:t> = 30 – 25 = 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400" dirty="0"/>
              <a:t>a + b</a:t>
            </a:r>
            <a:r>
              <a:rPr lang="sr-Cyrl-RS" sz="1400" dirty="0"/>
              <a:t> = 16 + 9 = 16 + (4 + 5) = (16 + 4) + 5 = 20 + 5 = 25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0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905998" y="202513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30, </a:t>
            </a:r>
            <a:r>
              <a:rPr lang="en-GB" sz="1400" dirty="0"/>
              <a:t>b</a:t>
            </a:r>
            <a:r>
              <a:rPr lang="sr-Cyrl-RS" sz="1400" dirty="0"/>
              <a:t> = 30 – 25 = 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400" dirty="0"/>
              <a:t>a + b</a:t>
            </a:r>
            <a:r>
              <a:rPr lang="sr-Cyrl-RS" sz="1400" dirty="0"/>
              <a:t> = 16 + 9 = 16 + (4 + 5) = (16 + 4) + 5 = 20 + 5 = 25,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400" dirty="0"/>
              <a:t>a + </a:t>
            </a:r>
            <a:r>
              <a:rPr lang="sr-Cyrl-RS" sz="1400" dirty="0"/>
              <a:t>12 = 51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92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905998" y="202513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8592207" y="442862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30, </a:t>
            </a:r>
            <a:r>
              <a:rPr lang="en-GB" sz="1400" dirty="0"/>
              <a:t>b</a:t>
            </a:r>
            <a:r>
              <a:rPr lang="sr-Cyrl-RS" sz="1400" dirty="0"/>
              <a:t> = 30 – 25 = 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400" dirty="0"/>
              <a:t>a + b</a:t>
            </a:r>
            <a:r>
              <a:rPr lang="sr-Cyrl-RS" sz="1400" dirty="0"/>
              <a:t> = 16 + 9 = 16 + (4 + 5) = (16 + 4) + 5 = 20 + 5 = 25,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400" dirty="0"/>
              <a:t>a + </a:t>
            </a:r>
            <a:r>
              <a:rPr lang="sr-Cyrl-RS" sz="1400" dirty="0"/>
              <a:t>12 = 51, </a:t>
            </a:r>
            <a:r>
              <a:rPr lang="en-GB" sz="1400" dirty="0"/>
              <a:t>a </a:t>
            </a:r>
            <a:r>
              <a:rPr lang="sr-Cyrl-RS" sz="1400" dirty="0"/>
              <a:t>= 51 – 12 = 51 – (11 + 1) = (51 – 11) – 1 = 40 – 1 = 39.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58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6776949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616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579238" y="46416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905998" y="202513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1114690" y="47261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/>
              <a:t>a + b</a:t>
            </a:r>
            <a:r>
              <a:rPr lang="sr-Cyrl-RS" sz="1400" dirty="0"/>
              <a:t> = 64 + 9 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/>
              <a:t>a + b</a:t>
            </a:r>
            <a:r>
              <a:rPr lang="sr-Cyrl-RS" sz="1400" dirty="0"/>
              <a:t> =  58 + 16 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/>
              <a:t>a + </a:t>
            </a:r>
            <a:r>
              <a:rPr lang="sr-Cyrl-RS" sz="1400" dirty="0"/>
              <a:t>28 = 42,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25 + </a:t>
            </a:r>
            <a:r>
              <a:rPr lang="en-GB" sz="1400" dirty="0"/>
              <a:t>b</a:t>
            </a:r>
            <a:r>
              <a:rPr lang="sr-Cyrl-RS" sz="1400" dirty="0"/>
              <a:t> = 30, </a:t>
            </a:r>
            <a:r>
              <a:rPr lang="en-GB" sz="1400" dirty="0"/>
              <a:t>b</a:t>
            </a:r>
            <a:r>
              <a:rPr lang="sr-Cyrl-RS" sz="1400" dirty="0"/>
              <a:t> = 30 – 25 = 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400" dirty="0"/>
              <a:t>a + b</a:t>
            </a:r>
            <a:r>
              <a:rPr lang="sr-Cyrl-RS" sz="1400" dirty="0"/>
              <a:t> = 16 + 9 = 16 + (4 + 5) = (16 + 4) + 5 = 20 + 5 = 25,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400" dirty="0"/>
              <a:t>a + </a:t>
            </a:r>
            <a:r>
              <a:rPr lang="sr-Cyrl-RS" sz="1400" dirty="0"/>
              <a:t>12 = 51, </a:t>
            </a:r>
            <a:r>
              <a:rPr lang="en-GB" sz="1400" dirty="0"/>
              <a:t>a </a:t>
            </a:r>
            <a:r>
              <a:rPr lang="sr-Cyrl-RS" sz="1400" dirty="0"/>
              <a:t>= 51 – 12 = 51 – (11 + 1) = (51 – 11) – 1 = 40 – 1 = 39.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6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5" y="1498153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95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92A0CD-B25E-4221-B536-7F73B768F00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3211" y="262760"/>
          <a:ext cx="8064000" cy="22680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35465161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6609769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26000773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8144123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84854146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1146603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731989498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Cyrl-R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64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25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effectLst/>
                          <a:latin typeface="+mj-lt"/>
                        </a:rPr>
                        <a:t>16</a:t>
                      </a:r>
                      <a:endParaRPr lang="en-GB" sz="1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34078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16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28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9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12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99369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effectLst/>
                          <a:latin typeface="+mj-lt"/>
                        </a:rPr>
                        <a:t>a + b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42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30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 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51</a:t>
                      </a:r>
                      <a:endParaRPr lang="en-GB" sz="1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272604"/>
                  </a:ext>
                </a:extLst>
              </a:tr>
            </a:tbl>
          </a:graphicData>
        </a:graphic>
      </p:graphicFrame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5312979" y="197527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73</a:t>
            </a:r>
            <a:endParaRPr lang="en-GB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7652810" y="47261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9905998" y="202513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6427078" y="196408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8739352" y="130370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5</a:t>
            </a:r>
            <a:endParaRPr lang="en-GB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1114690" y="47261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069B5-7B1D-4B2D-A36F-B3D4F731768F}"/>
              </a:ext>
            </a:extLst>
          </p:cNvPr>
          <p:cNvSpPr txBox="1"/>
          <p:nvPr/>
        </p:nvSpPr>
        <p:spPr>
          <a:xfrm>
            <a:off x="157654" y="2998888"/>
            <a:ext cx="85816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a + b</a:t>
            </a:r>
            <a:r>
              <a:rPr lang="sr-Cyrl-RS" sz="1400" dirty="0">
                <a:solidFill>
                  <a:schemeClr val="accent6">
                    <a:lumMod val="75000"/>
                  </a:schemeClr>
                </a:solidFill>
              </a:rPr>
              <a:t> = 64 + 9 </a:t>
            </a:r>
            <a:r>
              <a:rPr lang="sr-Cyrl-RS" sz="1400" dirty="0"/>
              <a:t>=</a:t>
            </a:r>
            <a:r>
              <a:rPr lang="en-GB" sz="1400" dirty="0"/>
              <a:t> 64 + </a:t>
            </a:r>
            <a:r>
              <a:rPr lang="sr-Cyrl-RS" sz="1400" dirty="0"/>
              <a:t>(6 + 3) = (64 + 6) + 3 = 70 + 3 = 73,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a + b</a:t>
            </a:r>
            <a:r>
              <a:rPr lang="sr-Cyrl-RS" sz="1400" dirty="0">
                <a:solidFill>
                  <a:schemeClr val="accent6">
                    <a:lumMod val="75000"/>
                  </a:schemeClr>
                </a:solidFill>
              </a:rPr>
              <a:t> =  58 + 16 </a:t>
            </a:r>
            <a:r>
              <a:rPr lang="sr-Cyrl-RS" sz="1400" dirty="0"/>
              <a:t>= 58 + (2 + 14) = (58 + 2) + 14 = 60 + 14 = 74,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a + </a:t>
            </a:r>
            <a:r>
              <a:rPr lang="sr-Cyrl-RS" sz="1400" dirty="0">
                <a:solidFill>
                  <a:schemeClr val="accent6">
                    <a:lumMod val="75000"/>
                  </a:schemeClr>
                </a:solidFill>
              </a:rPr>
              <a:t>28 = 42</a:t>
            </a:r>
            <a:r>
              <a:rPr lang="sr-Cyrl-RS" sz="1400" dirty="0"/>
              <a:t>, </a:t>
            </a:r>
            <a:r>
              <a:rPr lang="en-GB" sz="1400" dirty="0"/>
              <a:t>a</a:t>
            </a:r>
            <a:r>
              <a:rPr lang="sr-Cyrl-RS" sz="1400" dirty="0"/>
              <a:t> = 42 – 28 = 42 – (22 + 6) = (42 -22) – 6 = 20 – 6 = 14,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sr-Cyrl-RS" sz="14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 +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sr-Cyrl-RS" sz="1400" dirty="0">
                <a:solidFill>
                  <a:schemeClr val="accent6">
                    <a:lumMod val="75000"/>
                  </a:schemeClr>
                </a:solidFill>
              </a:rPr>
              <a:t> = 30</a:t>
            </a:r>
            <a:r>
              <a:rPr lang="sr-Cyrl-RS" sz="1400" dirty="0"/>
              <a:t>, </a:t>
            </a:r>
            <a:r>
              <a:rPr lang="en-GB" sz="1400" dirty="0"/>
              <a:t>b</a:t>
            </a:r>
            <a:r>
              <a:rPr lang="sr-Cyrl-RS" sz="1400" dirty="0"/>
              <a:t> = 30 – 25 = 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a + b</a:t>
            </a:r>
            <a:r>
              <a:rPr lang="sr-Cyrl-RS" sz="1400" dirty="0">
                <a:solidFill>
                  <a:schemeClr val="accent6">
                    <a:lumMod val="75000"/>
                  </a:schemeClr>
                </a:solidFill>
              </a:rPr>
              <a:t> = 16 + 9 </a:t>
            </a:r>
            <a:r>
              <a:rPr lang="sr-Cyrl-RS" sz="1400" dirty="0"/>
              <a:t>= 16 + (4 + 5) = (16 + 4) + 5 = 20 + 5 = 25,</a:t>
            </a:r>
          </a:p>
          <a:p>
            <a:endParaRPr lang="sr-Cyrl-R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sz="1400" dirty="0"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400" dirty="0">
                <a:solidFill>
                  <a:schemeClr val="accent6">
                    <a:lumMod val="75000"/>
                  </a:schemeClr>
                </a:solidFill>
              </a:rPr>
              <a:t>a + </a:t>
            </a:r>
            <a:r>
              <a:rPr lang="sr-Cyrl-RS" sz="1400" dirty="0">
                <a:solidFill>
                  <a:schemeClr val="accent6">
                    <a:lumMod val="75000"/>
                  </a:schemeClr>
                </a:solidFill>
              </a:rPr>
              <a:t>12 = 51</a:t>
            </a:r>
            <a:r>
              <a:rPr lang="sr-Cyrl-RS" sz="1400" dirty="0"/>
              <a:t>, </a:t>
            </a:r>
            <a:r>
              <a:rPr lang="en-GB" sz="1400" dirty="0"/>
              <a:t>a </a:t>
            </a:r>
            <a:r>
              <a:rPr lang="sr-Cyrl-RS" sz="1400" dirty="0"/>
              <a:t>= 51 – 12 = 51 – (11 + 1) = (51 – 11) – 1 = 40 – 1 = 39.</a:t>
            </a:r>
            <a:endParaRPr lang="en-GB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22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29" y="3045042"/>
            <a:ext cx="2366542" cy="903383"/>
          </a:xfrm>
        </p:spPr>
        <p:txBody>
          <a:bodyPr>
            <a:normAutofit/>
          </a:bodyPr>
          <a:lstStyle/>
          <a:p>
            <a:r>
              <a:rPr lang="sr-Cyrl-RS" sz="4000" dirty="0"/>
              <a:t>Браво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952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10252841" y="541208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2247159"/>
              </p:ext>
            </p:extLst>
          </p:nvPr>
        </p:nvGraphicFramePr>
        <p:xfrm>
          <a:off x="3576143" y="1908049"/>
          <a:ext cx="54627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137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273137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+ 17 - 42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10053145" y="50468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821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10252841" y="541208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9290966"/>
              </p:ext>
            </p:extLst>
          </p:nvPr>
        </p:nvGraphicFramePr>
        <p:xfrm>
          <a:off x="3364623" y="468132"/>
          <a:ext cx="54627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137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273137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+ 17 - 42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10053145" y="50468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</a:p>
          <a:p>
            <a:endParaRPr lang="sr-Cyrl-RS" sz="1400" dirty="0"/>
          </a:p>
          <a:p>
            <a:r>
              <a:rPr lang="sr-Cyrl-RS" sz="1400" dirty="0"/>
              <a:t>2.</a:t>
            </a:r>
          </a:p>
          <a:p>
            <a:endParaRPr lang="sr-Cyrl-RS" sz="1400" dirty="0"/>
          </a:p>
          <a:p>
            <a:r>
              <a:rPr lang="sr-Cyrl-RS" sz="1400" dirty="0"/>
              <a:t>3.</a:t>
            </a: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0948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10252841" y="541208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3" y="468132"/>
          <a:ext cx="54627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137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273137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+ 17 - 42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10053145" y="50468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</a:t>
            </a:r>
          </a:p>
          <a:p>
            <a:endParaRPr lang="sr-Cyrl-RS" sz="1400" dirty="0"/>
          </a:p>
          <a:p>
            <a:r>
              <a:rPr lang="sr-Cyrl-RS" sz="1400" dirty="0"/>
              <a:t>2.</a:t>
            </a:r>
          </a:p>
          <a:p>
            <a:endParaRPr lang="sr-Cyrl-RS" sz="1400" dirty="0"/>
          </a:p>
          <a:p>
            <a:r>
              <a:rPr lang="sr-Cyrl-RS" sz="1400" dirty="0"/>
              <a:t>3.</a:t>
            </a: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54502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10252841" y="541208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3" y="468132"/>
          <a:ext cx="54627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137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273137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+ 17 - 42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10053145" y="504684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</a:p>
          <a:p>
            <a:endParaRPr lang="sr-Cyrl-RS" sz="1400" dirty="0"/>
          </a:p>
          <a:p>
            <a:r>
              <a:rPr lang="sr-Cyrl-RS" sz="1400" dirty="0"/>
              <a:t>2.</a:t>
            </a:r>
          </a:p>
          <a:p>
            <a:endParaRPr lang="sr-Cyrl-RS" sz="1400" dirty="0"/>
          </a:p>
          <a:p>
            <a:r>
              <a:rPr lang="sr-Cyrl-RS" sz="1400" dirty="0"/>
              <a:t>3.</a:t>
            </a: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0019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10252841" y="541208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53291712"/>
              </p:ext>
            </p:extLst>
          </p:nvPr>
        </p:nvGraphicFramePr>
        <p:xfrm>
          <a:off x="3364623" y="468132"/>
          <a:ext cx="54627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137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273137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</a:p>
          <a:p>
            <a:endParaRPr lang="sr-Cyrl-RS" sz="1400" dirty="0"/>
          </a:p>
          <a:p>
            <a:r>
              <a:rPr lang="sr-Cyrl-RS" sz="1400" dirty="0"/>
              <a:t>2.</a:t>
            </a:r>
          </a:p>
          <a:p>
            <a:endParaRPr lang="sr-Cyrl-RS" sz="1400" dirty="0"/>
          </a:p>
          <a:p>
            <a:r>
              <a:rPr lang="sr-Cyrl-RS" sz="1400" dirty="0"/>
              <a:t>3.</a:t>
            </a: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83239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10252841" y="541208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3" y="468132"/>
          <a:ext cx="54627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137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273137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</a:t>
            </a:r>
            <a:endParaRPr lang="sr-Cyrl-RS" sz="1400" dirty="0"/>
          </a:p>
          <a:p>
            <a:endParaRPr lang="sr-Cyrl-RS" sz="1400" dirty="0"/>
          </a:p>
          <a:p>
            <a:r>
              <a:rPr lang="sr-Cyrl-RS" sz="1400" dirty="0"/>
              <a:t>3.</a:t>
            </a: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5061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10252841" y="5412080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3" y="468132"/>
          <a:ext cx="54627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137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273137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</a:t>
            </a: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08370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1902180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299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1580933"/>
              </p:ext>
            </p:extLst>
          </p:nvPr>
        </p:nvGraphicFramePr>
        <p:xfrm>
          <a:off x="3364622" y="468132"/>
          <a:ext cx="62628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42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313142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 = 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</a:t>
            </a: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9059917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4368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2" y="468132"/>
          <a:ext cx="62628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42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313142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 = 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+ 65 – 65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</a:t>
            </a:r>
            <a:endParaRPr lang="sr-Cyrl-RS" sz="1400" dirty="0"/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9059917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065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2" y="468132"/>
          <a:ext cx="62628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42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313142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 = 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+ 65 - 65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11403722" y="551157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+ 65 – 65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16 + 0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9059917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8322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7649186"/>
              </p:ext>
            </p:extLst>
          </p:nvPr>
        </p:nvGraphicFramePr>
        <p:xfrm>
          <a:off x="3364622" y="468132"/>
          <a:ext cx="62628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42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313142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 = 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– 65 =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5407572" y="21758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+ 65 – 65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16 + 0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4.</a:t>
            </a:r>
            <a:endParaRPr lang="en-GB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9059917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073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2" y="468132"/>
          <a:ext cx="62628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42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313142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 = 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– 65 =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5407572" y="21758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+ 65 – 65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16 + 0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4.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(12 + 46) + (7 + 13)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endParaRPr lang="en-GB" sz="1400" dirty="0">
              <a:solidFill>
                <a:schemeClr val="accent4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9059917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0246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4462D-A871-4576-9F23-49A5968689BD}"/>
              </a:ext>
            </a:extLst>
          </p:cNvPr>
          <p:cNvSpPr txBox="1"/>
          <p:nvPr/>
        </p:nvSpPr>
        <p:spPr>
          <a:xfrm>
            <a:off x="10652235" y="5046848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69552-C52F-450F-A3E3-BEB006FF241A}"/>
              </a:ext>
            </a:extLst>
          </p:cNvPr>
          <p:cNvSpPr txBox="1"/>
          <p:nvPr/>
        </p:nvSpPr>
        <p:spPr>
          <a:xfrm>
            <a:off x="11219791" y="4558512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13EF8-03FF-476B-BF3A-39B8E012732D}"/>
              </a:ext>
            </a:extLst>
          </p:cNvPr>
          <p:cNvSpPr txBox="1"/>
          <p:nvPr/>
        </p:nvSpPr>
        <p:spPr>
          <a:xfrm>
            <a:off x="11424745" y="5056964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74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10993819" y="54331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AB24EB-AE7C-422F-97DB-C1670A2C0C35}"/>
              </a:ext>
            </a:extLst>
          </p:cNvPr>
          <p:cNvSpPr txBox="1"/>
          <p:nvPr/>
        </p:nvSpPr>
        <p:spPr>
          <a:xfrm>
            <a:off x="10505090" y="459678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39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364622" y="468132"/>
          <a:ext cx="62628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42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313142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 = 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– 65 =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5407572" y="21758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+ 65 – 65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16 + 0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4.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(12 + 46) + (7 + 13)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58 + 20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78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solidFill>
                <a:schemeClr val="accent4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9059917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823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52" y="2612250"/>
            <a:ext cx="1758323" cy="84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</a:t>
            </a:r>
            <a:r>
              <a:rPr lang="sr-Cyrl-R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sr-Cyrl-RS" altLang="en-U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Израчунај:</a:t>
            </a: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98D773-1048-4CCC-A877-1F95304C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1938"/>
            <a:ext cx="2603202" cy="531766"/>
          </a:xfrm>
        </p:spPr>
        <p:txBody>
          <a:bodyPr anchor="b">
            <a:normAutofit/>
          </a:bodyPr>
          <a:lstStyle/>
          <a:p>
            <a:r>
              <a:rPr lang="sr-Cyrl-RS" sz="1600" dirty="0">
                <a:solidFill>
                  <a:schemeClr val="accent1">
                    <a:lumMod val="50000"/>
                  </a:schemeClr>
                </a:solidFill>
              </a:rPr>
              <a:t>Провера одузимања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1497C369-CA1A-416C-BFC8-BB2563F4ED0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1397178"/>
              </p:ext>
            </p:extLst>
          </p:nvPr>
        </p:nvGraphicFramePr>
        <p:xfrm>
          <a:off x="3364622" y="468132"/>
          <a:ext cx="6262854" cy="22566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31427">
                  <a:extLst>
                    <a:ext uri="{9D8B030D-6E8A-4147-A177-3AD203B41FA5}">
                      <a16:colId xmlns:a16="http://schemas.microsoft.com/office/drawing/2014/main" val="2017596260"/>
                    </a:ext>
                  </a:extLst>
                </a:gridCol>
                <a:gridCol w="3131427">
                  <a:extLst>
                    <a:ext uri="{9D8B030D-6E8A-4147-A177-3AD203B41FA5}">
                      <a16:colId xmlns:a16="http://schemas.microsoft.com/office/drawing/2014/main" val="988463900"/>
                    </a:ext>
                  </a:extLst>
                </a:gridCol>
              </a:tblGrid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8955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+ 17 – 42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(39 + 16) + (8 + 22) = 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562150"/>
                  </a:ext>
                </a:extLst>
              </a:tr>
              <a:tr h="752216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+ 65 – 65 =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 + 46) + (7 + 13) = </a:t>
                      </a:r>
                      <a:endParaRPr lang="en-GB" sz="14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241156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71EFC23-FF7D-4379-A510-E9919CFAC62E}"/>
              </a:ext>
            </a:extLst>
          </p:cNvPr>
          <p:cNvSpPr txBox="1"/>
          <p:nvPr/>
        </p:nvSpPr>
        <p:spPr>
          <a:xfrm>
            <a:off x="5407573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B32C7-612B-4262-9E0A-A5A7363B4C95}"/>
              </a:ext>
            </a:extLst>
          </p:cNvPr>
          <p:cNvSpPr txBox="1"/>
          <p:nvPr/>
        </p:nvSpPr>
        <p:spPr>
          <a:xfrm>
            <a:off x="5407572" y="2175801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16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F8E11-2D94-4210-AAD1-506A5D317FF3}"/>
              </a:ext>
            </a:extLst>
          </p:cNvPr>
          <p:cNvSpPr txBox="1"/>
          <p:nvPr/>
        </p:nvSpPr>
        <p:spPr>
          <a:xfrm>
            <a:off x="2166743" y="3304126"/>
            <a:ext cx="785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dirty="0"/>
              <a:t>1.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42 + 17 - 42</a:t>
            </a:r>
            <a:r>
              <a:rPr lang="sr-Cyrl-RS" sz="1400" dirty="0"/>
              <a:t> = (42 – 42) + 17 = 0 + 17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sr-Cyrl-RS" sz="1400" dirty="0"/>
              <a:t>,</a:t>
            </a:r>
          </a:p>
          <a:p>
            <a:endParaRPr lang="sr-Cyrl-RS" sz="1400" dirty="0"/>
          </a:p>
          <a:p>
            <a:r>
              <a:rPr lang="sr-Cyrl-RS" sz="1400" dirty="0"/>
              <a:t>2.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(39 + 16) + (8 + 22) = (39 + 16) + 30 = 39 + (1 + 15) + 30 = 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(39 + 1) + 15 + 30 =</a:t>
            </a:r>
          </a:p>
          <a:p>
            <a:r>
              <a:rPr lang="ru-RU" sz="1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40 + 15 + 30 = 55 + 30 =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85,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3.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 + 65 – 65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16 + 0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16,</a:t>
            </a:r>
            <a:endParaRPr lang="sr-Cyrl-R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r-Cyrl-RS" sz="1400" dirty="0"/>
          </a:p>
          <a:p>
            <a:r>
              <a:rPr lang="sr-Cyrl-RS" sz="1400" dirty="0"/>
              <a:t>4.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(12 + 46) + (7 + 13)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58 + 20 = </a:t>
            </a:r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78</a:t>
            </a:r>
            <a:r>
              <a:rPr lang="sr-Cyrl-RS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solidFill>
                <a:schemeClr val="accent4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E5AC7-FABC-4F52-9EBF-9F1C4C60B56E}"/>
              </a:ext>
            </a:extLst>
          </p:cNvPr>
          <p:cNvSpPr txBox="1"/>
          <p:nvPr/>
        </p:nvSpPr>
        <p:spPr>
          <a:xfrm>
            <a:off x="9059917" y="1442567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85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3B8F3E-96BC-46ED-AA40-2613B1A9F015}"/>
              </a:ext>
            </a:extLst>
          </p:cNvPr>
          <p:cNvSpPr txBox="1"/>
          <p:nvPr/>
        </p:nvSpPr>
        <p:spPr>
          <a:xfrm>
            <a:off x="9059917" y="2205715"/>
            <a:ext cx="451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78</a:t>
            </a:r>
            <a:endParaRPr lang="en-GB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6579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729" y="3045042"/>
            <a:ext cx="2366542" cy="903383"/>
          </a:xfrm>
        </p:spPr>
        <p:txBody>
          <a:bodyPr>
            <a:normAutofit/>
          </a:bodyPr>
          <a:lstStyle/>
          <a:p>
            <a:r>
              <a:rPr lang="sr-Cyrl-RS" sz="4000" dirty="0"/>
              <a:t>Браво 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12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2E9CA-BF0E-4F8C-8683-1F954230E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99" y="804947"/>
            <a:ext cx="2669506" cy="466381"/>
          </a:xfrm>
        </p:spPr>
        <p:txBody>
          <a:bodyPr anchor="b">
            <a:normAutofit/>
          </a:bodyPr>
          <a:lstStyle/>
          <a:p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Провера одузимања</a:t>
            </a:r>
            <a:endParaRPr lang="en-GB" sz="1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7163E78-853A-4C86-A687-63268C636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199" y="1511489"/>
            <a:ext cx="3286046" cy="454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92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задатак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Миша има 20 копејки, а Коља 3 </a:t>
            </a:r>
            <a:r>
              <a:rPr lang="sr-Cyrl-RS" sz="1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копејке</a:t>
            </a:r>
            <a:r>
              <a:rPr lang="sr-Cyrl-RS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Колико укупно копејки имају оба дечака?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Миша и Коља имају заједно 23 копејке. Миша има 20 копејки. Колико копејки има Коља?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 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чему су слични, а у чему су различити ови задаци? Како је добијен други задатак из првог? Други задатак, обрнуто првом.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0EF1037-D798-466D-82E9-F8F432FE7C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0539069"/>
              </p:ext>
            </p:extLst>
          </p:nvPr>
        </p:nvGraphicFramePr>
        <p:xfrm>
          <a:off x="4854206" y="1957826"/>
          <a:ext cx="506770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7853">
                  <a:extLst>
                    <a:ext uri="{9D8B030D-6E8A-4147-A177-3AD203B41FA5}">
                      <a16:colId xmlns:a16="http://schemas.microsoft.com/office/drawing/2014/main" val="928529740"/>
                    </a:ext>
                  </a:extLst>
                </a:gridCol>
                <a:gridCol w="1237853">
                  <a:extLst>
                    <a:ext uri="{9D8B030D-6E8A-4147-A177-3AD203B41FA5}">
                      <a16:colId xmlns:a16="http://schemas.microsoft.com/office/drawing/2014/main" val="1695405357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295195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1.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600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Коља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Миша и Коља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34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sz="1400" dirty="0"/>
                        <a:t>20 копејки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3 копејке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1400" dirty="0"/>
                        <a:t>(20 + 3) копејке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17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27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4992</TotalTime>
  <Words>8650</Words>
  <Application>Microsoft Office PowerPoint</Application>
  <PresentationFormat>Widescreen</PresentationFormat>
  <Paragraphs>1847</Paragraphs>
  <Slides>87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Segoe Print</vt:lpstr>
      <vt:lpstr>Nature Illustration 16x9</vt:lpstr>
      <vt:lpstr>Задаци из математике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Браво !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Браво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Браво !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Браво !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Провера одузимања</vt:lpstr>
      <vt:lpstr>Браво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Задаци из математике</dc:title>
  <dc:creator>zorica milatovic</dc:creator>
  <cp:lastModifiedBy>zorica milatovic</cp:lastModifiedBy>
  <cp:revision>287</cp:revision>
  <dcterms:created xsi:type="dcterms:W3CDTF">2020-05-14T08:50:59Z</dcterms:created>
  <dcterms:modified xsi:type="dcterms:W3CDTF">2020-05-31T13:24:40Z</dcterms:modified>
</cp:coreProperties>
</file>