
<file path=[Content_Types].xml><?xml version="1.0" encoding="utf-8"?>
<Types xmlns="http://schemas.openxmlformats.org/package/2006/content-types">
  <Default Extension="glb" ContentType="model/gltf.binary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29"/>
  </p:notesMasterIdLst>
  <p:handoutMasterIdLst>
    <p:handoutMasterId r:id="rId130"/>
  </p:handoutMasterIdLst>
  <p:sldIdLst>
    <p:sldId id="257" r:id="rId5"/>
    <p:sldId id="258" r:id="rId6"/>
    <p:sldId id="363" r:id="rId7"/>
    <p:sldId id="364" r:id="rId8"/>
    <p:sldId id="365" r:id="rId9"/>
    <p:sldId id="366" r:id="rId10"/>
    <p:sldId id="367" r:id="rId11"/>
    <p:sldId id="368" r:id="rId12"/>
    <p:sldId id="369" r:id="rId13"/>
    <p:sldId id="264" r:id="rId14"/>
    <p:sldId id="347" r:id="rId15"/>
    <p:sldId id="370" r:id="rId16"/>
    <p:sldId id="371" r:id="rId17"/>
    <p:sldId id="372" r:id="rId18"/>
    <p:sldId id="348" r:id="rId19"/>
    <p:sldId id="349" r:id="rId20"/>
    <p:sldId id="419" r:id="rId21"/>
    <p:sldId id="420" r:id="rId22"/>
    <p:sldId id="421" r:id="rId23"/>
    <p:sldId id="422" r:id="rId24"/>
    <p:sldId id="423" r:id="rId25"/>
    <p:sldId id="424" r:id="rId26"/>
    <p:sldId id="425" r:id="rId27"/>
    <p:sldId id="426" r:id="rId28"/>
    <p:sldId id="427" r:id="rId29"/>
    <p:sldId id="428" r:id="rId30"/>
    <p:sldId id="429" r:id="rId31"/>
    <p:sldId id="430" r:id="rId32"/>
    <p:sldId id="431" r:id="rId33"/>
    <p:sldId id="432" r:id="rId34"/>
    <p:sldId id="433" r:id="rId35"/>
    <p:sldId id="434" r:id="rId36"/>
    <p:sldId id="435" r:id="rId37"/>
    <p:sldId id="436" r:id="rId38"/>
    <p:sldId id="437" r:id="rId39"/>
    <p:sldId id="438" r:id="rId40"/>
    <p:sldId id="439" r:id="rId41"/>
    <p:sldId id="440" r:id="rId42"/>
    <p:sldId id="441" r:id="rId43"/>
    <p:sldId id="442" r:id="rId44"/>
    <p:sldId id="443" r:id="rId45"/>
    <p:sldId id="444" r:id="rId46"/>
    <p:sldId id="445" r:id="rId47"/>
    <p:sldId id="446" r:id="rId48"/>
    <p:sldId id="447" r:id="rId49"/>
    <p:sldId id="448" r:id="rId50"/>
    <p:sldId id="350" r:id="rId51"/>
    <p:sldId id="351" r:id="rId52"/>
    <p:sldId id="373" r:id="rId53"/>
    <p:sldId id="374" r:id="rId54"/>
    <p:sldId id="375" r:id="rId55"/>
    <p:sldId id="376" r:id="rId56"/>
    <p:sldId id="377" r:id="rId57"/>
    <p:sldId id="378" r:id="rId58"/>
    <p:sldId id="379" r:id="rId59"/>
    <p:sldId id="380" r:id="rId60"/>
    <p:sldId id="381" r:id="rId61"/>
    <p:sldId id="382" r:id="rId62"/>
    <p:sldId id="383" r:id="rId63"/>
    <p:sldId id="384" r:id="rId64"/>
    <p:sldId id="385" r:id="rId65"/>
    <p:sldId id="386" r:id="rId66"/>
    <p:sldId id="387" r:id="rId67"/>
    <p:sldId id="352" r:id="rId68"/>
    <p:sldId id="353" r:id="rId69"/>
    <p:sldId id="449" r:id="rId70"/>
    <p:sldId id="450" r:id="rId71"/>
    <p:sldId id="452" r:id="rId72"/>
    <p:sldId id="453" r:id="rId73"/>
    <p:sldId id="454" r:id="rId74"/>
    <p:sldId id="455" r:id="rId75"/>
    <p:sldId id="456" r:id="rId76"/>
    <p:sldId id="457" r:id="rId77"/>
    <p:sldId id="354" r:id="rId78"/>
    <p:sldId id="355" r:id="rId79"/>
    <p:sldId id="458" r:id="rId80"/>
    <p:sldId id="459" r:id="rId81"/>
    <p:sldId id="460" r:id="rId82"/>
    <p:sldId id="461" r:id="rId83"/>
    <p:sldId id="356" r:id="rId84"/>
    <p:sldId id="357" r:id="rId85"/>
    <p:sldId id="462" r:id="rId86"/>
    <p:sldId id="463" r:id="rId87"/>
    <p:sldId id="464" r:id="rId88"/>
    <p:sldId id="465" r:id="rId89"/>
    <p:sldId id="466" r:id="rId90"/>
    <p:sldId id="467" r:id="rId91"/>
    <p:sldId id="468" r:id="rId92"/>
    <p:sldId id="358" r:id="rId93"/>
    <p:sldId id="359" r:id="rId94"/>
    <p:sldId id="409" r:id="rId95"/>
    <p:sldId id="410" r:id="rId96"/>
    <p:sldId id="411" r:id="rId97"/>
    <p:sldId id="412" r:id="rId98"/>
    <p:sldId id="413" r:id="rId99"/>
    <p:sldId id="414" r:id="rId100"/>
    <p:sldId id="415" r:id="rId101"/>
    <p:sldId id="416" r:id="rId102"/>
    <p:sldId id="417" r:id="rId103"/>
    <p:sldId id="360" r:id="rId104"/>
    <p:sldId id="361" r:id="rId105"/>
    <p:sldId id="388" r:id="rId106"/>
    <p:sldId id="389" r:id="rId107"/>
    <p:sldId id="390" r:id="rId108"/>
    <p:sldId id="391" r:id="rId109"/>
    <p:sldId id="392" r:id="rId110"/>
    <p:sldId id="393" r:id="rId111"/>
    <p:sldId id="394" r:id="rId112"/>
    <p:sldId id="395" r:id="rId113"/>
    <p:sldId id="396" r:id="rId114"/>
    <p:sldId id="397" r:id="rId115"/>
    <p:sldId id="398" r:id="rId116"/>
    <p:sldId id="399" r:id="rId117"/>
    <p:sldId id="400" r:id="rId118"/>
    <p:sldId id="401" r:id="rId119"/>
    <p:sldId id="402" r:id="rId120"/>
    <p:sldId id="403" r:id="rId121"/>
    <p:sldId id="404" r:id="rId122"/>
    <p:sldId id="405" r:id="rId123"/>
    <p:sldId id="406" r:id="rId124"/>
    <p:sldId id="407" r:id="rId125"/>
    <p:sldId id="408" r:id="rId126"/>
    <p:sldId id="418" r:id="rId127"/>
    <p:sldId id="362" r:id="rId1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712" autoAdjust="0"/>
  </p:normalViewPr>
  <p:slideViewPr>
    <p:cSldViewPr snapToGrid="0">
      <p:cViewPr varScale="1">
        <p:scale>
          <a:sx n="58" d="100"/>
          <a:sy n="58" d="100"/>
        </p:scale>
        <p:origin x="912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theme" Target="theme/theme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26" Type="http://schemas.openxmlformats.org/officeDocument/2006/relationships/slide" Target="slides/slide122.xml"/><Relationship Id="rId13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lt1"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0439323133306393E-2"/>
          <c:y val="3.0274135876042909E-2"/>
          <c:w val="0.8656626291761198"/>
          <c:h val="0.7853312144086875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Ормара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Намештај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52-445B-883E-6A6212479B6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Кауча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Намештај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52-445B-883E-6A6212479B6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Столова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X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3152-445B-883E-6A6212479B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Намештај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52-445B-883E-6A6212479B6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49902848"/>
        <c:axId val="549905472"/>
        <c:axId val="564936176"/>
      </c:bar3DChart>
      <c:catAx>
        <c:axId val="54990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905472"/>
        <c:crosses val="autoZero"/>
        <c:auto val="1"/>
        <c:lblAlgn val="ctr"/>
        <c:lblOffset val="100"/>
        <c:noMultiLvlLbl val="0"/>
      </c:catAx>
      <c:valAx>
        <c:axId val="5499054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49902848"/>
        <c:crosses val="autoZero"/>
        <c:crossBetween val="between"/>
      </c:valAx>
      <c:serAx>
        <c:axId val="56493617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905472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Низ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6</c:v>
                </c:pt>
                <c:pt idx="1">
                  <c:v>8</c:v>
                </c:pt>
                <c:pt idx="2">
                  <c:v>9</c:v>
                </c:pt>
                <c:pt idx="3">
                  <c:v>14</c:v>
                </c:pt>
                <c:pt idx="4">
                  <c:v>15</c:v>
                </c:pt>
                <c:pt idx="5">
                  <c:v>17</c:v>
                </c:pt>
                <c:pt idx="6">
                  <c:v>39</c:v>
                </c:pt>
                <c:pt idx="7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24-421D-ABB1-C62BBE15494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Низ + 7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24-421D-ABB1-C62BBE1549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544471528"/>
        <c:axId val="544470872"/>
      </c:barChart>
      <c:catAx>
        <c:axId val="544471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4470872"/>
        <c:crosses val="autoZero"/>
        <c:auto val="1"/>
        <c:lblAlgn val="ctr"/>
        <c:lblOffset val="100"/>
        <c:noMultiLvlLbl val="0"/>
      </c:catAx>
      <c:valAx>
        <c:axId val="5444708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444715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Низ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6</c:v>
                </c:pt>
                <c:pt idx="1">
                  <c:v>8</c:v>
                </c:pt>
                <c:pt idx="2">
                  <c:v>9</c:v>
                </c:pt>
                <c:pt idx="3">
                  <c:v>14</c:v>
                </c:pt>
                <c:pt idx="4">
                  <c:v>15</c:v>
                </c:pt>
                <c:pt idx="5">
                  <c:v>17</c:v>
                </c:pt>
                <c:pt idx="6">
                  <c:v>39</c:v>
                </c:pt>
                <c:pt idx="7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24-421D-ABB1-C62BBE15494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Низ + 7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13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24-421D-ABB1-C62BBE1549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544471528"/>
        <c:axId val="544470872"/>
      </c:barChart>
      <c:catAx>
        <c:axId val="544471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4470872"/>
        <c:crosses val="autoZero"/>
        <c:auto val="1"/>
        <c:lblAlgn val="ctr"/>
        <c:lblOffset val="100"/>
        <c:noMultiLvlLbl val="0"/>
      </c:catAx>
      <c:valAx>
        <c:axId val="5444708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444715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Низ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6</c:v>
                </c:pt>
                <c:pt idx="1">
                  <c:v>8</c:v>
                </c:pt>
                <c:pt idx="2">
                  <c:v>9</c:v>
                </c:pt>
                <c:pt idx="3">
                  <c:v>14</c:v>
                </c:pt>
                <c:pt idx="4">
                  <c:v>15</c:v>
                </c:pt>
                <c:pt idx="5">
                  <c:v>17</c:v>
                </c:pt>
                <c:pt idx="6">
                  <c:v>39</c:v>
                </c:pt>
                <c:pt idx="7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24-421D-ABB1-C62BBE15494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Низ + 7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13</c:v>
                </c:pt>
                <c:pt idx="1">
                  <c:v>15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24-421D-ABB1-C62BBE1549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544471528"/>
        <c:axId val="544470872"/>
      </c:barChart>
      <c:catAx>
        <c:axId val="544471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4470872"/>
        <c:crosses val="autoZero"/>
        <c:auto val="1"/>
        <c:lblAlgn val="ctr"/>
        <c:lblOffset val="100"/>
        <c:noMultiLvlLbl val="0"/>
      </c:catAx>
      <c:valAx>
        <c:axId val="5444708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444715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Низ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6</c:v>
                </c:pt>
                <c:pt idx="1">
                  <c:v>8</c:v>
                </c:pt>
                <c:pt idx="2">
                  <c:v>9</c:v>
                </c:pt>
                <c:pt idx="3">
                  <c:v>14</c:v>
                </c:pt>
                <c:pt idx="4">
                  <c:v>15</c:v>
                </c:pt>
                <c:pt idx="5">
                  <c:v>17</c:v>
                </c:pt>
                <c:pt idx="6">
                  <c:v>39</c:v>
                </c:pt>
                <c:pt idx="7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24-421D-ABB1-C62BBE15494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Низ + 7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13</c:v>
                </c:pt>
                <c:pt idx="1">
                  <c:v>15</c:v>
                </c:pt>
                <c:pt idx="2">
                  <c:v>16</c:v>
                </c:pt>
                <c:pt idx="3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24-421D-ABB1-C62BBE1549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544471528"/>
        <c:axId val="544470872"/>
      </c:barChart>
      <c:catAx>
        <c:axId val="544471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4470872"/>
        <c:crosses val="autoZero"/>
        <c:auto val="1"/>
        <c:lblAlgn val="ctr"/>
        <c:lblOffset val="100"/>
        <c:noMultiLvlLbl val="0"/>
      </c:catAx>
      <c:valAx>
        <c:axId val="5444708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444715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Низ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6</c:v>
                </c:pt>
                <c:pt idx="1">
                  <c:v>8</c:v>
                </c:pt>
                <c:pt idx="2">
                  <c:v>9</c:v>
                </c:pt>
                <c:pt idx="3">
                  <c:v>14</c:v>
                </c:pt>
                <c:pt idx="4">
                  <c:v>15</c:v>
                </c:pt>
                <c:pt idx="5">
                  <c:v>17</c:v>
                </c:pt>
                <c:pt idx="6">
                  <c:v>39</c:v>
                </c:pt>
                <c:pt idx="7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24-421D-ABB1-C62BBE15494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Низ + 7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13</c:v>
                </c:pt>
                <c:pt idx="1">
                  <c:v>15</c:v>
                </c:pt>
                <c:pt idx="2">
                  <c:v>16</c:v>
                </c:pt>
                <c:pt idx="3">
                  <c:v>21</c:v>
                </c:pt>
                <c:pt idx="4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24-421D-ABB1-C62BBE1549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544471528"/>
        <c:axId val="544470872"/>
      </c:barChart>
      <c:catAx>
        <c:axId val="544471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4470872"/>
        <c:crosses val="autoZero"/>
        <c:auto val="1"/>
        <c:lblAlgn val="ctr"/>
        <c:lblOffset val="100"/>
        <c:noMultiLvlLbl val="0"/>
      </c:catAx>
      <c:valAx>
        <c:axId val="5444708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444715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Низ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6</c:v>
                </c:pt>
                <c:pt idx="1">
                  <c:v>8</c:v>
                </c:pt>
                <c:pt idx="2">
                  <c:v>9</c:v>
                </c:pt>
                <c:pt idx="3">
                  <c:v>14</c:v>
                </c:pt>
                <c:pt idx="4">
                  <c:v>15</c:v>
                </c:pt>
                <c:pt idx="5">
                  <c:v>17</c:v>
                </c:pt>
                <c:pt idx="6">
                  <c:v>39</c:v>
                </c:pt>
                <c:pt idx="7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24-421D-ABB1-C62BBE15494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Низ + 7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13</c:v>
                </c:pt>
                <c:pt idx="1">
                  <c:v>15</c:v>
                </c:pt>
                <c:pt idx="2">
                  <c:v>16</c:v>
                </c:pt>
                <c:pt idx="3">
                  <c:v>21</c:v>
                </c:pt>
                <c:pt idx="4">
                  <c:v>22</c:v>
                </c:pt>
                <c:pt idx="5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24-421D-ABB1-C62BBE1549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544471528"/>
        <c:axId val="544470872"/>
      </c:barChart>
      <c:catAx>
        <c:axId val="544471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4470872"/>
        <c:crosses val="autoZero"/>
        <c:auto val="1"/>
        <c:lblAlgn val="ctr"/>
        <c:lblOffset val="100"/>
        <c:noMultiLvlLbl val="0"/>
      </c:catAx>
      <c:valAx>
        <c:axId val="5444708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444715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Низ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6</c:v>
                </c:pt>
                <c:pt idx="1">
                  <c:v>8</c:v>
                </c:pt>
                <c:pt idx="2">
                  <c:v>9</c:v>
                </c:pt>
                <c:pt idx="3">
                  <c:v>14</c:v>
                </c:pt>
                <c:pt idx="4">
                  <c:v>15</c:v>
                </c:pt>
                <c:pt idx="5">
                  <c:v>17</c:v>
                </c:pt>
                <c:pt idx="6">
                  <c:v>39</c:v>
                </c:pt>
                <c:pt idx="7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24-421D-ABB1-C62BBE15494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Низ + 7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13</c:v>
                </c:pt>
                <c:pt idx="1">
                  <c:v>15</c:v>
                </c:pt>
                <c:pt idx="2">
                  <c:v>16</c:v>
                </c:pt>
                <c:pt idx="3">
                  <c:v>21</c:v>
                </c:pt>
                <c:pt idx="4">
                  <c:v>22</c:v>
                </c:pt>
                <c:pt idx="5">
                  <c:v>24</c:v>
                </c:pt>
                <c:pt idx="6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24-421D-ABB1-C62BBE1549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544471528"/>
        <c:axId val="544470872"/>
      </c:barChart>
      <c:catAx>
        <c:axId val="544471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4470872"/>
        <c:crosses val="autoZero"/>
        <c:auto val="1"/>
        <c:lblAlgn val="ctr"/>
        <c:lblOffset val="100"/>
        <c:noMultiLvlLbl val="0"/>
      </c:catAx>
      <c:valAx>
        <c:axId val="5444708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444715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Низ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6</c:v>
                </c:pt>
                <c:pt idx="1">
                  <c:v>8</c:v>
                </c:pt>
                <c:pt idx="2">
                  <c:v>9</c:v>
                </c:pt>
                <c:pt idx="3">
                  <c:v>14</c:v>
                </c:pt>
                <c:pt idx="4">
                  <c:v>15</c:v>
                </c:pt>
                <c:pt idx="5">
                  <c:v>17</c:v>
                </c:pt>
                <c:pt idx="6">
                  <c:v>39</c:v>
                </c:pt>
                <c:pt idx="7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24-421D-ABB1-C62BBE15494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Низ + 7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13</c:v>
                </c:pt>
                <c:pt idx="1">
                  <c:v>15</c:v>
                </c:pt>
                <c:pt idx="2">
                  <c:v>16</c:v>
                </c:pt>
                <c:pt idx="3">
                  <c:v>21</c:v>
                </c:pt>
                <c:pt idx="4">
                  <c:v>22</c:v>
                </c:pt>
                <c:pt idx="5">
                  <c:v>24</c:v>
                </c:pt>
                <c:pt idx="6">
                  <c:v>46</c:v>
                </c:pt>
                <c:pt idx="7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24-421D-ABB1-C62BBE1549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544471528"/>
        <c:axId val="544470872"/>
      </c:barChart>
      <c:catAx>
        <c:axId val="544471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4470872"/>
        <c:crosses val="autoZero"/>
        <c:auto val="1"/>
        <c:lblAlgn val="ctr"/>
        <c:lblOffset val="100"/>
        <c:noMultiLvlLbl val="0"/>
      </c:catAx>
      <c:valAx>
        <c:axId val="5444708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444715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Бројеви који су већи од 65 а мањи од 75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4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66</c:v>
                </c:pt>
                <c:pt idx="1">
                  <c:v>67</c:v>
                </c:pt>
                <c:pt idx="2">
                  <c:v>68</c:v>
                </c:pt>
                <c:pt idx="3">
                  <c:v>69</c:v>
                </c:pt>
                <c:pt idx="4">
                  <c:v>70</c:v>
                </c:pt>
                <c:pt idx="5">
                  <c:v>71</c:v>
                </c:pt>
                <c:pt idx="6">
                  <c:v>72</c:v>
                </c:pt>
                <c:pt idx="7">
                  <c:v>73</c:v>
                </c:pt>
                <c:pt idx="8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EE-4061-9CFC-AF5E38F624A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Бројеви који су већи од 65 а мањи од 75 умањени за 47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4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19</c:v>
                </c:pt>
                <c:pt idx="1">
                  <c:v>20</c:v>
                </c:pt>
                <c:pt idx="2">
                  <c:v>21</c:v>
                </c:pt>
                <c:pt idx="3">
                  <c:v>22</c:v>
                </c:pt>
                <c:pt idx="4">
                  <c:v>23</c:v>
                </c:pt>
                <c:pt idx="5">
                  <c:v>24</c:v>
                </c:pt>
                <c:pt idx="6">
                  <c:v>25</c:v>
                </c:pt>
                <c:pt idx="7">
                  <c:v>26</c:v>
                </c:pt>
                <c:pt idx="8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EE-4061-9CFC-AF5E38F624A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565806696"/>
        <c:axId val="565808336"/>
      </c:barChart>
      <c:catAx>
        <c:axId val="565806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808336"/>
        <c:crosses val="autoZero"/>
        <c:auto val="1"/>
        <c:lblAlgn val="ctr"/>
        <c:lblOffset val="100"/>
        <c:noMultiLvlLbl val="0"/>
      </c:catAx>
      <c:valAx>
        <c:axId val="5658083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658066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0" i="0" u="none" strike="noStrike" kern="1200" baseline="0">
                <a:solidFill>
                  <a:schemeClr val="accent4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lt1"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0439323133306393E-2"/>
          <c:y val="3.0274135876042909E-2"/>
          <c:w val="0.8656626291761198"/>
          <c:h val="0.7853312144086875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Ормара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Намештај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52-445B-883E-6A6212479B6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Кауча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Намештај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52-445B-883E-6A6212479B6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Столова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X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3152-445B-883E-6A6212479B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Намештај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52-445B-883E-6A6212479B6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49902848"/>
        <c:axId val="549905472"/>
        <c:axId val="564936176"/>
      </c:bar3DChart>
      <c:catAx>
        <c:axId val="54990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905472"/>
        <c:crosses val="autoZero"/>
        <c:auto val="1"/>
        <c:lblAlgn val="ctr"/>
        <c:lblOffset val="100"/>
        <c:noMultiLvlLbl val="0"/>
      </c:catAx>
      <c:valAx>
        <c:axId val="5499054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49902848"/>
        <c:crosses val="autoZero"/>
        <c:crossBetween val="between"/>
      </c:valAx>
      <c:serAx>
        <c:axId val="56493617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905472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lt1"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0439323133306393E-2"/>
          <c:y val="3.0274135876042909E-2"/>
          <c:w val="0.8656626291761198"/>
          <c:h val="0.7853312144086875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Ормара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Намештај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52-445B-883E-6A6212479B6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Кауча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Намештај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52-445B-883E-6A6212479B6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Столова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X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3152-445B-883E-6A6212479B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Намештај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52-445B-883E-6A6212479B6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49902848"/>
        <c:axId val="549905472"/>
        <c:axId val="564936176"/>
      </c:bar3DChart>
      <c:catAx>
        <c:axId val="54990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905472"/>
        <c:crosses val="autoZero"/>
        <c:auto val="1"/>
        <c:lblAlgn val="ctr"/>
        <c:lblOffset val="100"/>
        <c:noMultiLvlLbl val="0"/>
      </c:catAx>
      <c:valAx>
        <c:axId val="5499054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49902848"/>
        <c:crosses val="autoZero"/>
        <c:crossBetween val="between"/>
      </c:valAx>
      <c:serAx>
        <c:axId val="56493617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905472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lt1"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0439323133306393E-2"/>
          <c:y val="3.0274135876042909E-2"/>
          <c:w val="0.8656626291761198"/>
          <c:h val="0.7853312144086875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Ормара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Намештај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52-445B-883E-6A6212479B6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Кауча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Намештај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52-445B-883E-6A6212479B6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Столова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X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3152-445B-883E-6A6212479B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Намештај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52-445B-883E-6A6212479B6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49902848"/>
        <c:axId val="549905472"/>
        <c:axId val="564936176"/>
      </c:bar3DChart>
      <c:catAx>
        <c:axId val="54990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905472"/>
        <c:crosses val="autoZero"/>
        <c:auto val="1"/>
        <c:lblAlgn val="ctr"/>
        <c:lblOffset val="100"/>
        <c:noMultiLvlLbl val="0"/>
      </c:catAx>
      <c:valAx>
        <c:axId val="5499054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49902848"/>
        <c:crosses val="autoZero"/>
        <c:crossBetween val="between"/>
      </c:valAx>
      <c:serAx>
        <c:axId val="56493617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905472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lt1"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0439323133306393E-2"/>
          <c:y val="3.0274135876042909E-2"/>
          <c:w val="0.8656626291761198"/>
          <c:h val="0.7853312144086875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Ормара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Намештај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52-445B-883E-6A6212479B6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Кауча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Намештај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52-445B-883E-6A6212479B6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Столова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X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3152-445B-883E-6A6212479B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Намештај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52-445B-883E-6A6212479B6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49902848"/>
        <c:axId val="549905472"/>
        <c:axId val="564936176"/>
      </c:bar3DChart>
      <c:catAx>
        <c:axId val="54990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905472"/>
        <c:crosses val="autoZero"/>
        <c:auto val="1"/>
        <c:lblAlgn val="ctr"/>
        <c:lblOffset val="100"/>
        <c:noMultiLvlLbl val="0"/>
      </c:catAx>
      <c:valAx>
        <c:axId val="5499054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49902848"/>
        <c:crosses val="autoZero"/>
        <c:crossBetween val="between"/>
      </c:valAx>
      <c:serAx>
        <c:axId val="56493617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905472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lt1"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0439323133306393E-2"/>
          <c:y val="3.0274135876042909E-2"/>
          <c:w val="0.8656626291761198"/>
          <c:h val="0.7853312144086875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Ормара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Намештај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52-445B-883E-6A6212479B6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Кауча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Намештај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52-445B-883E-6A6212479B6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Столова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X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3152-445B-883E-6A6212479B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Намештај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52-445B-883E-6A6212479B6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49902848"/>
        <c:axId val="549905472"/>
        <c:axId val="564936176"/>
      </c:bar3DChart>
      <c:catAx>
        <c:axId val="54990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905472"/>
        <c:crosses val="autoZero"/>
        <c:auto val="1"/>
        <c:lblAlgn val="ctr"/>
        <c:lblOffset val="100"/>
        <c:noMultiLvlLbl val="0"/>
      </c:catAx>
      <c:valAx>
        <c:axId val="5499054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49902848"/>
        <c:crosses val="autoZero"/>
        <c:crossBetween val="between"/>
      </c:valAx>
      <c:serAx>
        <c:axId val="56493617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905472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lt1"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0439323133306393E-2"/>
          <c:y val="3.0274135876042909E-2"/>
          <c:w val="0.8656626291761198"/>
          <c:h val="0.7853312144086875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Ормара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Намештај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52-445B-883E-6A6212479B6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Кауча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Намештај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52-445B-883E-6A6212479B6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Столова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3152-445B-883E-6A6212479B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Намештај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52-445B-883E-6A6212479B6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49902848"/>
        <c:axId val="549905472"/>
        <c:axId val="564936176"/>
      </c:bar3DChart>
      <c:catAx>
        <c:axId val="54990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905472"/>
        <c:crosses val="autoZero"/>
        <c:auto val="1"/>
        <c:lblAlgn val="ctr"/>
        <c:lblOffset val="100"/>
        <c:noMultiLvlLbl val="0"/>
      </c:catAx>
      <c:valAx>
        <c:axId val="5499054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49902848"/>
        <c:crosses val="autoZero"/>
        <c:crossBetween val="between"/>
      </c:valAx>
      <c:serAx>
        <c:axId val="56493617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905472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lt1"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0439323133306393E-2"/>
          <c:y val="3.0274135876042909E-2"/>
          <c:w val="0.8656626291761198"/>
          <c:h val="0.7853312144086875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Ормара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Намештај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52-445B-883E-6A6212479B6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Кауча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Намештај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52-445B-883E-6A6212479B6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Столова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3152-445B-883E-6A6212479B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Намештај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52-445B-883E-6A6212479B6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49902848"/>
        <c:axId val="549905472"/>
        <c:axId val="564936176"/>
      </c:bar3DChart>
      <c:catAx>
        <c:axId val="54990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905472"/>
        <c:crosses val="autoZero"/>
        <c:auto val="1"/>
        <c:lblAlgn val="ctr"/>
        <c:lblOffset val="100"/>
        <c:noMultiLvlLbl val="0"/>
      </c:catAx>
      <c:valAx>
        <c:axId val="5499054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49902848"/>
        <c:crosses val="autoZero"/>
        <c:crossBetween val="between"/>
      </c:valAx>
      <c:serAx>
        <c:axId val="56493617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905472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Низ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6</c:v>
                </c:pt>
                <c:pt idx="1">
                  <c:v>8</c:v>
                </c:pt>
                <c:pt idx="2">
                  <c:v>9</c:v>
                </c:pt>
                <c:pt idx="3">
                  <c:v>14</c:v>
                </c:pt>
                <c:pt idx="4">
                  <c:v>15</c:v>
                </c:pt>
                <c:pt idx="5">
                  <c:v>17</c:v>
                </c:pt>
                <c:pt idx="6">
                  <c:v>39</c:v>
                </c:pt>
                <c:pt idx="7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24-421D-ABB1-C62BBE15494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Низ + 7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01-CA24-421D-ABB1-C62BBE1549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544471528"/>
        <c:axId val="544470872"/>
      </c:barChart>
      <c:catAx>
        <c:axId val="544471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4470872"/>
        <c:crosses val="autoZero"/>
        <c:auto val="1"/>
        <c:lblAlgn val="ctr"/>
        <c:lblOffset val="100"/>
        <c:noMultiLvlLbl val="0"/>
      </c:catAx>
      <c:valAx>
        <c:axId val="5444708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444715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  <a:scene3d>
        <a:camera prst="orthographicFront"/>
        <a:lightRig rig="threePt" dir="t"/>
      </a:scene3d>
      <a:sp3d prstMaterial="translucentPowder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  <a:scene3d>
        <a:camera prst="orthographicFront"/>
        <a:lightRig rig="threePt" dir="t"/>
      </a:scene3d>
      <a:sp3d prstMaterial="translucentPowder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  <a:scene3d>
        <a:camera prst="orthographicFront"/>
        <a:lightRig rig="threePt" dir="t"/>
      </a:scene3d>
      <a:sp3d prstMaterial="translucentPowder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  <a:scene3d>
        <a:camera prst="orthographicFront"/>
        <a:lightRig rig="threePt" dir="t"/>
      </a:scene3d>
      <a:sp3d prstMaterial="translucentPowder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  <a:scene3d>
        <a:camera prst="orthographicFront"/>
        <a:lightRig rig="threePt" dir="t"/>
      </a:scene3d>
      <a:sp3d prstMaterial="translucentPowder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  <a:scene3d>
        <a:camera prst="orthographicFront"/>
        <a:lightRig rig="threePt" dir="t"/>
      </a:scene3d>
      <a:sp3d prstMaterial="translucentPowder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  <a:scene3d>
        <a:camera prst="orthographicFront"/>
        <a:lightRig rig="threePt" dir="t"/>
      </a:scene3d>
      <a:sp3d prstMaterial="translucentPowder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  <a:scene3d>
        <a:camera prst="orthographicFront"/>
        <a:lightRig rig="threePt" dir="t"/>
      </a:scene3d>
      <a:sp3d prstMaterial="translucentPowder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6/20/2020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6/20/2020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5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5.xml"/><Relationship Id="rId6" Type="http://schemas.microsoft.com/office/2017/06/relationships/model3d" Target="../media/model3d3.glb"/><Relationship Id="rId5" Type="http://schemas.openxmlformats.org/officeDocument/2006/relationships/image" Target="../media/image8.png"/><Relationship Id="rId4" Type="http://schemas.microsoft.com/office/2017/06/relationships/model3d" Target="../media/model3d2.glb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5.xml"/><Relationship Id="rId6" Type="http://schemas.microsoft.com/office/2017/06/relationships/model3d" Target="../media/model3d3.glb"/><Relationship Id="rId5" Type="http://schemas.openxmlformats.org/officeDocument/2006/relationships/image" Target="../media/image8.png"/><Relationship Id="rId4" Type="http://schemas.microsoft.com/office/2017/06/relationships/model3d" Target="../media/model3d2.glb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5.xml"/><Relationship Id="rId6" Type="http://schemas.microsoft.com/office/2017/06/relationships/model3d" Target="../media/model3d3.glb"/><Relationship Id="rId5" Type="http://schemas.openxmlformats.org/officeDocument/2006/relationships/image" Target="../media/image8.png"/><Relationship Id="rId4" Type="http://schemas.microsoft.com/office/2017/06/relationships/model3d" Target="../media/model3d2.glb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5.xml"/><Relationship Id="rId6" Type="http://schemas.microsoft.com/office/2017/06/relationships/model3d" Target="../media/model3d3.glb"/><Relationship Id="rId5" Type="http://schemas.openxmlformats.org/officeDocument/2006/relationships/image" Target="../media/image8.png"/><Relationship Id="rId4" Type="http://schemas.microsoft.com/office/2017/06/relationships/model3d" Target="../media/model3d2.glb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5.xml"/><Relationship Id="rId6" Type="http://schemas.microsoft.com/office/2017/06/relationships/model3d" Target="../media/model3d3.glb"/><Relationship Id="rId5" Type="http://schemas.openxmlformats.org/officeDocument/2006/relationships/image" Target="../media/image8.png"/><Relationship Id="rId4" Type="http://schemas.microsoft.com/office/2017/06/relationships/model3d" Target="../media/model3d2.glb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5.xml"/><Relationship Id="rId6" Type="http://schemas.microsoft.com/office/2017/06/relationships/model3d" Target="../media/model3d3.glb"/><Relationship Id="rId5" Type="http://schemas.openxmlformats.org/officeDocument/2006/relationships/image" Target="../media/image8.png"/><Relationship Id="rId4" Type="http://schemas.microsoft.com/office/2017/06/relationships/model3d" Target="../media/model3d2.glb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5.xml"/><Relationship Id="rId6" Type="http://schemas.microsoft.com/office/2017/06/relationships/model3d" Target="../media/model3d3.glb"/><Relationship Id="rId5" Type="http://schemas.openxmlformats.org/officeDocument/2006/relationships/image" Target="../media/image8.png"/><Relationship Id="rId4" Type="http://schemas.microsoft.com/office/2017/06/relationships/model3d" Target="../media/model3d2.glb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5.xml"/><Relationship Id="rId6" Type="http://schemas.microsoft.com/office/2017/06/relationships/model3d" Target="../media/model3d3.glb"/><Relationship Id="rId5" Type="http://schemas.openxmlformats.org/officeDocument/2006/relationships/image" Target="../media/image11.png"/><Relationship Id="rId4" Type="http://schemas.microsoft.com/office/2017/06/relationships/model3d" Target="../media/model3d2.glb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5.xml"/><Relationship Id="rId6" Type="http://schemas.microsoft.com/office/2017/06/relationships/model3d" Target="../media/model3d3.glb"/><Relationship Id="rId5" Type="http://schemas.openxmlformats.org/officeDocument/2006/relationships/image" Target="../media/image11.png"/><Relationship Id="rId4" Type="http://schemas.microsoft.com/office/2017/06/relationships/model3d" Target="../media/model3d2.glb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5.xml"/><Relationship Id="rId6" Type="http://schemas.microsoft.com/office/2017/06/relationships/model3d" Target="../media/model3d3.glb"/><Relationship Id="rId5" Type="http://schemas.openxmlformats.org/officeDocument/2006/relationships/image" Target="../media/image11.png"/><Relationship Id="rId4" Type="http://schemas.microsoft.com/office/2017/06/relationships/model3d" Target="../media/model3d2.glb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5.xml"/><Relationship Id="rId6" Type="http://schemas.microsoft.com/office/2017/06/relationships/model3d" Target="../media/model3d3.glb"/><Relationship Id="rId5" Type="http://schemas.openxmlformats.org/officeDocument/2006/relationships/image" Target="../media/image11.png"/><Relationship Id="rId4" Type="http://schemas.microsoft.com/office/2017/06/relationships/model3d" Target="../media/model3d2.glb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5.xml"/><Relationship Id="rId6" Type="http://schemas.microsoft.com/office/2017/06/relationships/model3d" Target="../media/model3d3.glb"/><Relationship Id="rId5" Type="http://schemas.openxmlformats.org/officeDocument/2006/relationships/image" Target="../media/image11.png"/><Relationship Id="rId4" Type="http://schemas.microsoft.com/office/2017/06/relationships/model3d" Target="../media/model3d2.glb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5.xml"/><Relationship Id="rId6" Type="http://schemas.microsoft.com/office/2017/06/relationships/model3d" Target="../media/model3d3.glb"/><Relationship Id="rId5" Type="http://schemas.openxmlformats.org/officeDocument/2006/relationships/image" Target="../media/image11.png"/><Relationship Id="rId4" Type="http://schemas.microsoft.com/office/2017/06/relationships/model3d" Target="../media/model3d2.glb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5.xml"/><Relationship Id="rId6" Type="http://schemas.microsoft.com/office/2017/06/relationships/model3d" Target="../media/model3d3.glb"/><Relationship Id="rId5" Type="http://schemas.openxmlformats.org/officeDocument/2006/relationships/image" Target="../media/image11.png"/><Relationship Id="rId4" Type="http://schemas.microsoft.com/office/2017/06/relationships/model3d" Target="../media/model3d2.glb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5.xml"/><Relationship Id="rId6" Type="http://schemas.microsoft.com/office/2017/06/relationships/model3d" Target="../media/model3d3.glb"/><Relationship Id="rId5" Type="http://schemas.openxmlformats.org/officeDocument/2006/relationships/image" Target="../media/image11.png"/><Relationship Id="rId4" Type="http://schemas.microsoft.com/office/2017/06/relationships/model3d" Target="../media/model3d2.glb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sr.wikipedia.org/wiki/%D0%A0%D1%83%D1%81%D0%BA%D0%B8_%D1%98%D0%B5%D0%B7%D0%B8%D0%BA" TargetMode="External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sr.wikipedia.org/wiki/%D0%A0%D1%83%D1%81%D0%BA%D0%B8_%D1%98%D0%B5%D0%B7%D0%B8%D0%BA" TargetMode="External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sr.wikipedia.org/wiki/%D0%A0%D1%83%D1%81%D0%BA%D0%B8_%D1%98%D0%B5%D0%B7%D0%B8%D0%BA" TargetMode="External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sr.wikipedia.org/wiki/%D0%A0%D1%83%D1%81%D0%BA%D0%B8_%D1%98%D0%B5%D0%B7%D0%B8%D0%BA" TargetMode="External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sr.wikipedia.org/wiki/%D0%A0%D1%83%D1%81%D0%BA%D0%B8_%D1%98%D0%B5%D0%B7%D0%B8%D0%BA" TargetMode="Externa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Одузимање збира од збира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B59C53-D217-4516-813B-D6034453937C}"/>
              </a:ext>
            </a:extLst>
          </p:cNvPr>
          <p:cNvSpPr txBox="1"/>
          <p:nvPr/>
        </p:nvSpPr>
        <p:spPr>
          <a:xfrm>
            <a:off x="100360" y="5945824"/>
            <a:ext cx="3601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+mj-lt"/>
              </a:rPr>
              <a:t>Извор: М. И. Моро М. А. Бантова Математика 2</a:t>
            </a:r>
            <a:endParaRPr lang="en-GB" sz="1600" dirty="0">
              <a:latin typeface="+mj-lt"/>
            </a:endParaRPr>
          </a:p>
        </p:txBody>
      </p:sp>
      <p:pic>
        <p:nvPicPr>
          <p:cNvPr id="33" name="Content Placeholder 6" descr="A picture containing fabric, towel, rug&#10;&#10;Description automatically generated">
            <a:extLst>
              <a:ext uri="{FF2B5EF4-FFF2-40B4-BE49-F238E27FC236}">
                <a16:creationId xmlns:a16="http://schemas.microsoft.com/office/drawing/2014/main" id="{DEAFFB2D-5002-438D-96F4-DD91E7E3363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1051" r="21051"/>
          <a:stretch>
            <a:fillRect/>
          </a:stretch>
        </p:blipFill>
        <p:spPr>
          <a:xfrm>
            <a:off x="3314700" y="790952"/>
            <a:ext cx="8877300" cy="6064250"/>
          </a:xfrm>
        </p:spPr>
      </p:pic>
      <p:pic>
        <p:nvPicPr>
          <p:cNvPr id="37" name="d-d-shostakovich-vesenniy-val-s-4min">
            <a:hlinkClick r:id="" action="ppaction://media"/>
            <a:extLst>
              <a:ext uri="{FF2B5EF4-FFF2-40B4-BE49-F238E27FC236}">
                <a16:creationId xmlns:a16="http://schemas.microsoft.com/office/drawing/2014/main" id="{72ECC991-3A9D-4A5E-8DF9-C6A93657E4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7443" y="64079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CFC9258-983F-44A7-BD9F-3E69F21D62ED}"/>
              </a:ext>
            </a:extLst>
          </p:cNvPr>
          <p:cNvSpPr txBox="1">
            <a:spLocks/>
          </p:cNvSpPr>
          <p:nvPr/>
        </p:nvSpPr>
        <p:spPr>
          <a:xfrm>
            <a:off x="534267" y="3117123"/>
            <a:ext cx="48212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/>
              <a:t>Браво</a:t>
            </a:r>
            <a:r>
              <a:rPr lang="en-US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CFC9258-983F-44A7-BD9F-3E69F21D62ED}"/>
              </a:ext>
            </a:extLst>
          </p:cNvPr>
          <p:cNvSpPr txBox="1">
            <a:spLocks/>
          </p:cNvSpPr>
          <p:nvPr/>
        </p:nvSpPr>
        <p:spPr>
          <a:xfrm>
            <a:off x="534267" y="3117123"/>
            <a:ext cx="48212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/>
              <a:t>Браво</a:t>
            </a:r>
            <a:r>
              <a:rPr lang="en-US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603868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101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9" y="2802725"/>
            <a:ext cx="4650586" cy="1252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125.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Напиши бројеве који су већи од 65, а мањи од 75. Умањи сваки од њих за 47. </a:t>
            </a:r>
            <a:endParaRPr lang="en-GB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840482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102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9" y="2802725"/>
            <a:ext cx="4650586" cy="1252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125.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Напиши бројеве који су већи од 65, а мањи од 75. Умањи сваки од њих за 47. 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AC29171B-572C-4378-AFC6-70D039789FB2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474693080"/>
              </p:ext>
            </p:extLst>
          </p:nvPr>
        </p:nvGraphicFramePr>
        <p:xfrm>
          <a:off x="5764576" y="3058160"/>
          <a:ext cx="5183181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909">
                  <a:extLst>
                    <a:ext uri="{9D8B030D-6E8A-4147-A177-3AD203B41FA5}">
                      <a16:colId xmlns:a16="http://schemas.microsoft.com/office/drawing/2014/main" val="3430556002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4138720316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759729558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166252109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275306745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83271147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27224660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612563914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785600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29747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1120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103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9" y="2802725"/>
            <a:ext cx="4650586" cy="1252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125.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Напиши бројеве који су већи од 65, а мањи од 75. Умањи сваки од њих за 47. 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AC29171B-572C-4378-AFC6-70D039789FB2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089742973"/>
              </p:ext>
            </p:extLst>
          </p:nvPr>
        </p:nvGraphicFramePr>
        <p:xfrm>
          <a:off x="5764576" y="3058160"/>
          <a:ext cx="5183181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909">
                  <a:extLst>
                    <a:ext uri="{9D8B030D-6E8A-4147-A177-3AD203B41FA5}">
                      <a16:colId xmlns:a16="http://schemas.microsoft.com/office/drawing/2014/main" val="3430556002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4138720316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759729558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166252109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275306745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83271147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27224660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612563914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785600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29747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2690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104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9" y="2802725"/>
            <a:ext cx="4650586" cy="1252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125.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Напиши бројеве који су већи од 65, а мањи од 75. Умањи сваки од њих за 47. 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AC29171B-572C-4378-AFC6-70D039789FB2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09311095"/>
              </p:ext>
            </p:extLst>
          </p:nvPr>
        </p:nvGraphicFramePr>
        <p:xfrm>
          <a:off x="5764576" y="3058160"/>
          <a:ext cx="5183181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909">
                  <a:extLst>
                    <a:ext uri="{9D8B030D-6E8A-4147-A177-3AD203B41FA5}">
                      <a16:colId xmlns:a16="http://schemas.microsoft.com/office/drawing/2014/main" val="3430556002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4138720316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759729558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166252109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275306745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83271147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27224660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612563914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785600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67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29747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7648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105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9" y="2802725"/>
            <a:ext cx="4650586" cy="1252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125.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Напиши бројеве који су већи од 65, а мањи од 75. Умањи сваки од њих за 47. 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AC29171B-572C-4378-AFC6-70D039789FB2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586190440"/>
              </p:ext>
            </p:extLst>
          </p:nvPr>
        </p:nvGraphicFramePr>
        <p:xfrm>
          <a:off x="5764576" y="3058160"/>
          <a:ext cx="5183181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909">
                  <a:extLst>
                    <a:ext uri="{9D8B030D-6E8A-4147-A177-3AD203B41FA5}">
                      <a16:colId xmlns:a16="http://schemas.microsoft.com/office/drawing/2014/main" val="3430556002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4138720316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759729558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166252109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275306745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83271147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27224660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612563914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785600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67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29747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0893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106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9" y="2802725"/>
            <a:ext cx="4650586" cy="1252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125.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Напиши бројеве који су већи од 65, а мањи од 75. Умањи сваки од њих за 47. 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AC29171B-572C-4378-AFC6-70D039789FB2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855004701"/>
              </p:ext>
            </p:extLst>
          </p:nvPr>
        </p:nvGraphicFramePr>
        <p:xfrm>
          <a:off x="5764576" y="3058160"/>
          <a:ext cx="5183181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909">
                  <a:extLst>
                    <a:ext uri="{9D8B030D-6E8A-4147-A177-3AD203B41FA5}">
                      <a16:colId xmlns:a16="http://schemas.microsoft.com/office/drawing/2014/main" val="3430556002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4138720316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759729558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166252109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275306745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83271147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27224660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612563914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785600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67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69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29747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0456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107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9" y="2802725"/>
            <a:ext cx="4650586" cy="1252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125.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Напиши бројеве који су већи од 65, а мањи од 75. Умањи сваки од њих за 47. 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AC29171B-572C-4378-AFC6-70D039789FB2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993409712"/>
              </p:ext>
            </p:extLst>
          </p:nvPr>
        </p:nvGraphicFramePr>
        <p:xfrm>
          <a:off x="5764576" y="3058160"/>
          <a:ext cx="5183181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909">
                  <a:extLst>
                    <a:ext uri="{9D8B030D-6E8A-4147-A177-3AD203B41FA5}">
                      <a16:colId xmlns:a16="http://schemas.microsoft.com/office/drawing/2014/main" val="3430556002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4138720316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759729558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166252109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275306745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83271147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27224660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612563914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785600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67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69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29747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2527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108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9" y="2802725"/>
            <a:ext cx="4650586" cy="1252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125.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Напиши бројеве који су већи од 65, а мањи од 75. Умањи сваки од њих за 47. 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AC29171B-572C-4378-AFC6-70D039789FB2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027606865"/>
              </p:ext>
            </p:extLst>
          </p:nvPr>
        </p:nvGraphicFramePr>
        <p:xfrm>
          <a:off x="5764576" y="3058160"/>
          <a:ext cx="5183181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909">
                  <a:extLst>
                    <a:ext uri="{9D8B030D-6E8A-4147-A177-3AD203B41FA5}">
                      <a16:colId xmlns:a16="http://schemas.microsoft.com/office/drawing/2014/main" val="3430556002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4138720316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759729558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166252109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275306745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83271147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27224660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612563914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785600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67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69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71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29747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4497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109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9" y="2802725"/>
            <a:ext cx="4650586" cy="1252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125.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Напиши бројеве који су већи од 65, а мањи од 75. Умањи сваки од њих за 47. 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AC29171B-572C-4378-AFC6-70D039789FB2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894116961"/>
              </p:ext>
            </p:extLst>
          </p:nvPr>
        </p:nvGraphicFramePr>
        <p:xfrm>
          <a:off x="5764576" y="3058160"/>
          <a:ext cx="5183181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909">
                  <a:extLst>
                    <a:ext uri="{9D8B030D-6E8A-4147-A177-3AD203B41FA5}">
                      <a16:colId xmlns:a16="http://schemas.microsoft.com/office/drawing/2014/main" val="3430556002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4138720316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759729558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166252109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275306745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83271147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27224660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612563914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785600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67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69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71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72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29747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3860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9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118.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Објасни решење: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590924797"/>
              </p:ext>
            </p:extLst>
          </p:nvPr>
        </p:nvGraphicFramePr>
        <p:xfrm>
          <a:off x="301231" y="3429000"/>
          <a:ext cx="5163135" cy="5040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63135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504022">
                <a:tc>
                  <a:txBody>
                    <a:bodyPr/>
                    <a:lstStyle/>
                    <a:p>
                      <a:r>
                        <a:rPr lang="sr-Cyrl-RS" sz="16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37 – 14 = (30 + 7) – (10 + 4) = (30 – 10) + (7 – 4) = 23.</a:t>
                      </a:r>
                      <a:endParaRPr lang="en-GB" sz="16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803795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9" y="2802725"/>
            <a:ext cx="4650586" cy="1252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125.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Напиши бројеве који су већи од 65, а мањи од 75. Умањи сваки од њих за 47. 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AC29171B-572C-4378-AFC6-70D039789FB2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870884522"/>
              </p:ext>
            </p:extLst>
          </p:nvPr>
        </p:nvGraphicFramePr>
        <p:xfrm>
          <a:off x="5764576" y="3058160"/>
          <a:ext cx="5183181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909">
                  <a:extLst>
                    <a:ext uri="{9D8B030D-6E8A-4147-A177-3AD203B41FA5}">
                      <a16:colId xmlns:a16="http://schemas.microsoft.com/office/drawing/2014/main" val="3430556002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4138720316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759729558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166252109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275306745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83271147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27224660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612563914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785600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67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69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71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72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73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29747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247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9" y="2802725"/>
            <a:ext cx="4650586" cy="1252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125.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Напиши бројеве који су већи од 65, а мањи од 75. Умањи сваки од њих за 47. 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AC29171B-572C-4378-AFC6-70D039789FB2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972470116"/>
              </p:ext>
            </p:extLst>
          </p:nvPr>
        </p:nvGraphicFramePr>
        <p:xfrm>
          <a:off x="5764576" y="3058160"/>
          <a:ext cx="5183181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909">
                  <a:extLst>
                    <a:ext uri="{9D8B030D-6E8A-4147-A177-3AD203B41FA5}">
                      <a16:colId xmlns:a16="http://schemas.microsoft.com/office/drawing/2014/main" val="3430556002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4138720316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759729558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166252109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275306745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83271147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27224660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612563914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785600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67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69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71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72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73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74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29747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5109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112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9" y="2802725"/>
            <a:ext cx="4650586" cy="1252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125.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Напиши бројеве који су већи од 65, а мањи од 75. </a:t>
            </a:r>
            <a:r>
              <a:rPr lang="sr-Cyrl-RS" sz="1800" dirty="0">
                <a:solidFill>
                  <a:srgbClr val="C00000"/>
                </a:solidFill>
                <a:latin typeface="+mj-lt"/>
              </a:rPr>
              <a:t>Умањи сваки од њих за 47. </a:t>
            </a:r>
            <a:endParaRPr lang="en-GB" sz="1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AC29171B-572C-4378-AFC6-70D039789FB2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819946108"/>
              </p:ext>
            </p:extLst>
          </p:nvPr>
        </p:nvGraphicFramePr>
        <p:xfrm>
          <a:off x="5742542" y="3058160"/>
          <a:ext cx="5183181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909">
                  <a:extLst>
                    <a:ext uri="{9D8B030D-6E8A-4147-A177-3AD203B41FA5}">
                      <a16:colId xmlns:a16="http://schemas.microsoft.com/office/drawing/2014/main" val="3430556002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4138720316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759729558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166252109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275306745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83271147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27224660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612563914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785600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2974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6915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5635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113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9" y="2802725"/>
            <a:ext cx="4650586" cy="1252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125.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Напиши бројеве који су већи од 65, а мањи од 75. </a:t>
            </a:r>
            <a:r>
              <a:rPr lang="sr-Cyrl-RS" sz="1800" dirty="0">
                <a:solidFill>
                  <a:srgbClr val="C00000"/>
                </a:solidFill>
                <a:latin typeface="+mj-lt"/>
              </a:rPr>
              <a:t>Умањи сваки од њих за 47. </a:t>
            </a:r>
            <a:endParaRPr lang="en-GB" sz="1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AC29171B-572C-4378-AFC6-70D039789FB2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5742542" y="3058160"/>
          <a:ext cx="5183181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909">
                  <a:extLst>
                    <a:ext uri="{9D8B030D-6E8A-4147-A177-3AD203B41FA5}">
                      <a16:colId xmlns:a16="http://schemas.microsoft.com/office/drawing/2014/main" val="3430556002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4138720316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759729558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166252109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275306745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83271147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27224660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612563914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785600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2974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691502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2B581F-D852-4E9D-9E22-914E960B3B90}"/>
              </a:ext>
            </a:extLst>
          </p:cNvPr>
          <p:cNvSpPr txBox="1"/>
          <p:nvPr/>
        </p:nvSpPr>
        <p:spPr>
          <a:xfrm>
            <a:off x="3055332" y="4915309"/>
            <a:ext cx="6992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66 – 47 </a:t>
            </a:r>
            <a:r>
              <a:rPr lang="sr-Cyrl-RS" dirty="0">
                <a:latin typeface="+mj-lt"/>
              </a:rPr>
              <a:t>= (50 + 16) – (40 + 7) = (50 – 40) + (16 – 7) = 10 + 9 = 19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7435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114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9" y="2802725"/>
            <a:ext cx="4650586" cy="1252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125.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Напиши бројеве који су већи од 65, а мањи од 75. </a:t>
            </a:r>
            <a:r>
              <a:rPr lang="sr-Cyrl-RS" sz="1800" dirty="0">
                <a:solidFill>
                  <a:srgbClr val="C00000"/>
                </a:solidFill>
                <a:latin typeface="+mj-lt"/>
              </a:rPr>
              <a:t>Умањи сваки од њих за 47. </a:t>
            </a:r>
            <a:endParaRPr lang="en-GB" sz="1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AC29171B-572C-4378-AFC6-70D039789FB2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750347542"/>
              </p:ext>
            </p:extLst>
          </p:nvPr>
        </p:nvGraphicFramePr>
        <p:xfrm>
          <a:off x="5742542" y="3058160"/>
          <a:ext cx="5183181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909">
                  <a:extLst>
                    <a:ext uri="{9D8B030D-6E8A-4147-A177-3AD203B41FA5}">
                      <a16:colId xmlns:a16="http://schemas.microsoft.com/office/drawing/2014/main" val="3430556002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4138720316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759729558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166252109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275306745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83271147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27224660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612563914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785600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2974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19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691502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2B581F-D852-4E9D-9E22-914E960B3B90}"/>
              </a:ext>
            </a:extLst>
          </p:cNvPr>
          <p:cNvSpPr txBox="1"/>
          <p:nvPr/>
        </p:nvSpPr>
        <p:spPr>
          <a:xfrm>
            <a:off x="3055332" y="4915309"/>
            <a:ext cx="6992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66 – 47 </a:t>
            </a:r>
            <a:r>
              <a:rPr lang="sr-Cyrl-RS" dirty="0">
                <a:latin typeface="+mj-lt"/>
              </a:rPr>
              <a:t>= (50 + 16) – (40 + 7) = (50 – 40) + (16 – 7) = 10 + 9 = 19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6925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115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9" y="2802725"/>
            <a:ext cx="4650586" cy="1252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125.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Напиши бројеве који су већи од 65, а мањи од 75. </a:t>
            </a:r>
            <a:r>
              <a:rPr lang="sr-Cyrl-RS" sz="1800" dirty="0">
                <a:solidFill>
                  <a:srgbClr val="C00000"/>
                </a:solidFill>
                <a:latin typeface="+mj-lt"/>
              </a:rPr>
              <a:t>Умањи сваки од њих за 47. </a:t>
            </a:r>
            <a:endParaRPr lang="en-GB" sz="1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AC29171B-572C-4378-AFC6-70D039789FB2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5742542" y="3058160"/>
          <a:ext cx="5183181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909">
                  <a:extLst>
                    <a:ext uri="{9D8B030D-6E8A-4147-A177-3AD203B41FA5}">
                      <a16:colId xmlns:a16="http://schemas.microsoft.com/office/drawing/2014/main" val="3430556002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4138720316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759729558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166252109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275306745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83271147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27224660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612563914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785600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2974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19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691502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2B581F-D852-4E9D-9E22-914E960B3B90}"/>
              </a:ext>
            </a:extLst>
          </p:cNvPr>
          <p:cNvSpPr txBox="1"/>
          <p:nvPr/>
        </p:nvSpPr>
        <p:spPr>
          <a:xfrm>
            <a:off x="3055332" y="4915309"/>
            <a:ext cx="6992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6</a:t>
            </a:r>
            <a:r>
              <a:rPr lang="sr-Cyrl-RS" dirty="0">
                <a:latin typeface="+mj-lt"/>
              </a:rPr>
              <a:t>7</a:t>
            </a:r>
            <a:r>
              <a:rPr lang="en-GB" dirty="0">
                <a:latin typeface="+mj-lt"/>
              </a:rPr>
              <a:t> – 47 </a:t>
            </a:r>
            <a:r>
              <a:rPr lang="sr-Cyrl-RS" dirty="0">
                <a:latin typeface="+mj-lt"/>
              </a:rPr>
              <a:t>= (60 + 7) – (40 + 7) = (60 – 40) + (7 – 7) = 20 + 0 = 20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240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116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9" y="2802725"/>
            <a:ext cx="4650586" cy="1252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125.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Напиши бројеве који су већи од 65, а мањи од 75. </a:t>
            </a:r>
            <a:r>
              <a:rPr lang="sr-Cyrl-RS" sz="1800" dirty="0">
                <a:solidFill>
                  <a:srgbClr val="C00000"/>
                </a:solidFill>
                <a:latin typeface="+mj-lt"/>
              </a:rPr>
              <a:t>Умањи сваки од њих за 47. </a:t>
            </a:r>
            <a:endParaRPr lang="en-GB" sz="1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AC29171B-572C-4378-AFC6-70D039789FB2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115648337"/>
              </p:ext>
            </p:extLst>
          </p:nvPr>
        </p:nvGraphicFramePr>
        <p:xfrm>
          <a:off x="5742542" y="3058160"/>
          <a:ext cx="5183181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909">
                  <a:extLst>
                    <a:ext uri="{9D8B030D-6E8A-4147-A177-3AD203B41FA5}">
                      <a16:colId xmlns:a16="http://schemas.microsoft.com/office/drawing/2014/main" val="3430556002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4138720316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759729558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166252109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275306745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83271147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27224660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612563914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785600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2974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19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20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691502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2B581F-D852-4E9D-9E22-914E960B3B90}"/>
              </a:ext>
            </a:extLst>
          </p:cNvPr>
          <p:cNvSpPr txBox="1"/>
          <p:nvPr/>
        </p:nvSpPr>
        <p:spPr>
          <a:xfrm>
            <a:off x="3055332" y="4915309"/>
            <a:ext cx="6992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6</a:t>
            </a:r>
            <a:r>
              <a:rPr lang="sr-Cyrl-RS" dirty="0">
                <a:latin typeface="+mj-lt"/>
              </a:rPr>
              <a:t>7</a:t>
            </a:r>
            <a:r>
              <a:rPr lang="en-GB" dirty="0">
                <a:latin typeface="+mj-lt"/>
              </a:rPr>
              <a:t> – 47 </a:t>
            </a:r>
            <a:r>
              <a:rPr lang="sr-Cyrl-RS" dirty="0">
                <a:latin typeface="+mj-lt"/>
              </a:rPr>
              <a:t>= (60 + 7) – (40 + 7) = (60 – 40) + (7 – 7) = 20 + 0 = 20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1486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9" y="2802725"/>
            <a:ext cx="4650586" cy="1252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125.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Напиши бројеве који су већи од 65, а мањи од 75. </a:t>
            </a:r>
            <a:r>
              <a:rPr lang="sr-Cyrl-RS" sz="1800" dirty="0">
                <a:solidFill>
                  <a:srgbClr val="C00000"/>
                </a:solidFill>
                <a:latin typeface="+mj-lt"/>
              </a:rPr>
              <a:t>Умањи сваки од њих за 47. </a:t>
            </a:r>
            <a:endParaRPr lang="en-GB" sz="1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AC29171B-572C-4378-AFC6-70D039789FB2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5742542" y="3058160"/>
          <a:ext cx="5183181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909">
                  <a:extLst>
                    <a:ext uri="{9D8B030D-6E8A-4147-A177-3AD203B41FA5}">
                      <a16:colId xmlns:a16="http://schemas.microsoft.com/office/drawing/2014/main" val="3430556002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4138720316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759729558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166252109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275306745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83271147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27224660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612563914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785600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2974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19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20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691502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2B581F-D852-4E9D-9E22-914E960B3B90}"/>
              </a:ext>
            </a:extLst>
          </p:cNvPr>
          <p:cNvSpPr txBox="1"/>
          <p:nvPr/>
        </p:nvSpPr>
        <p:spPr>
          <a:xfrm>
            <a:off x="3187534" y="4592143"/>
            <a:ext cx="6992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+mj-lt"/>
              </a:rPr>
              <a:t>За колико ће сваки следбеник низа који треба да добијемо бити већи од претходника?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3544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118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9" y="2802725"/>
            <a:ext cx="4650586" cy="1252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125.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Напиши бројеве који су већи од 65, а мањи од 75. </a:t>
            </a:r>
            <a:r>
              <a:rPr lang="sr-Cyrl-RS" sz="1800" dirty="0">
                <a:solidFill>
                  <a:srgbClr val="C00000"/>
                </a:solidFill>
                <a:latin typeface="+mj-lt"/>
              </a:rPr>
              <a:t>Умањи сваки од њих за 47. </a:t>
            </a:r>
            <a:endParaRPr lang="en-GB" sz="1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AC29171B-572C-4378-AFC6-70D039789FB2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5742542" y="3058160"/>
          <a:ext cx="5183181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909">
                  <a:extLst>
                    <a:ext uri="{9D8B030D-6E8A-4147-A177-3AD203B41FA5}">
                      <a16:colId xmlns:a16="http://schemas.microsoft.com/office/drawing/2014/main" val="3430556002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4138720316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759729558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166252109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275306745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83271147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27224660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612563914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785600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2974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19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20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691502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2B581F-D852-4E9D-9E22-914E960B3B90}"/>
              </a:ext>
            </a:extLst>
          </p:cNvPr>
          <p:cNvSpPr txBox="1"/>
          <p:nvPr/>
        </p:nvSpPr>
        <p:spPr>
          <a:xfrm>
            <a:off x="3187534" y="4592143"/>
            <a:ext cx="7322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+mj-lt"/>
              </a:rPr>
              <a:t>За колико је сваки следбеник првог низа већи од претходника?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2983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119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9" y="2802725"/>
            <a:ext cx="4650586" cy="1252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125.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Напиши бројеве који су већи од 65, а мањи од 75. </a:t>
            </a:r>
            <a:r>
              <a:rPr lang="sr-Cyrl-RS" sz="1800" dirty="0">
                <a:solidFill>
                  <a:srgbClr val="C00000"/>
                </a:solidFill>
                <a:latin typeface="+mj-lt"/>
              </a:rPr>
              <a:t>Умањи сваки од њих за 47. </a:t>
            </a:r>
            <a:endParaRPr lang="en-GB" sz="1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AC29171B-572C-4378-AFC6-70D039789FB2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5742542" y="3058160"/>
          <a:ext cx="5183181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909">
                  <a:extLst>
                    <a:ext uri="{9D8B030D-6E8A-4147-A177-3AD203B41FA5}">
                      <a16:colId xmlns:a16="http://schemas.microsoft.com/office/drawing/2014/main" val="3430556002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4138720316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759729558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166252109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275306745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83271147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27224660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612563914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785600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2974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19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20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691502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2B581F-D852-4E9D-9E22-914E960B3B90}"/>
              </a:ext>
            </a:extLst>
          </p:cNvPr>
          <p:cNvSpPr txBox="1"/>
          <p:nvPr/>
        </p:nvSpPr>
        <p:spPr>
          <a:xfrm>
            <a:off x="3187534" y="4592143"/>
            <a:ext cx="7322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+mj-lt"/>
              </a:rPr>
              <a:t>За колико је сваки следбеник првог низа већи од претходника?</a:t>
            </a:r>
            <a:endParaRPr lang="en-GB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760720-E225-4D02-9C33-51350A43F3E6}"/>
              </a:ext>
            </a:extLst>
          </p:cNvPr>
          <p:cNvSpPr txBox="1"/>
          <p:nvPr/>
        </p:nvSpPr>
        <p:spPr>
          <a:xfrm>
            <a:off x="5941751" y="5313677"/>
            <a:ext cx="1814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+mj-lt"/>
              </a:rPr>
              <a:t>Одговор: За 1.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3671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9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118.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Објасни решење: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301231" y="3429000"/>
          <a:ext cx="5163135" cy="5040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63135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504022">
                <a:tc>
                  <a:txBody>
                    <a:bodyPr/>
                    <a:lstStyle/>
                    <a:p>
                      <a:r>
                        <a:rPr lang="sr-Cyrl-RS" sz="16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37 – 14 = (30 + 7) – (10 + 4) = (30 – 10) + (7 – 4) = 23.</a:t>
                      </a:r>
                      <a:endParaRPr lang="en-GB" sz="16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C09E742-48D6-4439-AE82-6364E818142E}"/>
              </a:ext>
            </a:extLst>
          </p:cNvPr>
          <p:cNvSpPr txBox="1"/>
          <p:nvPr/>
        </p:nvSpPr>
        <p:spPr>
          <a:xfrm>
            <a:off x="6213513" y="1942691"/>
            <a:ext cx="484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>
                <a:latin typeface="+mj-lt"/>
              </a:rPr>
              <a:t>Умањеник и умањилац смо записали као збирове десетица и јединица; 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6024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120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9" y="2802725"/>
            <a:ext cx="4650586" cy="1252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125.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Напиши бројеве који су већи од 65, а мањи од 75. </a:t>
            </a:r>
            <a:r>
              <a:rPr lang="sr-Cyrl-RS" sz="1800" dirty="0">
                <a:solidFill>
                  <a:srgbClr val="C00000"/>
                </a:solidFill>
                <a:latin typeface="+mj-lt"/>
              </a:rPr>
              <a:t>Умањи сваки од њих за 47. </a:t>
            </a:r>
            <a:endParaRPr lang="en-GB" sz="1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AC29171B-572C-4378-AFC6-70D039789FB2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5742542" y="3058160"/>
          <a:ext cx="5183181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909">
                  <a:extLst>
                    <a:ext uri="{9D8B030D-6E8A-4147-A177-3AD203B41FA5}">
                      <a16:colId xmlns:a16="http://schemas.microsoft.com/office/drawing/2014/main" val="3430556002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4138720316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759729558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166252109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275306745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83271147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27224660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612563914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785600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2974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19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20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691502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2B581F-D852-4E9D-9E22-914E960B3B90}"/>
              </a:ext>
            </a:extLst>
          </p:cNvPr>
          <p:cNvSpPr txBox="1"/>
          <p:nvPr/>
        </p:nvSpPr>
        <p:spPr>
          <a:xfrm>
            <a:off x="3187534" y="4055275"/>
            <a:ext cx="7322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+mj-lt"/>
              </a:rPr>
              <a:t>За колико је сваки следбеник првог низа већи од претходника?</a:t>
            </a:r>
            <a:endParaRPr lang="en-GB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760720-E225-4D02-9C33-51350A43F3E6}"/>
              </a:ext>
            </a:extLst>
          </p:cNvPr>
          <p:cNvSpPr txBox="1"/>
          <p:nvPr/>
        </p:nvSpPr>
        <p:spPr>
          <a:xfrm>
            <a:off x="5941751" y="4495376"/>
            <a:ext cx="1814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+mj-lt"/>
              </a:rPr>
              <a:t>Одговор: За 1.</a:t>
            </a:r>
            <a:endParaRPr lang="en-GB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DF1A73-22D2-4E4E-B13B-084E50EA2D2E}"/>
              </a:ext>
            </a:extLst>
          </p:cNvPr>
          <p:cNvSpPr txBox="1"/>
          <p:nvPr/>
        </p:nvSpPr>
        <p:spPr>
          <a:xfrm>
            <a:off x="3172839" y="4946807"/>
            <a:ext cx="7322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+mj-lt"/>
              </a:rPr>
              <a:t>Ако сваки члан првог низа умањимо за исти број за колико ће сваки следбеник добијеног низа бити већи од претходника?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3665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121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9" y="2802725"/>
            <a:ext cx="4650586" cy="1252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125.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Напиши бројеве који су већи од 65, а мањи од 75. </a:t>
            </a:r>
            <a:r>
              <a:rPr lang="sr-Cyrl-RS" sz="1800" dirty="0">
                <a:solidFill>
                  <a:srgbClr val="C00000"/>
                </a:solidFill>
                <a:latin typeface="+mj-lt"/>
              </a:rPr>
              <a:t>Умањи сваки од њих за 47. </a:t>
            </a:r>
            <a:endParaRPr lang="en-GB" sz="1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AC29171B-572C-4378-AFC6-70D039789FB2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5742542" y="3058160"/>
          <a:ext cx="5183181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909">
                  <a:extLst>
                    <a:ext uri="{9D8B030D-6E8A-4147-A177-3AD203B41FA5}">
                      <a16:colId xmlns:a16="http://schemas.microsoft.com/office/drawing/2014/main" val="3430556002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4138720316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759729558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166252109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275306745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83271147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27224660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612563914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785600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2974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19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20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691502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2B581F-D852-4E9D-9E22-914E960B3B90}"/>
              </a:ext>
            </a:extLst>
          </p:cNvPr>
          <p:cNvSpPr txBox="1"/>
          <p:nvPr/>
        </p:nvSpPr>
        <p:spPr>
          <a:xfrm>
            <a:off x="3187534" y="4055275"/>
            <a:ext cx="7322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+mj-lt"/>
              </a:rPr>
              <a:t>За колико је сваки следбеник првог низа већи од претходника?</a:t>
            </a:r>
            <a:endParaRPr lang="en-GB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760720-E225-4D02-9C33-51350A43F3E6}"/>
              </a:ext>
            </a:extLst>
          </p:cNvPr>
          <p:cNvSpPr txBox="1"/>
          <p:nvPr/>
        </p:nvSpPr>
        <p:spPr>
          <a:xfrm>
            <a:off x="5941751" y="4495376"/>
            <a:ext cx="1814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+mj-lt"/>
              </a:rPr>
              <a:t>Одговор: За 1.</a:t>
            </a:r>
            <a:endParaRPr lang="en-GB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DF1A73-22D2-4E4E-B13B-084E50EA2D2E}"/>
              </a:ext>
            </a:extLst>
          </p:cNvPr>
          <p:cNvSpPr txBox="1"/>
          <p:nvPr/>
        </p:nvSpPr>
        <p:spPr>
          <a:xfrm>
            <a:off x="3172839" y="4946807"/>
            <a:ext cx="7322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+mj-lt"/>
              </a:rPr>
              <a:t>Ако сваки члан првог низа умањимо за исти број за колико ће сваки следбеник другог низа бити већи од претходника?</a:t>
            </a:r>
            <a:endParaRPr lang="en-GB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5E0259-BC53-47FC-9DA6-CC42C173D97D}"/>
              </a:ext>
            </a:extLst>
          </p:cNvPr>
          <p:cNvSpPr txBox="1"/>
          <p:nvPr/>
        </p:nvSpPr>
        <p:spPr>
          <a:xfrm>
            <a:off x="5941751" y="5687804"/>
            <a:ext cx="1814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+mj-lt"/>
              </a:rPr>
              <a:t>Одговор: За 1.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6278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122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9" y="2802725"/>
            <a:ext cx="4650586" cy="1252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125.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Напиши бројеве који су већи од 65, а мањи од 75. </a:t>
            </a:r>
            <a:r>
              <a:rPr lang="sr-Cyrl-RS" sz="1800" dirty="0">
                <a:solidFill>
                  <a:srgbClr val="C00000"/>
                </a:solidFill>
                <a:latin typeface="+mj-lt"/>
              </a:rPr>
              <a:t>Умањи сваки од њих за 47. </a:t>
            </a:r>
            <a:endParaRPr lang="en-GB" sz="1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AC29171B-572C-4378-AFC6-70D039789FB2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245515315"/>
              </p:ext>
            </p:extLst>
          </p:nvPr>
        </p:nvGraphicFramePr>
        <p:xfrm>
          <a:off x="5763411" y="3972560"/>
          <a:ext cx="5183181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909">
                  <a:extLst>
                    <a:ext uri="{9D8B030D-6E8A-4147-A177-3AD203B41FA5}">
                      <a16:colId xmlns:a16="http://schemas.microsoft.com/office/drawing/2014/main" val="3430556002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4138720316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759729558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166252109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275306745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183271147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272246601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3612563914"/>
                    </a:ext>
                  </a:extLst>
                </a:gridCol>
                <a:gridCol w="575909">
                  <a:extLst>
                    <a:ext uri="{9D8B030D-6E8A-4147-A177-3AD203B41FA5}">
                      <a16:colId xmlns:a16="http://schemas.microsoft.com/office/drawing/2014/main" val="2785600896"/>
                    </a:ext>
                  </a:extLst>
                </a:gridCol>
              </a:tblGrid>
              <a:tr h="349296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69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j-lt"/>
                        </a:rPr>
                        <a:t>74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2974747"/>
                  </a:ext>
                </a:extLst>
              </a:tr>
              <a:tr h="349296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19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20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21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22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23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24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25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26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27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691502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85E0259-BC53-47FC-9DA6-CC42C173D97D}"/>
              </a:ext>
            </a:extLst>
          </p:cNvPr>
          <p:cNvSpPr txBox="1"/>
          <p:nvPr/>
        </p:nvSpPr>
        <p:spPr>
          <a:xfrm>
            <a:off x="7558108" y="2285275"/>
            <a:ext cx="1814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+mj-lt"/>
              </a:rPr>
              <a:t>Значи, низ у другом реду је решење задатка.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9667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123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1751" y="2185780"/>
            <a:ext cx="2689584" cy="19896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6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125. задатак</a:t>
            </a:r>
          </a:p>
          <a:p>
            <a:pPr marL="0" indent="0">
              <a:buNone/>
            </a:pPr>
            <a:r>
              <a:rPr lang="sr-Cyrl-RS" sz="16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Напиши бројеве који су већи од 65, а мањи од 75.</a:t>
            </a:r>
          </a:p>
          <a:p>
            <a:pPr marL="0" indent="0">
              <a:buNone/>
            </a:pPr>
            <a:r>
              <a:rPr lang="sr-Cyrl-RS" sz="16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Умањи сваки од њих за 47. </a:t>
            </a:r>
            <a:endParaRPr lang="en-GB" sz="16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14BDCFD2-FBB0-499E-BB29-DD4B8E5747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5241455"/>
              </p:ext>
            </p:extLst>
          </p:nvPr>
        </p:nvGraphicFramePr>
        <p:xfrm>
          <a:off x="2996588" y="471252"/>
          <a:ext cx="9318065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380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CFC9258-983F-44A7-BD9F-3E69F21D62ED}"/>
              </a:ext>
            </a:extLst>
          </p:cNvPr>
          <p:cNvSpPr txBox="1">
            <a:spLocks/>
          </p:cNvSpPr>
          <p:nvPr/>
        </p:nvSpPr>
        <p:spPr>
          <a:xfrm>
            <a:off x="534267" y="3117123"/>
            <a:ext cx="48212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/>
              <a:t>Браво</a:t>
            </a:r>
            <a:r>
              <a:rPr lang="en-US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847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9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118.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Објасни решење: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301231" y="3429000"/>
          <a:ext cx="5163135" cy="5040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63135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504022">
                <a:tc>
                  <a:txBody>
                    <a:bodyPr/>
                    <a:lstStyle/>
                    <a:p>
                      <a:r>
                        <a:rPr lang="sr-Cyrl-RS" sz="16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37 – 14 = (30 + 7) – (10 + 4) = (30 – 10) + (7 – 4) = 23.</a:t>
                      </a:r>
                      <a:endParaRPr lang="en-GB" sz="16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C09E742-48D6-4439-AE82-6364E818142E}"/>
              </a:ext>
            </a:extLst>
          </p:cNvPr>
          <p:cNvSpPr txBox="1"/>
          <p:nvPr/>
        </p:nvSpPr>
        <p:spPr>
          <a:xfrm>
            <a:off x="6213513" y="1942691"/>
            <a:ext cx="4843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>
                <a:latin typeface="+mj-lt"/>
              </a:rPr>
              <a:t>Умањеник и умањилац смо записали као збирове десетица и јединица;</a:t>
            </a:r>
          </a:p>
          <a:p>
            <a:endParaRPr lang="sr-Cyrl-R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>
                <a:latin typeface="+mj-lt"/>
              </a:rPr>
              <a:t>Добили смо разлику збирова; 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5318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9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118.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Објасни решење: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301231" y="3429000"/>
          <a:ext cx="5163135" cy="5040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63135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504022">
                <a:tc>
                  <a:txBody>
                    <a:bodyPr/>
                    <a:lstStyle/>
                    <a:p>
                      <a:r>
                        <a:rPr lang="sr-Cyrl-RS" sz="16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37 – 14 = (30 + 7) – (10 + 4) = (30 – 10) + (7 – 4) = 23.</a:t>
                      </a:r>
                      <a:endParaRPr lang="en-GB" sz="16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C09E742-48D6-4439-AE82-6364E818142E}"/>
              </a:ext>
            </a:extLst>
          </p:cNvPr>
          <p:cNvSpPr txBox="1"/>
          <p:nvPr/>
        </p:nvSpPr>
        <p:spPr>
          <a:xfrm>
            <a:off x="6213513" y="1942691"/>
            <a:ext cx="48433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>
                <a:latin typeface="+mj-lt"/>
              </a:rPr>
              <a:t>Умањеник и умањилац смо записали као збирове десетица и јединица;</a:t>
            </a:r>
          </a:p>
          <a:p>
            <a:endParaRPr lang="sr-Cyrl-R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>
                <a:latin typeface="+mj-lt"/>
              </a:rPr>
              <a:t>Добили смо разлику збирова; </a:t>
            </a:r>
          </a:p>
          <a:p>
            <a:endParaRPr lang="sr-Cyrl-R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>
                <a:latin typeface="+mj-lt"/>
              </a:rPr>
              <a:t>Разлику збирова смо израчунали тако што смо разлици првих сабирака додали разлику других сабирака.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6281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CFC9258-983F-44A7-BD9F-3E69F21D62ED}"/>
              </a:ext>
            </a:extLst>
          </p:cNvPr>
          <p:cNvSpPr txBox="1">
            <a:spLocks/>
          </p:cNvSpPr>
          <p:nvPr/>
        </p:nvSpPr>
        <p:spPr>
          <a:xfrm>
            <a:off x="534267" y="3117123"/>
            <a:ext cx="48212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/>
              <a:t>Браво</a:t>
            </a:r>
            <a:r>
              <a:rPr lang="en-US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4963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119.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976965671"/>
              </p:ext>
            </p:extLst>
          </p:nvPr>
        </p:nvGraphicFramePr>
        <p:xfrm>
          <a:off x="218868" y="3429000"/>
          <a:ext cx="6666672" cy="9667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6668">
                  <a:extLst>
                    <a:ext uri="{9D8B030D-6E8A-4147-A177-3AD203B41FA5}">
                      <a16:colId xmlns:a16="http://schemas.microsoft.com/office/drawing/2014/main" val="1840017144"/>
                    </a:ext>
                  </a:extLst>
                </a:gridCol>
                <a:gridCol w="1666668">
                  <a:extLst>
                    <a:ext uri="{9D8B030D-6E8A-4147-A177-3AD203B41FA5}">
                      <a16:colId xmlns:a16="http://schemas.microsoft.com/office/drawing/2014/main" val="155116416"/>
                    </a:ext>
                  </a:extLst>
                </a:gridCol>
                <a:gridCol w="1666668">
                  <a:extLst>
                    <a:ext uri="{9D8B030D-6E8A-4147-A177-3AD203B41FA5}">
                      <a16:colId xmlns:a16="http://schemas.microsoft.com/office/drawing/2014/main" val="4174688112"/>
                    </a:ext>
                  </a:extLst>
                </a:gridCol>
                <a:gridCol w="1666668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4833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76 - 34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+ 45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+ 16 – 7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+ 24 - 83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  <a:tr h="4833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89 - 51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28 - 26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+ 39 - 5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+ 38 - 44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146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6489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119.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843969001"/>
              </p:ext>
            </p:extLst>
          </p:nvPr>
        </p:nvGraphicFramePr>
        <p:xfrm>
          <a:off x="3094271" y="1766420"/>
          <a:ext cx="7382772" cy="4003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5693">
                  <a:extLst>
                    <a:ext uri="{9D8B030D-6E8A-4147-A177-3AD203B41FA5}">
                      <a16:colId xmlns:a16="http://schemas.microsoft.com/office/drawing/2014/main" val="1840017144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155116416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4174688112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76 - 34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+ 45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+ 16 – 7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+ 24 - 83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89 - 51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28 - 26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+ 39 - 5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+ 38 - 44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146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0847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119.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791864355"/>
              </p:ext>
            </p:extLst>
          </p:nvPr>
        </p:nvGraphicFramePr>
        <p:xfrm>
          <a:off x="3094271" y="1777437"/>
          <a:ext cx="7697079" cy="4003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840017144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155116416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4174688112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– 34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– (30 + 4) =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+ 45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+ 16 – 7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+ 24 - 83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89 - 51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28 - 26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+ 39 - 5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+ 38 - 44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146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4788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119.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758008472"/>
              </p:ext>
            </p:extLst>
          </p:nvPr>
        </p:nvGraphicFramePr>
        <p:xfrm>
          <a:off x="3094271" y="1777437"/>
          <a:ext cx="7697079" cy="4003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840017144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155116416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4174688112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– 34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– (30 + 4)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(6 – 4) =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+ 45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+ 16 – 7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+ 24 - 83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89 - 51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28 - 26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+ 39 - 5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+ 38 - 44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146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5290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9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117.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Реши на погодан начин: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291542988"/>
              </p:ext>
            </p:extLst>
          </p:nvPr>
        </p:nvGraphicFramePr>
        <p:xfrm>
          <a:off x="299667" y="3525810"/>
          <a:ext cx="3930812" cy="3321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5406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  <a:gridCol w="1965406">
                  <a:extLst>
                    <a:ext uri="{9D8B030D-6E8A-4147-A177-3AD203B41FA5}">
                      <a16:colId xmlns:a16="http://schemas.microsoft.com/office/drawing/2014/main" val="2195425071"/>
                    </a:ext>
                  </a:extLst>
                </a:gridCol>
              </a:tblGrid>
              <a:tr h="3321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+ 8) – (30 + 6)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(50 + 9) – (20 + 7)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119.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457629683"/>
              </p:ext>
            </p:extLst>
          </p:nvPr>
        </p:nvGraphicFramePr>
        <p:xfrm>
          <a:off x="3094271" y="1777437"/>
          <a:ext cx="7697079" cy="4003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840017144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155116416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4174688112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– 34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– (30 + 4)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(6 –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+ 45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+ 16 – 7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+ 24 - 83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89 - 51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28 - 26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+ 39 - 5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+ 38 - 44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146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4776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119.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787742027"/>
              </p:ext>
            </p:extLst>
          </p:nvPr>
        </p:nvGraphicFramePr>
        <p:xfrm>
          <a:off x="3094271" y="1777437"/>
          <a:ext cx="7697079" cy="4003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840017144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155116416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4174688112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– 34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– (30 + 4)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(6 –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+ 45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+ 16 – 7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+ 24 - 83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– 51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+ 9) – (50 + 1) =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28 - 26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+ 39 - 5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+ 38 - 44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146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2735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119.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455873706"/>
              </p:ext>
            </p:extLst>
          </p:nvPr>
        </p:nvGraphicFramePr>
        <p:xfrm>
          <a:off x="3094271" y="1777437"/>
          <a:ext cx="7697079" cy="4003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840017144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155116416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4174688112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– 34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– (30 + 4)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(6 –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+ 45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+ 16 – 7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+ 24 - 83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– 51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+ 9) – (50 + 1)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– 50) + (9 – 1) =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28 - 26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+ 39 - 5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+ 38 - 44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146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6096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119.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764919005"/>
              </p:ext>
            </p:extLst>
          </p:nvPr>
        </p:nvGraphicFramePr>
        <p:xfrm>
          <a:off x="3094271" y="1777437"/>
          <a:ext cx="7697079" cy="4003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840017144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155116416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4174688112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– 34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– (30 + 4)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(6 –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+ 45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+ 16 – 7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+ 24 - 83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– 51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+ 9) – (50 + 1)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– 50) + (9 –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28 - 26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+ 39 - 5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+ 38 - 44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146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9667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119.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337792526"/>
              </p:ext>
            </p:extLst>
          </p:nvPr>
        </p:nvGraphicFramePr>
        <p:xfrm>
          <a:off x="3094271" y="1777437"/>
          <a:ext cx="7975386" cy="4003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840017144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155116416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4174688112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– 34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– (30 + 4)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(6 –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+ 45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+ 8) + (40 + 5) =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+ 16 – 7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+ 24 - 83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– 51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+ 9) – (50 + 1)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– 50) + (9 –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28 - 26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+ 39 - 5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+ 38 - 44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146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6152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119.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75965068"/>
              </p:ext>
            </p:extLst>
          </p:nvPr>
        </p:nvGraphicFramePr>
        <p:xfrm>
          <a:off x="3094271" y="1777437"/>
          <a:ext cx="7975386" cy="4003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840017144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155116416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4174688112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– 34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– (30 + 4)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(6 –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+ 45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+ 8) + (40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+ 40) + (8 + 5) =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+ 16 – 7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+ 24 - 83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– 51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+ 9) – (50 + 1)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– 50) + (9 –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28 - 26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+ 39 - 5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+ 38 - 44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146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8941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119.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467176121"/>
              </p:ext>
            </p:extLst>
          </p:nvPr>
        </p:nvGraphicFramePr>
        <p:xfrm>
          <a:off x="3094271" y="1777437"/>
          <a:ext cx="7975386" cy="4003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840017144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155116416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4174688112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– 34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– (30 + 4)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(6 –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+ 45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+ 8) + (40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+ 40) + (8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+ 16 – 7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+ 24 - 83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– 51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+ 9) – (50 + 1)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– 50) + (9 –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28 - 26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+ 39 - 5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+ 38 - 44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146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3176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119.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970211643"/>
              </p:ext>
            </p:extLst>
          </p:nvPr>
        </p:nvGraphicFramePr>
        <p:xfrm>
          <a:off x="3094271" y="1777437"/>
          <a:ext cx="7975386" cy="4003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840017144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155116416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4174688112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– 34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– (30 + 4)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(6 –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+ 45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+ 8) + (40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+ 40) + (8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+ 16 – 7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+ 24 - 83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– 51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+ 9) – (50 + 1)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– 50) + (9 –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– 26 =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+ 39 - 5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+ 38 - 44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146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1233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119.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708399240"/>
              </p:ext>
            </p:extLst>
          </p:nvPr>
        </p:nvGraphicFramePr>
        <p:xfrm>
          <a:off x="3094271" y="1777437"/>
          <a:ext cx="7975386" cy="4003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840017144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155116416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4174688112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– 34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– (30 + 4)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(6 –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+ 45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+ 8) + (40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+ 40) + (8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+ 16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(9 + 7) – 7 =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+ 24 - 83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– 51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+ 9) – (50 + 1)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– 50) + (9 –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– 26 =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+ 39 - 5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+ 38 - 44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146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5531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119.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027813535"/>
              </p:ext>
            </p:extLst>
          </p:nvPr>
        </p:nvGraphicFramePr>
        <p:xfrm>
          <a:off x="3094271" y="1777437"/>
          <a:ext cx="7975386" cy="4003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840017144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155116416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4174688112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– 34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– (30 + 4)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(6 –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+ 45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+ 8) + (40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+ 40) + (8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+ 16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(9 + 7)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+ 9 + (7 – 7) =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+ 24 - 83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– 51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+ 9) – (50 + 1)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– 50) + (9 –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– 26 =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+ 39 - 5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+ 38 - 44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146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5947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1751" y="2799527"/>
            <a:ext cx="2987039" cy="9330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117.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Реши на погодан начин: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64694453"/>
              </p:ext>
            </p:extLst>
          </p:nvPr>
        </p:nvGraphicFramePr>
        <p:xfrm>
          <a:off x="4744062" y="2024555"/>
          <a:ext cx="5616000" cy="28088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000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  <a:gridCol w="2808000">
                  <a:extLst>
                    <a:ext uri="{9D8B030D-6E8A-4147-A177-3AD203B41FA5}">
                      <a16:colId xmlns:a16="http://schemas.microsoft.com/office/drawing/2014/main" val="2195425071"/>
                    </a:ext>
                  </a:extLst>
                </a:gridCol>
              </a:tblGrid>
              <a:tr h="28088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+ 8) – (30 + 6)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(50 + 9) – (20 + 7)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9011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119.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074605798"/>
              </p:ext>
            </p:extLst>
          </p:nvPr>
        </p:nvGraphicFramePr>
        <p:xfrm>
          <a:off x="3094271" y="1777437"/>
          <a:ext cx="7975386" cy="4003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840017144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155116416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4174688112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– 34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– (30 + 4)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(6 –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+ 45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+ 8) + (40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+ 40) + (8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+ 16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(9 + 7)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+ 9 + (7 – 7)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+ 0 =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+ 24 - 83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– 51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+ 9) – (50 + 1)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– 50) + (9 –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– 26 =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+ 39 - 5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+ 38 - 44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146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2891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119.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935957714"/>
              </p:ext>
            </p:extLst>
          </p:nvPr>
        </p:nvGraphicFramePr>
        <p:xfrm>
          <a:off x="3094271" y="1777437"/>
          <a:ext cx="7975386" cy="4003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840017144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155116416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4174688112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– 34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– (30 + 4)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(6 –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+ 45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+ 8) + (40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+ 40) + (8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+ 16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(9 + 7)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+ 9 + (7 – 7)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+ 0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+ 24 - 83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– 51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+ 9) – (50 + 1)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– 50) + (9 –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– 26 =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+ 39 - 5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+ 38 - 44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146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6406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119.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928666000"/>
              </p:ext>
            </p:extLst>
          </p:nvPr>
        </p:nvGraphicFramePr>
        <p:xfrm>
          <a:off x="3094271" y="1777437"/>
          <a:ext cx="8001693" cy="4003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840017144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155116416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4174688112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– 34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– (30 + 4)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(6 –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+ 45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+ 8) + (40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+ 40) + (8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+ 16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(9 + 7)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+ 9 + (7 – 7)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+ 0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+ 24 - 83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– 51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+ 9) – (50 + 1)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– 50) + (9 –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– 26 =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+ 39 – 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(30 + 9) – 5 =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+ 38 - 44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146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0181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119.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381983162"/>
              </p:ext>
            </p:extLst>
          </p:nvPr>
        </p:nvGraphicFramePr>
        <p:xfrm>
          <a:off x="3094271" y="1777437"/>
          <a:ext cx="8001693" cy="4003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840017144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155116416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4174688112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– 34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– (30 + 4)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(6 –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+ 45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+ 8) + (40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+ 40) + (8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+ 16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(9 + 7)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+ 9 + (7 – 7)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+ 0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+ 24 - 83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– 51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+ 9) – (50 + 1)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– 50) + (9 –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– 26 =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+ 39 – 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(30 + 9) – 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+ 30 + (9 – 5) =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+ 38 - 44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146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0146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119.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090982452"/>
              </p:ext>
            </p:extLst>
          </p:nvPr>
        </p:nvGraphicFramePr>
        <p:xfrm>
          <a:off x="3094271" y="1777437"/>
          <a:ext cx="8001693" cy="4003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840017144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155116416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4174688112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– 34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– (30 + 4)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(6 –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+ 45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+ 8) + (40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+ 40) + (8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+ 16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(9 + 7)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+ 9 + (7 – 7)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+ 0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+ 24 - 83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– 51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+ 9) – (50 + 1)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– 50) + (9 –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– 26 =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+ 39 – 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(30 + 9) – 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+ 30 + (9 –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+ 30 + 4 =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+ 38 - 44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146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5989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119.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096416357"/>
              </p:ext>
            </p:extLst>
          </p:nvPr>
        </p:nvGraphicFramePr>
        <p:xfrm>
          <a:off x="3094271" y="1777437"/>
          <a:ext cx="8001693" cy="4003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840017144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155116416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4174688112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– 34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– (30 + 4)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(6 –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+ 45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+ 8) + (40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+ 40) + (8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+ 16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(9 + 7)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+ 9 + (7 – 7)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+ 0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+ 24 - 83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– 51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+ 9) – (50 + 1)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– 50) + (9 –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– 26 =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+ 39 – 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(30 + 9) – 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+ 30 + (9 –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+ 30 + 4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+ 12 =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+ 38 - 44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146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012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119.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85996047"/>
              </p:ext>
            </p:extLst>
          </p:nvPr>
        </p:nvGraphicFramePr>
        <p:xfrm>
          <a:off x="3094271" y="1777437"/>
          <a:ext cx="8001693" cy="4003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840017144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155116416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4174688112"/>
                    </a:ext>
                  </a:extLst>
                </a:gridCol>
                <a:gridCol w="1845693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– 34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– (30 + 4)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(6 –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+ 45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+ 8) + (40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+ 40) + (8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+ 16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(9 + 7)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+ 9 + (7 – 7)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+ 0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+ 24 - 83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– 51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+ 9) – (50 + 1)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– 50) + (9 –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– 26 =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+ 39 – 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(30 + 9) – 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+ 30 + (9 –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+ 30 + 4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+ 12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+ 38 - 44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146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7812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119.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563322093"/>
              </p:ext>
            </p:extLst>
          </p:nvPr>
        </p:nvGraphicFramePr>
        <p:xfrm>
          <a:off x="2234955" y="1942690"/>
          <a:ext cx="9288000" cy="4003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840017144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155116416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4174688112"/>
                    </a:ext>
                  </a:extLst>
                </a:gridCol>
                <a:gridCol w="3132000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– 34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– (30 + 4)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(6 –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+ 45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+ 8) + (40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+ 40) + (8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+ 16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(9 + 7)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+ 9 + (7 – 7)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+ 0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+ 24 – 83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+ (20 + 4) – (80 + 3)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– 51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+ 9) – (50 + 1)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– 50) + (9 –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– 26 =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+ 39 – 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(30 + 9) – 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+ 30 + (9 –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+ 30 + 4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+ 12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+ 38 - 44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146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185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119.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889780822"/>
              </p:ext>
            </p:extLst>
          </p:nvPr>
        </p:nvGraphicFramePr>
        <p:xfrm>
          <a:off x="2234955" y="1942690"/>
          <a:ext cx="9324000" cy="4003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840017144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155116416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4174688112"/>
                    </a:ext>
                  </a:extLst>
                </a:gridCol>
                <a:gridCol w="3168000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– 34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– (30 + 4)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(6 –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+ 45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+ 8) + (40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+ 40) + (8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+ 16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(9 + 7)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+ 9 + (7 – 7)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+ 0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+ 24 – 83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+ (20 + 4) – (80 + 3)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+ 20) + (6 + 4) – (80 + 3)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– 51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+ 9) – (50 + 1)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– 50) + (9 –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– 26 =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+ 39 – 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(30 + 9) – 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+ 30 + (9 –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+ 30 + 4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+ 12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+ 38 - 44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146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8010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39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119.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648428775"/>
              </p:ext>
            </p:extLst>
          </p:nvPr>
        </p:nvGraphicFramePr>
        <p:xfrm>
          <a:off x="2234955" y="1942690"/>
          <a:ext cx="9324000" cy="4003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840017144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155116416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4174688112"/>
                    </a:ext>
                  </a:extLst>
                </a:gridCol>
                <a:gridCol w="3168000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– 34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– (30 + 4)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(6 –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+ 45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+ 8) + (40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+ 40) + (8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+ 16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(9 + 7)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+ 9 + (7 – 7)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+ 0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+ 24 – 83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+ (20 + 4) – (80 + 3)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+ 20) + (6 + 4) – (80 + 3)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(90 + 10) – (80 + 3) =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– 51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+ 9) – (50 + 1)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– 50) + (9 –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– 26 =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+ 39 – 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(30 + 9) – 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+ 30 + (9 –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+ 30 + 4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+ 12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+ 38 - 44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146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7937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1751" y="2799527"/>
            <a:ext cx="2987039" cy="9330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117.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Реши на погодан начин: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231744270"/>
              </p:ext>
            </p:extLst>
          </p:nvPr>
        </p:nvGraphicFramePr>
        <p:xfrm>
          <a:off x="4744062" y="2024555"/>
          <a:ext cx="5616000" cy="28088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000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  <a:gridCol w="2808000">
                  <a:extLst>
                    <a:ext uri="{9D8B030D-6E8A-4147-A177-3AD203B41FA5}">
                      <a16:colId xmlns:a16="http://schemas.microsoft.com/office/drawing/2014/main" val="2195425071"/>
                    </a:ext>
                  </a:extLst>
                </a:gridCol>
              </a:tblGrid>
              <a:tr h="28088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+ 8) – (30 + 6)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(8 – 6) =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(50 + 9) – (20 + 7)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9594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119.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36231947"/>
              </p:ext>
            </p:extLst>
          </p:nvPr>
        </p:nvGraphicFramePr>
        <p:xfrm>
          <a:off x="2234955" y="1942690"/>
          <a:ext cx="9324000" cy="4003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840017144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155116416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4174688112"/>
                    </a:ext>
                  </a:extLst>
                </a:gridCol>
                <a:gridCol w="3168000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– 34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– (30 + 4)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(6 –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+ 45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+ 8) + (40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+ 40) + (8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+ 16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(9 + 7)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+ 9 + (7 – 7)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+ 0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+ 24 – 83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+ (20 + 4) – (80 + 3)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+ 20) + (6 + 4) – (80 + 3)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(90 + 10) – (80 + 3)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(90 – 80) + (10 –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– 51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+ 9) – (50 + 1)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– 50) + (9 –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– 26 =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+ 39 – 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(30 + 9) – 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+ 30 + (9 –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+ 30 + 4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+ 12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+ 38 - 44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146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9014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41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119.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574495689"/>
              </p:ext>
            </p:extLst>
          </p:nvPr>
        </p:nvGraphicFramePr>
        <p:xfrm>
          <a:off x="2234955" y="1942690"/>
          <a:ext cx="9324000" cy="4003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840017144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155116416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4174688112"/>
                    </a:ext>
                  </a:extLst>
                </a:gridCol>
                <a:gridCol w="3168000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– 34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– (30 + 4)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(6 –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+ 45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+ 8) + (40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+ 40) + (8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+ 16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(9 + 7)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+ 9 + (7 – 7)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+ 0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+ 24 – 83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+ (20 + 4) – (80 + 3)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+ 20) + (6 + 4) – (80 + 3)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(90 + 10) – (80 + 3)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(90 – 80) + (10 –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– 51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+ 9) – (50 + 1)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– 50) + (9 –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– 26 =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+ 39 – 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(30 + 9) – 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+ 30 + (9 –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+ 30 + 4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+ 12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+ 38 – 44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+ 7) + (30 + 8) – 44 =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146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2196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42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119.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112725860"/>
              </p:ext>
            </p:extLst>
          </p:nvPr>
        </p:nvGraphicFramePr>
        <p:xfrm>
          <a:off x="2234955" y="1942690"/>
          <a:ext cx="9324000" cy="4003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840017144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155116416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4174688112"/>
                    </a:ext>
                  </a:extLst>
                </a:gridCol>
                <a:gridCol w="3168000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– 34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– (30 + 4)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(6 –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+ 45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+ 8) + (40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+ 40) + (8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+ 16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(9 + 7)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+ 9 + (7 – 7)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+ 0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+ 24 – 83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+ (20 + 4) – (80 + 3)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+ 20) + (6 + 4) – (80 + 3)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(90 + 10) – (80 + 3)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(90 – 80) + (10 –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– 51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+ 9) – (50 + 1)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– 50) + (9 –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– 26 =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+ 39 – 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(30 + 9) – 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+ 30 + (9 –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+ 30 + 4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+ 12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+ 38 – 44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+ 7) + (30 + 8) – 44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+ 30) + (7 + 8) – 44 =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146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4750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43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119.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51402044"/>
              </p:ext>
            </p:extLst>
          </p:nvPr>
        </p:nvGraphicFramePr>
        <p:xfrm>
          <a:off x="2234955" y="1942690"/>
          <a:ext cx="9324000" cy="4003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840017144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155116416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4174688112"/>
                    </a:ext>
                  </a:extLst>
                </a:gridCol>
                <a:gridCol w="3168000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– 34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– (30 + 4)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(6 –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+ 45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+ 8) + (40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+ 40) + (8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+ 16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(9 + 7)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+ 9 + (7 – 7)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+ 0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+ 24 – 83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+ (20 + 4) – (80 + 3)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+ 20) + (6 + 4) – (80 + 3)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(90 + 10) – (80 + 3)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(90 – 80) + (10 –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– 51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+ 9) – (50 + 1)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– 50) + (9 –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– 26 =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+ 39 – 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(30 + 9) – 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+ 30 + (9 –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+ 30 + 4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+ 12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+ 38 – 44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+ 7) + (30 + 8) – 44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+ 30) + (7 + 8) – 44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 – 44 =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146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1179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44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119.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635697747"/>
              </p:ext>
            </p:extLst>
          </p:nvPr>
        </p:nvGraphicFramePr>
        <p:xfrm>
          <a:off x="2234955" y="1942690"/>
          <a:ext cx="9324000" cy="4003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840017144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155116416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4174688112"/>
                    </a:ext>
                  </a:extLst>
                </a:gridCol>
                <a:gridCol w="3168000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– 34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– (30 + 4)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(6 –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+ 45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+ 8) + (40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+ 40) + (8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+ 16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(9 + 7)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+ 9 + (7 – 7)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+ 0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+ 24 – 83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+ (20 + 4) – (80 + 3)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+ 20) + (6 + 4) – (80 + 3)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(90 + 10) – (80 + 3)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(90 – 80) + (10 –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– 51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+ 9) – (50 + 1)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– 50) + (9 –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– 26 =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+ 39 – 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(30 + 9) – 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+ 30 + (9 –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+ 30 + 4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+ 12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+ 38 – 44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+ 7) + (30 + 8) – 44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+ 30) + (7 + 8) – 44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 – 44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(50 + 5) - (40 + 4) =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146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6887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45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119.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994368069"/>
              </p:ext>
            </p:extLst>
          </p:nvPr>
        </p:nvGraphicFramePr>
        <p:xfrm>
          <a:off x="2234955" y="1942690"/>
          <a:ext cx="9324000" cy="4003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840017144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155116416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4174688112"/>
                    </a:ext>
                  </a:extLst>
                </a:gridCol>
                <a:gridCol w="3168000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– 34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– (30 + 4)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(6 –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+ 45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+ 8) + (40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+ 40) + (8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+ 16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(9 + 7)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+ 9 + (7 – 7)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+ 0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+ 24 – 83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+ (20 + 4) – (80 + 3)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+ 20) + (6 + 4) – (80 + 3)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(90 + 10) – (80 + 3)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(90 – 80) + (10 –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– 51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+ 9) – (50 + 1)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– 50) + (9 –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– 26 =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+ 39 – 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(30 + 9) – 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+ 30 + (9 –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+ 30 + 4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+ 12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+ 38 – 44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+ 7) + (30 + 8) – 44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+ 30) + (7 + 8) – 44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 – 44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(50 + 5) - (40 + 4)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(50 – 40) + (5 – 4) =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146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0048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46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119.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52039674"/>
              </p:ext>
            </p:extLst>
          </p:nvPr>
        </p:nvGraphicFramePr>
        <p:xfrm>
          <a:off x="2234955" y="1942690"/>
          <a:ext cx="9324000" cy="40881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840017144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155116416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4174688112"/>
                    </a:ext>
                  </a:extLst>
                </a:gridCol>
                <a:gridCol w="3168000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</a:tblGrid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– 34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– (30 + 4)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(6 –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+ 45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+ 8) + (40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+ 40) + (8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+ 16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(9 + 7) – 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+ 9 + (7 – 7)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+ 0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+ 24 – 83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+ 6) + (20 + 4) – (80 + 3)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+ 20) + (6 + 4) – (80 + 3)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(90 + 10) – (80 + 3)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(90 – 80) + (10 – 3)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  <a:tr h="200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– 51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+ 9) – (50 + 1)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 – 50) + (9 – 1)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– 26 =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+ 39 – 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(30 + 9) – 5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+ 30 + (9 –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+ 30 + 4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+ 12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+ 38 – 44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+ 7) + (30 + 8) – 44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+ 30) + (7 + 8) – 44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 – 44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(50 + 5) - (40 + 4)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(50 – 40) + (5 – 4)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146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0116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CFC9258-983F-44A7-BD9F-3E69F21D62ED}"/>
              </a:ext>
            </a:extLst>
          </p:cNvPr>
          <p:cNvSpPr txBox="1">
            <a:spLocks/>
          </p:cNvSpPr>
          <p:nvPr/>
        </p:nvSpPr>
        <p:spPr>
          <a:xfrm>
            <a:off x="534267" y="3117123"/>
            <a:ext cx="48212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/>
              <a:t>Браво</a:t>
            </a:r>
            <a:r>
              <a:rPr lang="en-US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1516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48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120.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Серјожи су купљени јакна, чизме и капа. Све то је коштало 48 рубаља. За капут је дато 37 рубаља, а за чизме 6 рубаља. 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Колико кошта капа?</a:t>
            </a:r>
            <a:endParaRPr lang="en-GB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58791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49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120.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Серјожи су купљени јакна, чизме и капа. Све то је коштало 48 рубаља. За капут је дато 37 рубаља, а за чизме 6 рубаља. 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Колико кошта капа?</a:t>
            </a:r>
            <a:endParaRPr lang="en-GB" sz="1800" dirty="0">
              <a:latin typeface="+mj-l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Content Placeholder 1" descr="Puffy Winter Jacket">
                <a:extLst>
                  <a:ext uri="{FF2B5EF4-FFF2-40B4-BE49-F238E27FC236}">
                    <a16:creationId xmlns:a16="http://schemas.microsoft.com/office/drawing/2014/main" id="{64AD95F5-AC82-4845-94CA-21003F19FE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76233619"/>
                  </p:ext>
                </p:extLst>
              </p:nvPr>
            </p:nvGraphicFramePr>
            <p:xfrm>
              <a:off x="9792856" y="724171"/>
              <a:ext cx="2399144" cy="207791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99144" cy="2077919"/>
                    </a:xfrm>
                    <a:prstGeom prst="rect">
                      <a:avLst/>
                    </a:prstGeom>
                  </am3d:spPr>
                  <am3d:camera>
                    <am3d:pos x="0" y="0" z="6442895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4691" d="1000000"/>
                    <am3d:preTrans dx="345995" dy="-56052559" dz="-139639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3628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Content Placeholder 1" descr="Puffy Winter Jacket">
                <a:extLst>
                  <a:ext uri="{FF2B5EF4-FFF2-40B4-BE49-F238E27FC236}">
                    <a16:creationId xmlns:a16="http://schemas.microsoft.com/office/drawing/2014/main" id="{64AD95F5-AC82-4845-94CA-21003F19FE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92856" y="724171"/>
                <a:ext cx="2399144" cy="20779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Skiing Boot">
                <a:extLst>
                  <a:ext uri="{FF2B5EF4-FFF2-40B4-BE49-F238E27FC236}">
                    <a16:creationId xmlns:a16="http://schemas.microsoft.com/office/drawing/2014/main" id="{054D128D-13DC-4BE7-8F3D-D28742AD96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35312873"/>
                  </p:ext>
                </p:extLst>
              </p:nvPr>
            </p:nvGraphicFramePr>
            <p:xfrm>
              <a:off x="10898534" y="2144301"/>
              <a:ext cx="1007471" cy="101956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007471" cy="1019564"/>
                    </a:xfrm>
                    <a:prstGeom prst="rect">
                      <a:avLst/>
                    </a:prstGeom>
                  </am3d:spPr>
                  <am3d:camera>
                    <am3d:pos x="0" y="0" z="671927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128350" d="1000000"/>
                    <am3d:preTrans dx="-1" dy="-18016181" dz="-2823051"/>
                    <am3d:scale>
                      <am3d:sx n="1000000" d="1000000"/>
                      <am3d:sy n="1000000" d="1000000"/>
                      <am3d:sz n="1000000" d="1000000"/>
                    </am3d:scale>
                    <am3d:rot ax="-1567684" ay="-2664900" az="113678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4636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Skiing Boot">
                <a:extLst>
                  <a:ext uri="{FF2B5EF4-FFF2-40B4-BE49-F238E27FC236}">
                    <a16:creationId xmlns:a16="http://schemas.microsoft.com/office/drawing/2014/main" id="{054D128D-13DC-4BE7-8F3D-D28742AD96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98534" y="2144301"/>
                <a:ext cx="1007471" cy="10195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Holiday Knitted Hat">
                <a:extLst>
                  <a:ext uri="{FF2B5EF4-FFF2-40B4-BE49-F238E27FC236}">
                    <a16:creationId xmlns:a16="http://schemas.microsoft.com/office/drawing/2014/main" id="{103AD3A3-B2A4-433E-A1A8-FF85EA99BA7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38740782"/>
                  </p:ext>
                </p:extLst>
              </p:nvPr>
            </p:nvGraphicFramePr>
            <p:xfrm>
              <a:off x="11132385" y="221410"/>
              <a:ext cx="539770" cy="101956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539770" cy="1019565"/>
                    </a:xfrm>
                    <a:prstGeom prst="rect">
                      <a:avLst/>
                    </a:prstGeom>
                  </am3d:spPr>
                  <am3d:camera>
                    <am3d:pos x="0" y="0" z="649473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83986" d="1000000"/>
                    <am3d:preTrans dx="37351" dy="-17826493" dz="-17399"/>
                    <am3d:scale>
                      <am3d:sx n="1000000" d="1000000"/>
                      <am3d:sy n="1000000" d="1000000"/>
                      <am3d:sz n="1000000" d="1000000"/>
                    </am3d:scale>
                    <am3d:rot ax="9630819" ay="-509248" az="-1062062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1245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Holiday Knitted Hat">
                <a:extLst>
                  <a:ext uri="{FF2B5EF4-FFF2-40B4-BE49-F238E27FC236}">
                    <a16:creationId xmlns:a16="http://schemas.microsoft.com/office/drawing/2014/main" id="{103AD3A3-B2A4-433E-A1A8-FF85EA99BA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132385" y="221410"/>
                <a:ext cx="539770" cy="1019565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C2616FC-01FD-4DB3-9EEF-2FE7B567A6EE}"/>
              </a:ext>
            </a:extLst>
          </p:cNvPr>
          <p:cNvSpPr txBox="1"/>
          <p:nvPr/>
        </p:nvSpPr>
        <p:spPr>
          <a:xfrm>
            <a:off x="10807548" y="3774803"/>
            <a:ext cx="1007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+mj-lt"/>
              </a:rPr>
              <a:t>37 рубаља</a:t>
            </a:r>
            <a:endParaRPr lang="en-GB" sz="16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1D5FDC-95C2-4BFC-8798-3A35D652C19D}"/>
              </a:ext>
            </a:extLst>
          </p:cNvPr>
          <p:cNvSpPr txBox="1"/>
          <p:nvPr/>
        </p:nvSpPr>
        <p:spPr>
          <a:xfrm>
            <a:off x="10705501" y="4838893"/>
            <a:ext cx="916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+mj-lt"/>
              </a:rPr>
              <a:t>6 рубаља</a:t>
            </a:r>
            <a:endParaRPr lang="en-GB" sz="16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332474-1246-49FF-B4C4-B21566F6C3BA}"/>
              </a:ext>
            </a:extLst>
          </p:cNvPr>
          <p:cNvSpPr txBox="1"/>
          <p:nvPr/>
        </p:nvSpPr>
        <p:spPr>
          <a:xfrm>
            <a:off x="11056648" y="4263292"/>
            <a:ext cx="916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x</a:t>
            </a:r>
            <a:r>
              <a:rPr lang="sr-Cyrl-RS" sz="1600" dirty="0">
                <a:latin typeface="+mj-lt"/>
              </a:rPr>
              <a:t> рубаља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0423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1751" y="2799527"/>
            <a:ext cx="2987039" cy="9330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117.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Реши на погодан начин: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3291854"/>
              </p:ext>
            </p:extLst>
          </p:nvPr>
        </p:nvGraphicFramePr>
        <p:xfrm>
          <a:off x="4744062" y="2024555"/>
          <a:ext cx="5616000" cy="28088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000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  <a:gridCol w="2808000">
                  <a:extLst>
                    <a:ext uri="{9D8B030D-6E8A-4147-A177-3AD203B41FA5}">
                      <a16:colId xmlns:a16="http://schemas.microsoft.com/office/drawing/2014/main" val="2195425071"/>
                    </a:ext>
                  </a:extLst>
                </a:gridCol>
              </a:tblGrid>
              <a:tr h="28088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+ 8) – (30 + 6)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(8 – 6)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+ 2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(50 + 9) – (20 + 7)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1319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50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120.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Серјожи су купљени јакна, чизме и капа. Све то је коштало 48 рубаља. За капут је дато 37 рубаља, а за чизме 6 рубаља. 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Колико кошта капа?</a:t>
            </a:r>
            <a:endParaRPr lang="en-GB" sz="1800" dirty="0">
              <a:latin typeface="+mj-l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Content Placeholder 1" descr="Puffy Winter Jacket">
                <a:extLst>
                  <a:ext uri="{FF2B5EF4-FFF2-40B4-BE49-F238E27FC236}">
                    <a16:creationId xmlns:a16="http://schemas.microsoft.com/office/drawing/2014/main" id="{64AD95F5-AC82-4845-94CA-21003F19FE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2809037"/>
                  </p:ext>
                </p:extLst>
              </p:nvPr>
            </p:nvGraphicFramePr>
            <p:xfrm>
              <a:off x="5305229" y="1240975"/>
              <a:ext cx="2399144" cy="207791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99144" cy="2077919"/>
                    </a:xfrm>
                    <a:prstGeom prst="rect">
                      <a:avLst/>
                    </a:prstGeom>
                  </am3d:spPr>
                  <am3d:camera>
                    <am3d:pos x="0" y="0" z="6442895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4691" d="1000000"/>
                    <am3d:preTrans dx="345995" dy="-56052559" dz="-139639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3628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Content Placeholder 1" descr="Puffy Winter Jacket">
                <a:extLst>
                  <a:ext uri="{FF2B5EF4-FFF2-40B4-BE49-F238E27FC236}">
                    <a16:creationId xmlns:a16="http://schemas.microsoft.com/office/drawing/2014/main" id="{64AD95F5-AC82-4845-94CA-21003F19FE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5229" y="1240975"/>
                <a:ext cx="2399144" cy="20779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Skiing Boot">
                <a:extLst>
                  <a:ext uri="{FF2B5EF4-FFF2-40B4-BE49-F238E27FC236}">
                    <a16:creationId xmlns:a16="http://schemas.microsoft.com/office/drawing/2014/main" id="{054D128D-13DC-4BE7-8F3D-D28742AD969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898534" y="2144301"/>
              <a:ext cx="1007471" cy="101956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007471" cy="1019564"/>
                    </a:xfrm>
                    <a:prstGeom prst="rect">
                      <a:avLst/>
                    </a:prstGeom>
                  </am3d:spPr>
                  <am3d:camera>
                    <am3d:pos x="0" y="0" z="671927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128350" d="1000000"/>
                    <am3d:preTrans dx="-1" dy="-18016181" dz="-2823051"/>
                    <am3d:scale>
                      <am3d:sx n="1000000" d="1000000"/>
                      <am3d:sy n="1000000" d="1000000"/>
                      <am3d:sz n="1000000" d="1000000"/>
                    </am3d:scale>
                    <am3d:rot ax="-1567684" ay="-2664900" az="113678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4636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Skiing Boot">
                <a:extLst>
                  <a:ext uri="{FF2B5EF4-FFF2-40B4-BE49-F238E27FC236}">
                    <a16:creationId xmlns:a16="http://schemas.microsoft.com/office/drawing/2014/main" id="{054D128D-13DC-4BE7-8F3D-D28742AD96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98534" y="2144301"/>
                <a:ext cx="1007471" cy="10195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Holiday Knitted Hat">
                <a:extLst>
                  <a:ext uri="{FF2B5EF4-FFF2-40B4-BE49-F238E27FC236}">
                    <a16:creationId xmlns:a16="http://schemas.microsoft.com/office/drawing/2014/main" id="{103AD3A3-B2A4-433E-A1A8-FF85EA99BA7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132385" y="221410"/>
              <a:ext cx="539770" cy="101956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539770" cy="1019565"/>
                    </a:xfrm>
                    <a:prstGeom prst="rect">
                      <a:avLst/>
                    </a:prstGeom>
                  </am3d:spPr>
                  <am3d:camera>
                    <am3d:pos x="0" y="0" z="649473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83986" d="1000000"/>
                    <am3d:preTrans dx="37351" dy="-17826493" dz="-17399"/>
                    <am3d:scale>
                      <am3d:sx n="1000000" d="1000000"/>
                      <am3d:sy n="1000000" d="1000000"/>
                      <am3d:sz n="1000000" d="1000000"/>
                    </am3d:scale>
                    <am3d:rot ax="9630819" ay="-509248" az="-1062062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1245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Holiday Knitted Hat">
                <a:extLst>
                  <a:ext uri="{FF2B5EF4-FFF2-40B4-BE49-F238E27FC236}">
                    <a16:creationId xmlns:a16="http://schemas.microsoft.com/office/drawing/2014/main" id="{103AD3A3-B2A4-433E-A1A8-FF85EA99BA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132385" y="221410"/>
                <a:ext cx="539770" cy="1019565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C2616FC-01FD-4DB3-9EEF-2FE7B567A6EE}"/>
              </a:ext>
            </a:extLst>
          </p:cNvPr>
          <p:cNvSpPr txBox="1"/>
          <p:nvPr/>
        </p:nvSpPr>
        <p:spPr>
          <a:xfrm>
            <a:off x="10807548" y="3774803"/>
            <a:ext cx="1007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+mj-lt"/>
              </a:rPr>
              <a:t>37 рубаља</a:t>
            </a:r>
            <a:endParaRPr lang="en-GB" sz="16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1D5FDC-95C2-4BFC-8798-3A35D652C19D}"/>
              </a:ext>
            </a:extLst>
          </p:cNvPr>
          <p:cNvSpPr txBox="1"/>
          <p:nvPr/>
        </p:nvSpPr>
        <p:spPr>
          <a:xfrm>
            <a:off x="10705501" y="4838893"/>
            <a:ext cx="916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+mj-lt"/>
              </a:rPr>
              <a:t>6 рубаља</a:t>
            </a:r>
            <a:endParaRPr lang="en-GB" sz="16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332474-1246-49FF-B4C4-B21566F6C3BA}"/>
              </a:ext>
            </a:extLst>
          </p:cNvPr>
          <p:cNvSpPr txBox="1"/>
          <p:nvPr/>
        </p:nvSpPr>
        <p:spPr>
          <a:xfrm>
            <a:off x="11056648" y="4263292"/>
            <a:ext cx="916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x</a:t>
            </a:r>
            <a:r>
              <a:rPr lang="sr-Cyrl-RS" sz="1600" dirty="0">
                <a:latin typeface="+mj-lt"/>
              </a:rPr>
              <a:t> рубаља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1129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51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120.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Серјожи су купљени јакна, чизме и капа. Све то је коштало 48 рубаља. За капут је дато 37 рубаља, а за чизме 6 рубаља. 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Колико кошта капа?</a:t>
            </a:r>
            <a:endParaRPr lang="en-GB" sz="1800" dirty="0">
              <a:latin typeface="+mj-l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Content Placeholder 1" descr="Puffy Winter Jacket">
                <a:extLst>
                  <a:ext uri="{FF2B5EF4-FFF2-40B4-BE49-F238E27FC236}">
                    <a16:creationId xmlns:a16="http://schemas.microsoft.com/office/drawing/2014/main" id="{64AD95F5-AC82-4845-94CA-21003F19FE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05229" y="1240975"/>
              <a:ext cx="2399144" cy="207791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99144" cy="2077919"/>
                    </a:xfrm>
                    <a:prstGeom prst="rect">
                      <a:avLst/>
                    </a:prstGeom>
                  </am3d:spPr>
                  <am3d:camera>
                    <am3d:pos x="0" y="0" z="6442895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4691" d="1000000"/>
                    <am3d:preTrans dx="345995" dy="-56052559" dz="-139639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3628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Content Placeholder 1" descr="Puffy Winter Jacket">
                <a:extLst>
                  <a:ext uri="{FF2B5EF4-FFF2-40B4-BE49-F238E27FC236}">
                    <a16:creationId xmlns:a16="http://schemas.microsoft.com/office/drawing/2014/main" id="{64AD95F5-AC82-4845-94CA-21003F19FE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5229" y="1240975"/>
                <a:ext cx="2399144" cy="20779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Skiing Boot">
                <a:extLst>
                  <a:ext uri="{FF2B5EF4-FFF2-40B4-BE49-F238E27FC236}">
                    <a16:creationId xmlns:a16="http://schemas.microsoft.com/office/drawing/2014/main" id="{054D128D-13DC-4BE7-8F3D-D28742AD969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898534" y="2144301"/>
              <a:ext cx="1007471" cy="101956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007471" cy="1019564"/>
                    </a:xfrm>
                    <a:prstGeom prst="rect">
                      <a:avLst/>
                    </a:prstGeom>
                  </am3d:spPr>
                  <am3d:camera>
                    <am3d:pos x="0" y="0" z="671927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128350" d="1000000"/>
                    <am3d:preTrans dx="-1" dy="-18016181" dz="-2823051"/>
                    <am3d:scale>
                      <am3d:sx n="1000000" d="1000000"/>
                      <am3d:sy n="1000000" d="1000000"/>
                      <am3d:sz n="1000000" d="1000000"/>
                    </am3d:scale>
                    <am3d:rot ax="-1567684" ay="-2664900" az="113678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4636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Skiing Boot">
                <a:extLst>
                  <a:ext uri="{FF2B5EF4-FFF2-40B4-BE49-F238E27FC236}">
                    <a16:creationId xmlns:a16="http://schemas.microsoft.com/office/drawing/2014/main" id="{054D128D-13DC-4BE7-8F3D-D28742AD96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98534" y="2144301"/>
                <a:ext cx="1007471" cy="10195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Holiday Knitted Hat">
                <a:extLst>
                  <a:ext uri="{FF2B5EF4-FFF2-40B4-BE49-F238E27FC236}">
                    <a16:creationId xmlns:a16="http://schemas.microsoft.com/office/drawing/2014/main" id="{103AD3A3-B2A4-433E-A1A8-FF85EA99BA7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132385" y="221410"/>
              <a:ext cx="539770" cy="101956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539770" cy="1019565"/>
                    </a:xfrm>
                    <a:prstGeom prst="rect">
                      <a:avLst/>
                    </a:prstGeom>
                  </am3d:spPr>
                  <am3d:camera>
                    <am3d:pos x="0" y="0" z="649473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83986" d="1000000"/>
                    <am3d:preTrans dx="37351" dy="-17826493" dz="-17399"/>
                    <am3d:scale>
                      <am3d:sx n="1000000" d="1000000"/>
                      <am3d:sy n="1000000" d="1000000"/>
                      <am3d:sz n="1000000" d="1000000"/>
                    </am3d:scale>
                    <am3d:rot ax="9630819" ay="-509248" az="-1062062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1245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Holiday Knitted Hat">
                <a:extLst>
                  <a:ext uri="{FF2B5EF4-FFF2-40B4-BE49-F238E27FC236}">
                    <a16:creationId xmlns:a16="http://schemas.microsoft.com/office/drawing/2014/main" id="{103AD3A3-B2A4-433E-A1A8-FF85EA99BA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132385" y="221410"/>
                <a:ext cx="539770" cy="1019565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C2616FC-01FD-4DB3-9EEF-2FE7B567A6EE}"/>
              </a:ext>
            </a:extLst>
          </p:cNvPr>
          <p:cNvSpPr txBox="1"/>
          <p:nvPr/>
        </p:nvSpPr>
        <p:spPr>
          <a:xfrm>
            <a:off x="8410907" y="2144301"/>
            <a:ext cx="1007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+mj-lt"/>
              </a:rPr>
              <a:t>37 рубаља</a:t>
            </a:r>
            <a:endParaRPr lang="en-GB" sz="16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1D5FDC-95C2-4BFC-8798-3A35D652C19D}"/>
              </a:ext>
            </a:extLst>
          </p:cNvPr>
          <p:cNvSpPr txBox="1"/>
          <p:nvPr/>
        </p:nvSpPr>
        <p:spPr>
          <a:xfrm>
            <a:off x="10705501" y="4838893"/>
            <a:ext cx="916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+mj-lt"/>
              </a:rPr>
              <a:t>6 рубаља</a:t>
            </a:r>
            <a:endParaRPr lang="en-GB" sz="16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332474-1246-49FF-B4C4-B21566F6C3BA}"/>
              </a:ext>
            </a:extLst>
          </p:cNvPr>
          <p:cNvSpPr txBox="1"/>
          <p:nvPr/>
        </p:nvSpPr>
        <p:spPr>
          <a:xfrm>
            <a:off x="11056648" y="4263292"/>
            <a:ext cx="916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x</a:t>
            </a:r>
            <a:r>
              <a:rPr lang="sr-Cyrl-RS" sz="1600" dirty="0">
                <a:latin typeface="+mj-lt"/>
              </a:rPr>
              <a:t> рубаља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6915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52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120.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Серјожи су купљени јакна, чизме и капа. Све то је коштало 48 рубаља. За капут је дато 37 рубаља, а за чизме 6 рубаља. 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Колико кошта капа?</a:t>
            </a:r>
            <a:endParaRPr lang="en-GB" sz="1800" dirty="0">
              <a:latin typeface="+mj-l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Content Placeholder 1" descr="Puffy Winter Jacket">
                <a:extLst>
                  <a:ext uri="{FF2B5EF4-FFF2-40B4-BE49-F238E27FC236}">
                    <a16:creationId xmlns:a16="http://schemas.microsoft.com/office/drawing/2014/main" id="{64AD95F5-AC82-4845-94CA-21003F19FE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05229" y="1240975"/>
              <a:ext cx="2399144" cy="207791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99144" cy="2077919"/>
                    </a:xfrm>
                    <a:prstGeom prst="rect">
                      <a:avLst/>
                    </a:prstGeom>
                  </am3d:spPr>
                  <am3d:camera>
                    <am3d:pos x="0" y="0" z="6442895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4691" d="1000000"/>
                    <am3d:preTrans dx="345995" dy="-56052559" dz="-139639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3628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Content Placeholder 1" descr="Puffy Winter Jacket">
                <a:extLst>
                  <a:ext uri="{FF2B5EF4-FFF2-40B4-BE49-F238E27FC236}">
                    <a16:creationId xmlns:a16="http://schemas.microsoft.com/office/drawing/2014/main" id="{64AD95F5-AC82-4845-94CA-21003F19FE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5229" y="1240975"/>
                <a:ext cx="2399144" cy="20779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Skiing Boot">
                <a:extLst>
                  <a:ext uri="{FF2B5EF4-FFF2-40B4-BE49-F238E27FC236}">
                    <a16:creationId xmlns:a16="http://schemas.microsoft.com/office/drawing/2014/main" id="{054D128D-13DC-4BE7-8F3D-D28742AD96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32699106"/>
                  </p:ext>
                </p:extLst>
              </p:nvPr>
            </p:nvGraphicFramePr>
            <p:xfrm>
              <a:off x="6001065" y="3539107"/>
              <a:ext cx="1007471" cy="101956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007471" cy="1019564"/>
                    </a:xfrm>
                    <a:prstGeom prst="rect">
                      <a:avLst/>
                    </a:prstGeom>
                  </am3d:spPr>
                  <am3d:camera>
                    <am3d:pos x="0" y="0" z="671927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128350" d="1000000"/>
                    <am3d:preTrans dx="-1" dy="-18016181" dz="-2823051"/>
                    <am3d:scale>
                      <am3d:sx n="1000000" d="1000000"/>
                      <am3d:sy n="1000000" d="1000000"/>
                      <am3d:sz n="1000000" d="1000000"/>
                    </am3d:scale>
                    <am3d:rot ax="-1567684" ay="-2664900" az="113678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4636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Skiing Boot">
                <a:extLst>
                  <a:ext uri="{FF2B5EF4-FFF2-40B4-BE49-F238E27FC236}">
                    <a16:creationId xmlns:a16="http://schemas.microsoft.com/office/drawing/2014/main" id="{054D128D-13DC-4BE7-8F3D-D28742AD96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01065" y="3539107"/>
                <a:ext cx="1007471" cy="10195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Holiday Knitted Hat">
                <a:extLst>
                  <a:ext uri="{FF2B5EF4-FFF2-40B4-BE49-F238E27FC236}">
                    <a16:creationId xmlns:a16="http://schemas.microsoft.com/office/drawing/2014/main" id="{103AD3A3-B2A4-433E-A1A8-FF85EA99BA7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132385" y="221410"/>
              <a:ext cx="539770" cy="101956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539770" cy="1019565"/>
                    </a:xfrm>
                    <a:prstGeom prst="rect">
                      <a:avLst/>
                    </a:prstGeom>
                  </am3d:spPr>
                  <am3d:camera>
                    <am3d:pos x="0" y="0" z="649473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83986" d="1000000"/>
                    <am3d:preTrans dx="37351" dy="-17826493" dz="-17399"/>
                    <am3d:scale>
                      <am3d:sx n="1000000" d="1000000"/>
                      <am3d:sy n="1000000" d="1000000"/>
                      <am3d:sz n="1000000" d="1000000"/>
                    </am3d:scale>
                    <am3d:rot ax="9630819" ay="-509248" az="-1062062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1245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Holiday Knitted Hat">
                <a:extLst>
                  <a:ext uri="{FF2B5EF4-FFF2-40B4-BE49-F238E27FC236}">
                    <a16:creationId xmlns:a16="http://schemas.microsoft.com/office/drawing/2014/main" id="{103AD3A3-B2A4-433E-A1A8-FF85EA99BA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132385" y="221410"/>
                <a:ext cx="539770" cy="1019565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C2616FC-01FD-4DB3-9EEF-2FE7B567A6EE}"/>
              </a:ext>
            </a:extLst>
          </p:cNvPr>
          <p:cNvSpPr txBox="1"/>
          <p:nvPr/>
        </p:nvSpPr>
        <p:spPr>
          <a:xfrm>
            <a:off x="8410907" y="2144301"/>
            <a:ext cx="1007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+mj-lt"/>
              </a:rPr>
              <a:t>37 рубаља</a:t>
            </a:r>
            <a:endParaRPr lang="en-GB" sz="16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1D5FDC-95C2-4BFC-8798-3A35D652C19D}"/>
              </a:ext>
            </a:extLst>
          </p:cNvPr>
          <p:cNvSpPr txBox="1"/>
          <p:nvPr/>
        </p:nvSpPr>
        <p:spPr>
          <a:xfrm>
            <a:off x="10705501" y="4838893"/>
            <a:ext cx="916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+mj-lt"/>
              </a:rPr>
              <a:t>6 рубаља</a:t>
            </a:r>
            <a:endParaRPr lang="en-GB" sz="16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332474-1246-49FF-B4C4-B21566F6C3BA}"/>
              </a:ext>
            </a:extLst>
          </p:cNvPr>
          <p:cNvSpPr txBox="1"/>
          <p:nvPr/>
        </p:nvSpPr>
        <p:spPr>
          <a:xfrm>
            <a:off x="11056648" y="4263292"/>
            <a:ext cx="916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x</a:t>
            </a:r>
            <a:r>
              <a:rPr lang="sr-Cyrl-RS" sz="1600" dirty="0">
                <a:latin typeface="+mj-lt"/>
              </a:rPr>
              <a:t> рубаља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2509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53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120.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Серјожи су купљени јакна, чизме и капа. Све то је коштало 48 рубаља. За капут је дато 37 рубаља, а за чизме 6 рубаља. 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Колико кошта капа?</a:t>
            </a:r>
            <a:endParaRPr lang="en-GB" sz="1800" dirty="0">
              <a:latin typeface="+mj-l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Content Placeholder 1" descr="Puffy Winter Jacket">
                <a:extLst>
                  <a:ext uri="{FF2B5EF4-FFF2-40B4-BE49-F238E27FC236}">
                    <a16:creationId xmlns:a16="http://schemas.microsoft.com/office/drawing/2014/main" id="{64AD95F5-AC82-4845-94CA-21003F19FE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05229" y="1240975"/>
              <a:ext cx="2399144" cy="207791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99144" cy="2077919"/>
                    </a:xfrm>
                    <a:prstGeom prst="rect">
                      <a:avLst/>
                    </a:prstGeom>
                  </am3d:spPr>
                  <am3d:camera>
                    <am3d:pos x="0" y="0" z="6442895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4691" d="1000000"/>
                    <am3d:preTrans dx="345995" dy="-56052559" dz="-139639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3628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Content Placeholder 1" descr="Puffy Winter Jacket">
                <a:extLst>
                  <a:ext uri="{FF2B5EF4-FFF2-40B4-BE49-F238E27FC236}">
                    <a16:creationId xmlns:a16="http://schemas.microsoft.com/office/drawing/2014/main" id="{64AD95F5-AC82-4845-94CA-21003F19FE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5229" y="1240975"/>
                <a:ext cx="2399144" cy="20779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Skiing Boot">
                <a:extLst>
                  <a:ext uri="{FF2B5EF4-FFF2-40B4-BE49-F238E27FC236}">
                    <a16:creationId xmlns:a16="http://schemas.microsoft.com/office/drawing/2014/main" id="{054D128D-13DC-4BE7-8F3D-D28742AD969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001065" y="3539107"/>
              <a:ext cx="1007471" cy="101956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007471" cy="1019564"/>
                    </a:xfrm>
                    <a:prstGeom prst="rect">
                      <a:avLst/>
                    </a:prstGeom>
                  </am3d:spPr>
                  <am3d:camera>
                    <am3d:pos x="0" y="0" z="671927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128350" d="1000000"/>
                    <am3d:preTrans dx="-1" dy="-18016181" dz="-2823051"/>
                    <am3d:scale>
                      <am3d:sx n="1000000" d="1000000"/>
                      <am3d:sy n="1000000" d="1000000"/>
                      <am3d:sz n="1000000" d="1000000"/>
                    </am3d:scale>
                    <am3d:rot ax="-1567684" ay="-2664900" az="113678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4636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Skiing Boot">
                <a:extLst>
                  <a:ext uri="{FF2B5EF4-FFF2-40B4-BE49-F238E27FC236}">
                    <a16:creationId xmlns:a16="http://schemas.microsoft.com/office/drawing/2014/main" id="{054D128D-13DC-4BE7-8F3D-D28742AD96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01065" y="3539107"/>
                <a:ext cx="1007471" cy="10195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Holiday Knitted Hat">
                <a:extLst>
                  <a:ext uri="{FF2B5EF4-FFF2-40B4-BE49-F238E27FC236}">
                    <a16:creationId xmlns:a16="http://schemas.microsoft.com/office/drawing/2014/main" id="{103AD3A3-B2A4-433E-A1A8-FF85EA99BA7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132385" y="221410"/>
              <a:ext cx="539770" cy="101956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539770" cy="1019565"/>
                    </a:xfrm>
                    <a:prstGeom prst="rect">
                      <a:avLst/>
                    </a:prstGeom>
                  </am3d:spPr>
                  <am3d:camera>
                    <am3d:pos x="0" y="0" z="649473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83986" d="1000000"/>
                    <am3d:preTrans dx="37351" dy="-17826493" dz="-17399"/>
                    <am3d:scale>
                      <am3d:sx n="1000000" d="1000000"/>
                      <am3d:sy n="1000000" d="1000000"/>
                      <am3d:sz n="1000000" d="1000000"/>
                    </am3d:scale>
                    <am3d:rot ax="9630819" ay="-509248" az="-1062062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1245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Holiday Knitted Hat">
                <a:extLst>
                  <a:ext uri="{FF2B5EF4-FFF2-40B4-BE49-F238E27FC236}">
                    <a16:creationId xmlns:a16="http://schemas.microsoft.com/office/drawing/2014/main" id="{103AD3A3-B2A4-433E-A1A8-FF85EA99BA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132385" y="221410"/>
                <a:ext cx="539770" cy="1019565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C2616FC-01FD-4DB3-9EEF-2FE7B567A6EE}"/>
              </a:ext>
            </a:extLst>
          </p:cNvPr>
          <p:cNvSpPr txBox="1"/>
          <p:nvPr/>
        </p:nvSpPr>
        <p:spPr>
          <a:xfrm>
            <a:off x="8410907" y="2144301"/>
            <a:ext cx="1007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+mj-lt"/>
              </a:rPr>
              <a:t>37 рубаља</a:t>
            </a:r>
            <a:endParaRPr lang="en-GB" sz="16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1D5FDC-95C2-4BFC-8798-3A35D652C19D}"/>
              </a:ext>
            </a:extLst>
          </p:cNvPr>
          <p:cNvSpPr txBox="1"/>
          <p:nvPr/>
        </p:nvSpPr>
        <p:spPr>
          <a:xfrm>
            <a:off x="8456400" y="3836537"/>
            <a:ext cx="916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+mj-lt"/>
              </a:rPr>
              <a:t>6 рубаља</a:t>
            </a:r>
            <a:endParaRPr lang="en-GB" sz="16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332474-1246-49FF-B4C4-B21566F6C3BA}"/>
              </a:ext>
            </a:extLst>
          </p:cNvPr>
          <p:cNvSpPr txBox="1"/>
          <p:nvPr/>
        </p:nvSpPr>
        <p:spPr>
          <a:xfrm>
            <a:off x="11056648" y="4263292"/>
            <a:ext cx="916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x</a:t>
            </a:r>
            <a:r>
              <a:rPr lang="sr-Cyrl-RS" sz="1600" dirty="0">
                <a:latin typeface="+mj-lt"/>
              </a:rPr>
              <a:t> рубаља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7313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54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120.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Серјожи су купљени јакна, чизме и капа. Све то је коштало 48 рубаља. За капут је дато 37 рубаља, а за чизме 6 рубаља. 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Колико кошта капа?</a:t>
            </a:r>
            <a:endParaRPr lang="en-GB" sz="1800" dirty="0">
              <a:latin typeface="+mj-l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Content Placeholder 1" descr="Puffy Winter Jacket">
                <a:extLst>
                  <a:ext uri="{FF2B5EF4-FFF2-40B4-BE49-F238E27FC236}">
                    <a16:creationId xmlns:a16="http://schemas.microsoft.com/office/drawing/2014/main" id="{64AD95F5-AC82-4845-94CA-21003F19FE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05229" y="1240975"/>
              <a:ext cx="2399144" cy="207791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99144" cy="2077919"/>
                    </a:xfrm>
                    <a:prstGeom prst="rect">
                      <a:avLst/>
                    </a:prstGeom>
                  </am3d:spPr>
                  <am3d:camera>
                    <am3d:pos x="0" y="0" z="6442895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4691" d="1000000"/>
                    <am3d:preTrans dx="345995" dy="-56052559" dz="-139639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3628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Content Placeholder 1" descr="Puffy Winter Jacket">
                <a:extLst>
                  <a:ext uri="{FF2B5EF4-FFF2-40B4-BE49-F238E27FC236}">
                    <a16:creationId xmlns:a16="http://schemas.microsoft.com/office/drawing/2014/main" id="{64AD95F5-AC82-4845-94CA-21003F19FE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5229" y="1240975"/>
                <a:ext cx="2399144" cy="20779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Skiing Boot">
                <a:extLst>
                  <a:ext uri="{FF2B5EF4-FFF2-40B4-BE49-F238E27FC236}">
                    <a16:creationId xmlns:a16="http://schemas.microsoft.com/office/drawing/2014/main" id="{054D128D-13DC-4BE7-8F3D-D28742AD969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001065" y="3539107"/>
              <a:ext cx="1007471" cy="101956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007471" cy="1019564"/>
                    </a:xfrm>
                    <a:prstGeom prst="rect">
                      <a:avLst/>
                    </a:prstGeom>
                  </am3d:spPr>
                  <am3d:camera>
                    <am3d:pos x="0" y="0" z="671927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128350" d="1000000"/>
                    <am3d:preTrans dx="-1" dy="-18016181" dz="-2823051"/>
                    <am3d:scale>
                      <am3d:sx n="1000000" d="1000000"/>
                      <am3d:sy n="1000000" d="1000000"/>
                      <am3d:sz n="1000000" d="1000000"/>
                    </am3d:scale>
                    <am3d:rot ax="-1567684" ay="-2664900" az="113678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4636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Skiing Boot">
                <a:extLst>
                  <a:ext uri="{FF2B5EF4-FFF2-40B4-BE49-F238E27FC236}">
                    <a16:creationId xmlns:a16="http://schemas.microsoft.com/office/drawing/2014/main" id="{054D128D-13DC-4BE7-8F3D-D28742AD96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01065" y="3539107"/>
                <a:ext cx="1007471" cy="10195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Holiday Knitted Hat">
                <a:extLst>
                  <a:ext uri="{FF2B5EF4-FFF2-40B4-BE49-F238E27FC236}">
                    <a16:creationId xmlns:a16="http://schemas.microsoft.com/office/drawing/2014/main" id="{103AD3A3-B2A4-433E-A1A8-FF85EA99BA7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80464482"/>
                  </p:ext>
                </p:extLst>
              </p:nvPr>
            </p:nvGraphicFramePr>
            <p:xfrm>
              <a:off x="7600378" y="510979"/>
              <a:ext cx="539770" cy="101956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539770" cy="1019565"/>
                    </a:xfrm>
                    <a:prstGeom prst="rect">
                      <a:avLst/>
                    </a:prstGeom>
                  </am3d:spPr>
                  <am3d:camera>
                    <am3d:pos x="0" y="0" z="649473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83986" d="1000000"/>
                    <am3d:preTrans dx="37351" dy="-17826493" dz="-17399"/>
                    <am3d:scale>
                      <am3d:sx n="1000000" d="1000000"/>
                      <am3d:sy n="1000000" d="1000000"/>
                      <am3d:sz n="1000000" d="1000000"/>
                    </am3d:scale>
                    <am3d:rot ax="9630819" ay="-509248" az="-1062062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1245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Holiday Knitted Hat">
                <a:extLst>
                  <a:ext uri="{FF2B5EF4-FFF2-40B4-BE49-F238E27FC236}">
                    <a16:creationId xmlns:a16="http://schemas.microsoft.com/office/drawing/2014/main" id="{103AD3A3-B2A4-433E-A1A8-FF85EA99BA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00378" y="510979"/>
                <a:ext cx="539770" cy="1019565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C2616FC-01FD-4DB3-9EEF-2FE7B567A6EE}"/>
              </a:ext>
            </a:extLst>
          </p:cNvPr>
          <p:cNvSpPr txBox="1"/>
          <p:nvPr/>
        </p:nvSpPr>
        <p:spPr>
          <a:xfrm>
            <a:off x="8410907" y="2144301"/>
            <a:ext cx="1007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+mj-lt"/>
              </a:rPr>
              <a:t>37 рубаља</a:t>
            </a:r>
            <a:endParaRPr lang="en-GB" sz="16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1D5FDC-95C2-4BFC-8798-3A35D652C19D}"/>
              </a:ext>
            </a:extLst>
          </p:cNvPr>
          <p:cNvSpPr txBox="1"/>
          <p:nvPr/>
        </p:nvSpPr>
        <p:spPr>
          <a:xfrm>
            <a:off x="8456400" y="3836537"/>
            <a:ext cx="916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+mj-lt"/>
              </a:rPr>
              <a:t>6 рубаља</a:t>
            </a:r>
            <a:endParaRPr lang="en-GB" sz="16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332474-1246-49FF-B4C4-B21566F6C3BA}"/>
              </a:ext>
            </a:extLst>
          </p:cNvPr>
          <p:cNvSpPr txBox="1"/>
          <p:nvPr/>
        </p:nvSpPr>
        <p:spPr>
          <a:xfrm>
            <a:off x="11056648" y="4263292"/>
            <a:ext cx="916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x</a:t>
            </a:r>
            <a:r>
              <a:rPr lang="sr-Cyrl-RS" sz="1600" dirty="0">
                <a:latin typeface="+mj-lt"/>
              </a:rPr>
              <a:t> рубаља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985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55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120.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Серјожи су купљени јакна, чизме и капа. Све то је коштало 48 рубаља. За капут је дато 37 рубаља, а за чизме 6 рубаља. 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Колико кошта капа?</a:t>
            </a:r>
            <a:endParaRPr lang="en-GB" sz="1800" dirty="0">
              <a:latin typeface="+mj-l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Content Placeholder 1" descr="Puffy Winter Jacket">
                <a:extLst>
                  <a:ext uri="{FF2B5EF4-FFF2-40B4-BE49-F238E27FC236}">
                    <a16:creationId xmlns:a16="http://schemas.microsoft.com/office/drawing/2014/main" id="{64AD95F5-AC82-4845-94CA-21003F19FE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05229" y="1240975"/>
              <a:ext cx="2399144" cy="207791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99144" cy="2077919"/>
                    </a:xfrm>
                    <a:prstGeom prst="rect">
                      <a:avLst/>
                    </a:prstGeom>
                  </am3d:spPr>
                  <am3d:camera>
                    <am3d:pos x="0" y="0" z="6442895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4691" d="1000000"/>
                    <am3d:preTrans dx="345995" dy="-56052559" dz="-139639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3628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Content Placeholder 1" descr="Puffy Winter Jacket">
                <a:extLst>
                  <a:ext uri="{FF2B5EF4-FFF2-40B4-BE49-F238E27FC236}">
                    <a16:creationId xmlns:a16="http://schemas.microsoft.com/office/drawing/2014/main" id="{64AD95F5-AC82-4845-94CA-21003F19FE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5229" y="1240975"/>
                <a:ext cx="2399144" cy="20779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Skiing Boot">
                <a:extLst>
                  <a:ext uri="{FF2B5EF4-FFF2-40B4-BE49-F238E27FC236}">
                    <a16:creationId xmlns:a16="http://schemas.microsoft.com/office/drawing/2014/main" id="{054D128D-13DC-4BE7-8F3D-D28742AD969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001065" y="3539107"/>
              <a:ext cx="1007471" cy="101956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007471" cy="1019564"/>
                    </a:xfrm>
                    <a:prstGeom prst="rect">
                      <a:avLst/>
                    </a:prstGeom>
                  </am3d:spPr>
                  <am3d:camera>
                    <am3d:pos x="0" y="0" z="671927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128350" d="1000000"/>
                    <am3d:preTrans dx="-1" dy="-18016181" dz="-2823051"/>
                    <am3d:scale>
                      <am3d:sx n="1000000" d="1000000"/>
                      <am3d:sy n="1000000" d="1000000"/>
                      <am3d:sz n="1000000" d="1000000"/>
                    </am3d:scale>
                    <am3d:rot ax="-1567684" ay="-2664900" az="113678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4636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Skiing Boot">
                <a:extLst>
                  <a:ext uri="{FF2B5EF4-FFF2-40B4-BE49-F238E27FC236}">
                    <a16:creationId xmlns:a16="http://schemas.microsoft.com/office/drawing/2014/main" id="{054D128D-13DC-4BE7-8F3D-D28742AD96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01065" y="3539107"/>
                <a:ext cx="1007471" cy="10195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Holiday Knitted Hat">
                <a:extLst>
                  <a:ext uri="{FF2B5EF4-FFF2-40B4-BE49-F238E27FC236}">
                    <a16:creationId xmlns:a16="http://schemas.microsoft.com/office/drawing/2014/main" id="{103AD3A3-B2A4-433E-A1A8-FF85EA99BA7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600378" y="510979"/>
              <a:ext cx="539770" cy="101956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539770" cy="1019565"/>
                    </a:xfrm>
                    <a:prstGeom prst="rect">
                      <a:avLst/>
                    </a:prstGeom>
                  </am3d:spPr>
                  <am3d:camera>
                    <am3d:pos x="0" y="0" z="649473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83986" d="1000000"/>
                    <am3d:preTrans dx="37351" dy="-17826493" dz="-17399"/>
                    <am3d:scale>
                      <am3d:sx n="1000000" d="1000000"/>
                      <am3d:sy n="1000000" d="1000000"/>
                      <am3d:sz n="1000000" d="1000000"/>
                    </am3d:scale>
                    <am3d:rot ax="9630819" ay="-509248" az="-1062062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1245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Holiday Knitted Hat">
                <a:extLst>
                  <a:ext uri="{FF2B5EF4-FFF2-40B4-BE49-F238E27FC236}">
                    <a16:creationId xmlns:a16="http://schemas.microsoft.com/office/drawing/2014/main" id="{103AD3A3-B2A4-433E-A1A8-FF85EA99BA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00378" y="510979"/>
                <a:ext cx="539770" cy="1019565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C2616FC-01FD-4DB3-9EEF-2FE7B567A6EE}"/>
              </a:ext>
            </a:extLst>
          </p:cNvPr>
          <p:cNvSpPr txBox="1"/>
          <p:nvPr/>
        </p:nvSpPr>
        <p:spPr>
          <a:xfrm>
            <a:off x="8410907" y="2144301"/>
            <a:ext cx="1007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+mj-lt"/>
              </a:rPr>
              <a:t>37 рубаља</a:t>
            </a:r>
            <a:endParaRPr lang="en-GB" sz="16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1D5FDC-95C2-4BFC-8798-3A35D652C19D}"/>
              </a:ext>
            </a:extLst>
          </p:cNvPr>
          <p:cNvSpPr txBox="1"/>
          <p:nvPr/>
        </p:nvSpPr>
        <p:spPr>
          <a:xfrm>
            <a:off x="8456400" y="3836537"/>
            <a:ext cx="916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+mj-lt"/>
              </a:rPr>
              <a:t>6 рубаља</a:t>
            </a:r>
            <a:endParaRPr lang="en-GB" sz="16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332474-1246-49FF-B4C4-B21566F6C3BA}"/>
              </a:ext>
            </a:extLst>
          </p:cNvPr>
          <p:cNvSpPr txBox="1"/>
          <p:nvPr/>
        </p:nvSpPr>
        <p:spPr>
          <a:xfrm>
            <a:off x="8410907" y="744452"/>
            <a:ext cx="916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x</a:t>
            </a:r>
            <a:r>
              <a:rPr lang="sr-Cyrl-RS" sz="1600" dirty="0">
                <a:latin typeface="+mj-lt"/>
              </a:rPr>
              <a:t> рубаља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1112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56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120.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Серјожи су купљени јакна, чизме и капа. Све то је коштало 48 рубаља. За капут је дато 37 рубаља, а за чизме 6 рубаља. 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Колико кошта капа?</a:t>
            </a:r>
            <a:endParaRPr lang="en-GB" sz="1800" dirty="0">
              <a:latin typeface="+mj-l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Content Placeholder 1" descr="Puffy Winter Jacket">
                <a:extLst>
                  <a:ext uri="{FF2B5EF4-FFF2-40B4-BE49-F238E27FC236}">
                    <a16:creationId xmlns:a16="http://schemas.microsoft.com/office/drawing/2014/main" id="{64AD95F5-AC82-4845-94CA-21003F19FE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31891688"/>
                  </p:ext>
                </p:extLst>
              </p:nvPr>
            </p:nvGraphicFramePr>
            <p:xfrm>
              <a:off x="9484342" y="1045813"/>
              <a:ext cx="1679401" cy="145454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679401" cy="1454543"/>
                    </a:xfrm>
                    <a:prstGeom prst="rect">
                      <a:avLst/>
                    </a:prstGeom>
                  </am3d:spPr>
                  <am3d:camera>
                    <am3d:pos x="0" y="0" z="6442895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4691" d="1000000"/>
                    <am3d:preTrans dx="345995" dy="-56052559" dz="-139639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3539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Content Placeholder 1" descr="Puffy Winter Jacket">
                <a:extLst>
                  <a:ext uri="{FF2B5EF4-FFF2-40B4-BE49-F238E27FC236}">
                    <a16:creationId xmlns:a16="http://schemas.microsoft.com/office/drawing/2014/main" id="{64AD95F5-AC82-4845-94CA-21003F19FE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84342" y="1045813"/>
                <a:ext cx="1679401" cy="14545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Skiing Boot">
                <a:extLst>
                  <a:ext uri="{FF2B5EF4-FFF2-40B4-BE49-F238E27FC236}">
                    <a16:creationId xmlns:a16="http://schemas.microsoft.com/office/drawing/2014/main" id="{054D128D-13DC-4BE7-8F3D-D28742AD96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03379797"/>
                  </p:ext>
                </p:extLst>
              </p:nvPr>
            </p:nvGraphicFramePr>
            <p:xfrm>
              <a:off x="9971427" y="3357151"/>
              <a:ext cx="705230" cy="71369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705230" cy="713695"/>
                    </a:xfrm>
                    <a:prstGeom prst="rect">
                      <a:avLst/>
                    </a:prstGeom>
                  </am3d:spPr>
                  <am3d:camera>
                    <am3d:pos x="0" y="0" z="671927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128350" d="1000000"/>
                    <am3d:preTrans dx="-1" dy="-18016181" dz="-2823051"/>
                    <am3d:scale>
                      <am3d:sx n="1000000" d="1000000"/>
                      <am3d:sy n="1000000" d="1000000"/>
                      <am3d:sz n="1000000" d="1000000"/>
                    </am3d:scale>
                    <am3d:rot ax="-1567684" ay="-2664900" az="113678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0245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Skiing Boot">
                <a:extLst>
                  <a:ext uri="{FF2B5EF4-FFF2-40B4-BE49-F238E27FC236}">
                    <a16:creationId xmlns:a16="http://schemas.microsoft.com/office/drawing/2014/main" id="{054D128D-13DC-4BE7-8F3D-D28742AD96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71427" y="3357151"/>
                <a:ext cx="705230" cy="7136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Holiday Knitted Hat">
                <a:extLst>
                  <a:ext uri="{FF2B5EF4-FFF2-40B4-BE49-F238E27FC236}">
                    <a16:creationId xmlns:a16="http://schemas.microsoft.com/office/drawing/2014/main" id="{103AD3A3-B2A4-433E-A1A8-FF85EA99BA7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50116744"/>
                  </p:ext>
                </p:extLst>
              </p:nvPr>
            </p:nvGraphicFramePr>
            <p:xfrm>
              <a:off x="10155132" y="49615"/>
              <a:ext cx="377839" cy="71369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77839" cy="713696"/>
                    </a:xfrm>
                    <a:prstGeom prst="rect">
                      <a:avLst/>
                    </a:prstGeom>
                  </am3d:spPr>
                  <am3d:camera>
                    <am3d:pos x="0" y="0" z="649473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83986" d="1000000"/>
                    <am3d:preTrans dx="37351" dy="-17826493" dz="-17399"/>
                    <am3d:scale>
                      <am3d:sx n="1000000" d="1000000"/>
                      <am3d:sy n="1000000" d="1000000"/>
                      <am3d:sz n="1000000" d="1000000"/>
                    </am3d:scale>
                    <am3d:rot ax="9630819" ay="-509248" az="-1062062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76208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Holiday Knitted Hat">
                <a:extLst>
                  <a:ext uri="{FF2B5EF4-FFF2-40B4-BE49-F238E27FC236}">
                    <a16:creationId xmlns:a16="http://schemas.microsoft.com/office/drawing/2014/main" id="{103AD3A3-B2A4-433E-A1A8-FF85EA99BA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155132" y="49615"/>
                <a:ext cx="377839" cy="713696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C2616FC-01FD-4DB3-9EEF-2FE7B567A6EE}"/>
              </a:ext>
            </a:extLst>
          </p:cNvPr>
          <p:cNvSpPr txBox="1">
            <a:spLocks noChangeAspect="1"/>
          </p:cNvSpPr>
          <p:nvPr/>
        </p:nvSpPr>
        <p:spPr>
          <a:xfrm>
            <a:off x="10965660" y="1682937"/>
            <a:ext cx="1007471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+mj-lt"/>
              </a:rPr>
              <a:t>37 рубаља</a:t>
            </a:r>
            <a:endParaRPr lang="en-GB" sz="16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1D5FDC-95C2-4BFC-8798-3A35D652C19D}"/>
              </a:ext>
            </a:extLst>
          </p:cNvPr>
          <p:cNvSpPr txBox="1">
            <a:spLocks noChangeAspect="1"/>
          </p:cNvSpPr>
          <p:nvPr/>
        </p:nvSpPr>
        <p:spPr>
          <a:xfrm>
            <a:off x="11011153" y="3375173"/>
            <a:ext cx="916484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+mj-lt"/>
              </a:rPr>
              <a:t>6 рубаља</a:t>
            </a:r>
            <a:endParaRPr lang="en-GB" sz="16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332474-1246-49FF-B4C4-B21566F6C3BA}"/>
              </a:ext>
            </a:extLst>
          </p:cNvPr>
          <p:cNvSpPr txBox="1">
            <a:spLocks noChangeAspect="1"/>
          </p:cNvSpPr>
          <p:nvPr/>
        </p:nvSpPr>
        <p:spPr>
          <a:xfrm>
            <a:off x="10965660" y="283088"/>
            <a:ext cx="916484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x</a:t>
            </a:r>
            <a:r>
              <a:rPr lang="sr-Cyrl-RS" sz="1600" dirty="0">
                <a:latin typeface="+mj-lt"/>
              </a:rPr>
              <a:t> рубаља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4696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57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120.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Серјожи су купљени јакна, чизме и капа. Све то је коштало 48 рубаља. За капут је дато 37 рубаља, а за чизме 6 рубаља. 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Колико кошта капа?</a:t>
            </a:r>
            <a:endParaRPr lang="en-GB" sz="1800" dirty="0">
              <a:latin typeface="+mj-l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Content Placeholder 1" descr="Puffy Winter Jacket">
                <a:extLst>
                  <a:ext uri="{FF2B5EF4-FFF2-40B4-BE49-F238E27FC236}">
                    <a16:creationId xmlns:a16="http://schemas.microsoft.com/office/drawing/2014/main" id="{64AD95F5-AC82-4845-94CA-21003F19FE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484342" y="1045813"/>
              <a:ext cx="1679401" cy="145454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679401" cy="1454543"/>
                    </a:xfrm>
                    <a:prstGeom prst="rect">
                      <a:avLst/>
                    </a:prstGeom>
                  </am3d:spPr>
                  <am3d:camera>
                    <am3d:pos x="0" y="0" z="6442895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4691" d="1000000"/>
                    <am3d:preTrans dx="345995" dy="-56052559" dz="-139639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3539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Content Placeholder 1" descr="Puffy Winter Jacket">
                <a:extLst>
                  <a:ext uri="{FF2B5EF4-FFF2-40B4-BE49-F238E27FC236}">
                    <a16:creationId xmlns:a16="http://schemas.microsoft.com/office/drawing/2014/main" id="{64AD95F5-AC82-4845-94CA-21003F19FE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84342" y="1045813"/>
                <a:ext cx="1679401" cy="14545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Skiing Boot">
                <a:extLst>
                  <a:ext uri="{FF2B5EF4-FFF2-40B4-BE49-F238E27FC236}">
                    <a16:creationId xmlns:a16="http://schemas.microsoft.com/office/drawing/2014/main" id="{054D128D-13DC-4BE7-8F3D-D28742AD969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71427" y="3357151"/>
              <a:ext cx="705230" cy="71369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705230" cy="713695"/>
                    </a:xfrm>
                    <a:prstGeom prst="rect">
                      <a:avLst/>
                    </a:prstGeom>
                  </am3d:spPr>
                  <am3d:camera>
                    <am3d:pos x="0" y="0" z="671927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128350" d="1000000"/>
                    <am3d:preTrans dx="-1" dy="-18016181" dz="-2823051"/>
                    <am3d:scale>
                      <am3d:sx n="1000000" d="1000000"/>
                      <am3d:sy n="1000000" d="1000000"/>
                      <am3d:sz n="1000000" d="1000000"/>
                    </am3d:scale>
                    <am3d:rot ax="-1567684" ay="-2664900" az="113678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0245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Skiing Boot">
                <a:extLst>
                  <a:ext uri="{FF2B5EF4-FFF2-40B4-BE49-F238E27FC236}">
                    <a16:creationId xmlns:a16="http://schemas.microsoft.com/office/drawing/2014/main" id="{054D128D-13DC-4BE7-8F3D-D28742AD96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71427" y="3357151"/>
                <a:ext cx="705230" cy="7136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Holiday Knitted Hat">
                <a:extLst>
                  <a:ext uri="{FF2B5EF4-FFF2-40B4-BE49-F238E27FC236}">
                    <a16:creationId xmlns:a16="http://schemas.microsoft.com/office/drawing/2014/main" id="{103AD3A3-B2A4-433E-A1A8-FF85EA99BA7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155132" y="49615"/>
              <a:ext cx="377839" cy="71369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77839" cy="713696"/>
                    </a:xfrm>
                    <a:prstGeom prst="rect">
                      <a:avLst/>
                    </a:prstGeom>
                  </am3d:spPr>
                  <am3d:camera>
                    <am3d:pos x="0" y="0" z="649473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83986" d="1000000"/>
                    <am3d:preTrans dx="37351" dy="-17826493" dz="-17399"/>
                    <am3d:scale>
                      <am3d:sx n="1000000" d="1000000"/>
                      <am3d:sy n="1000000" d="1000000"/>
                      <am3d:sz n="1000000" d="1000000"/>
                    </am3d:scale>
                    <am3d:rot ax="9630819" ay="-509248" az="-1062062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76208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Holiday Knitted Hat">
                <a:extLst>
                  <a:ext uri="{FF2B5EF4-FFF2-40B4-BE49-F238E27FC236}">
                    <a16:creationId xmlns:a16="http://schemas.microsoft.com/office/drawing/2014/main" id="{103AD3A3-B2A4-433E-A1A8-FF85EA99BA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155132" y="49615"/>
                <a:ext cx="377839" cy="713696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C2616FC-01FD-4DB3-9EEF-2FE7B567A6EE}"/>
              </a:ext>
            </a:extLst>
          </p:cNvPr>
          <p:cNvSpPr txBox="1">
            <a:spLocks noChangeAspect="1"/>
          </p:cNvSpPr>
          <p:nvPr/>
        </p:nvSpPr>
        <p:spPr>
          <a:xfrm>
            <a:off x="10965660" y="1682937"/>
            <a:ext cx="1007471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+mj-lt"/>
              </a:rPr>
              <a:t>37 рубаља</a:t>
            </a:r>
            <a:endParaRPr lang="en-GB" sz="16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1D5FDC-95C2-4BFC-8798-3A35D652C19D}"/>
              </a:ext>
            </a:extLst>
          </p:cNvPr>
          <p:cNvSpPr txBox="1">
            <a:spLocks noChangeAspect="1"/>
          </p:cNvSpPr>
          <p:nvPr/>
        </p:nvSpPr>
        <p:spPr>
          <a:xfrm>
            <a:off x="11011153" y="3375173"/>
            <a:ext cx="916484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+mj-lt"/>
              </a:rPr>
              <a:t>6 рубаља</a:t>
            </a:r>
            <a:endParaRPr lang="en-GB" sz="16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332474-1246-49FF-B4C4-B21566F6C3BA}"/>
              </a:ext>
            </a:extLst>
          </p:cNvPr>
          <p:cNvSpPr txBox="1">
            <a:spLocks noChangeAspect="1"/>
          </p:cNvSpPr>
          <p:nvPr/>
        </p:nvSpPr>
        <p:spPr>
          <a:xfrm>
            <a:off x="10965660" y="283088"/>
            <a:ext cx="916484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x</a:t>
            </a:r>
            <a:r>
              <a:rPr lang="sr-Cyrl-RS" sz="1600" dirty="0">
                <a:latin typeface="+mj-lt"/>
              </a:rPr>
              <a:t> рубаља</a:t>
            </a:r>
            <a:endParaRPr lang="en-GB" sz="16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7A6547-C79B-4883-8677-104FA2E93ACA}"/>
              </a:ext>
            </a:extLst>
          </p:cNvPr>
          <p:cNvSpPr txBox="1"/>
          <p:nvPr/>
        </p:nvSpPr>
        <p:spPr>
          <a:xfrm>
            <a:off x="5306461" y="2610997"/>
            <a:ext cx="4032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x + 37 + 6 = 48</a:t>
            </a:r>
          </a:p>
        </p:txBody>
      </p:sp>
    </p:spTree>
    <p:extLst>
      <p:ext uri="{BB962C8B-B14F-4D97-AF65-F5344CB8AC3E}">
        <p14:creationId xmlns:p14="http://schemas.microsoft.com/office/powerpoint/2010/main" val="1724489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58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120.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Серјожи су купљени јакна, чизме и капа. Све то је коштало 48 рубаља. За капут је дато 37 рубаља, а за чизме 6 рубаља. 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Колико кошта капа?</a:t>
            </a:r>
            <a:endParaRPr lang="en-GB" sz="1800" dirty="0">
              <a:latin typeface="+mj-l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Content Placeholder 1" descr="Puffy Winter Jacket">
                <a:extLst>
                  <a:ext uri="{FF2B5EF4-FFF2-40B4-BE49-F238E27FC236}">
                    <a16:creationId xmlns:a16="http://schemas.microsoft.com/office/drawing/2014/main" id="{64AD95F5-AC82-4845-94CA-21003F19FE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484342" y="1045813"/>
              <a:ext cx="1679401" cy="145454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679401" cy="1454543"/>
                    </a:xfrm>
                    <a:prstGeom prst="rect">
                      <a:avLst/>
                    </a:prstGeom>
                  </am3d:spPr>
                  <am3d:camera>
                    <am3d:pos x="0" y="0" z="6442895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4691" d="1000000"/>
                    <am3d:preTrans dx="345995" dy="-56052559" dz="-139639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3539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Content Placeholder 1" descr="Puffy Winter Jacket">
                <a:extLst>
                  <a:ext uri="{FF2B5EF4-FFF2-40B4-BE49-F238E27FC236}">
                    <a16:creationId xmlns:a16="http://schemas.microsoft.com/office/drawing/2014/main" id="{64AD95F5-AC82-4845-94CA-21003F19FE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84342" y="1045813"/>
                <a:ext cx="1679401" cy="14545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Skiing Boot">
                <a:extLst>
                  <a:ext uri="{FF2B5EF4-FFF2-40B4-BE49-F238E27FC236}">
                    <a16:creationId xmlns:a16="http://schemas.microsoft.com/office/drawing/2014/main" id="{054D128D-13DC-4BE7-8F3D-D28742AD969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71427" y="3357151"/>
              <a:ext cx="705230" cy="71369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705230" cy="713695"/>
                    </a:xfrm>
                    <a:prstGeom prst="rect">
                      <a:avLst/>
                    </a:prstGeom>
                  </am3d:spPr>
                  <am3d:camera>
                    <am3d:pos x="0" y="0" z="671927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128350" d="1000000"/>
                    <am3d:preTrans dx="-1" dy="-18016181" dz="-2823051"/>
                    <am3d:scale>
                      <am3d:sx n="1000000" d="1000000"/>
                      <am3d:sy n="1000000" d="1000000"/>
                      <am3d:sz n="1000000" d="1000000"/>
                    </am3d:scale>
                    <am3d:rot ax="-1567684" ay="-2664900" az="113678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0245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Skiing Boot">
                <a:extLst>
                  <a:ext uri="{FF2B5EF4-FFF2-40B4-BE49-F238E27FC236}">
                    <a16:creationId xmlns:a16="http://schemas.microsoft.com/office/drawing/2014/main" id="{054D128D-13DC-4BE7-8F3D-D28742AD96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71427" y="3357151"/>
                <a:ext cx="705230" cy="7136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Holiday Knitted Hat">
                <a:extLst>
                  <a:ext uri="{FF2B5EF4-FFF2-40B4-BE49-F238E27FC236}">
                    <a16:creationId xmlns:a16="http://schemas.microsoft.com/office/drawing/2014/main" id="{103AD3A3-B2A4-433E-A1A8-FF85EA99BA7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155132" y="49615"/>
              <a:ext cx="377839" cy="71369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77839" cy="713696"/>
                    </a:xfrm>
                    <a:prstGeom prst="rect">
                      <a:avLst/>
                    </a:prstGeom>
                  </am3d:spPr>
                  <am3d:camera>
                    <am3d:pos x="0" y="0" z="649473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83986" d="1000000"/>
                    <am3d:preTrans dx="37351" dy="-17826493" dz="-17399"/>
                    <am3d:scale>
                      <am3d:sx n="1000000" d="1000000"/>
                      <am3d:sy n="1000000" d="1000000"/>
                      <am3d:sz n="1000000" d="1000000"/>
                    </am3d:scale>
                    <am3d:rot ax="9630819" ay="-509248" az="-1062062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76208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Holiday Knitted Hat">
                <a:extLst>
                  <a:ext uri="{FF2B5EF4-FFF2-40B4-BE49-F238E27FC236}">
                    <a16:creationId xmlns:a16="http://schemas.microsoft.com/office/drawing/2014/main" id="{103AD3A3-B2A4-433E-A1A8-FF85EA99BA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155132" y="49615"/>
                <a:ext cx="377839" cy="713696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C2616FC-01FD-4DB3-9EEF-2FE7B567A6EE}"/>
              </a:ext>
            </a:extLst>
          </p:cNvPr>
          <p:cNvSpPr txBox="1">
            <a:spLocks noChangeAspect="1"/>
          </p:cNvSpPr>
          <p:nvPr/>
        </p:nvSpPr>
        <p:spPr>
          <a:xfrm>
            <a:off x="10965660" y="1682937"/>
            <a:ext cx="1007471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+mj-lt"/>
              </a:rPr>
              <a:t>37 рубаља</a:t>
            </a:r>
            <a:endParaRPr lang="en-GB" sz="16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1D5FDC-95C2-4BFC-8798-3A35D652C19D}"/>
              </a:ext>
            </a:extLst>
          </p:cNvPr>
          <p:cNvSpPr txBox="1">
            <a:spLocks noChangeAspect="1"/>
          </p:cNvSpPr>
          <p:nvPr/>
        </p:nvSpPr>
        <p:spPr>
          <a:xfrm>
            <a:off x="11011153" y="3375173"/>
            <a:ext cx="916484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+mj-lt"/>
              </a:rPr>
              <a:t>6 рубаља</a:t>
            </a:r>
            <a:endParaRPr lang="en-GB" sz="16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332474-1246-49FF-B4C4-B21566F6C3BA}"/>
              </a:ext>
            </a:extLst>
          </p:cNvPr>
          <p:cNvSpPr txBox="1">
            <a:spLocks noChangeAspect="1"/>
          </p:cNvSpPr>
          <p:nvPr/>
        </p:nvSpPr>
        <p:spPr>
          <a:xfrm>
            <a:off x="10965660" y="283088"/>
            <a:ext cx="916484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x</a:t>
            </a:r>
            <a:r>
              <a:rPr lang="sr-Cyrl-RS" sz="1600" dirty="0">
                <a:latin typeface="+mj-lt"/>
              </a:rPr>
              <a:t> рубаља</a:t>
            </a:r>
            <a:endParaRPr lang="en-GB" sz="16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7A6547-C79B-4883-8677-104FA2E93ACA}"/>
              </a:ext>
            </a:extLst>
          </p:cNvPr>
          <p:cNvSpPr txBox="1"/>
          <p:nvPr/>
        </p:nvSpPr>
        <p:spPr>
          <a:xfrm>
            <a:off x="5913632" y="2588963"/>
            <a:ext cx="2526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x + 37 + 6 = 48,</a:t>
            </a:r>
          </a:p>
          <a:p>
            <a:r>
              <a:rPr lang="en-GB" dirty="0">
                <a:latin typeface="+mj-lt"/>
              </a:rPr>
              <a:t>x + (30 + 7) + 6 = 48, </a:t>
            </a:r>
          </a:p>
          <a:p>
            <a:r>
              <a:rPr lang="en-GB" dirty="0">
                <a:latin typeface="+mj-lt"/>
              </a:rPr>
              <a:t>x + 30 + (7 + 6)  = 48,</a:t>
            </a:r>
          </a:p>
        </p:txBody>
      </p:sp>
    </p:spTree>
    <p:extLst>
      <p:ext uri="{BB962C8B-B14F-4D97-AF65-F5344CB8AC3E}">
        <p14:creationId xmlns:p14="http://schemas.microsoft.com/office/powerpoint/2010/main" val="1660391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59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120.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Серјожи су купљени јакна, чизме и капа. Све то је коштало 48 рубаља. За капут је дато 37 рубаља, а за чизме 6 рубаља. 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Колико кошта капа?</a:t>
            </a:r>
            <a:endParaRPr lang="en-GB" sz="1800" dirty="0">
              <a:latin typeface="+mj-l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Content Placeholder 1" descr="Puffy Winter Jacket">
                <a:extLst>
                  <a:ext uri="{FF2B5EF4-FFF2-40B4-BE49-F238E27FC236}">
                    <a16:creationId xmlns:a16="http://schemas.microsoft.com/office/drawing/2014/main" id="{64AD95F5-AC82-4845-94CA-21003F19FE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484342" y="1045813"/>
              <a:ext cx="1679401" cy="145454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679401" cy="1454543"/>
                    </a:xfrm>
                    <a:prstGeom prst="rect">
                      <a:avLst/>
                    </a:prstGeom>
                  </am3d:spPr>
                  <am3d:camera>
                    <am3d:pos x="0" y="0" z="6442895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4691" d="1000000"/>
                    <am3d:preTrans dx="345995" dy="-56052559" dz="-139639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3539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Content Placeholder 1" descr="Puffy Winter Jacket">
                <a:extLst>
                  <a:ext uri="{FF2B5EF4-FFF2-40B4-BE49-F238E27FC236}">
                    <a16:creationId xmlns:a16="http://schemas.microsoft.com/office/drawing/2014/main" id="{64AD95F5-AC82-4845-94CA-21003F19FE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84342" y="1045813"/>
                <a:ext cx="1679401" cy="14545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Skiing Boot">
                <a:extLst>
                  <a:ext uri="{FF2B5EF4-FFF2-40B4-BE49-F238E27FC236}">
                    <a16:creationId xmlns:a16="http://schemas.microsoft.com/office/drawing/2014/main" id="{054D128D-13DC-4BE7-8F3D-D28742AD969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71427" y="3357151"/>
              <a:ext cx="705230" cy="71369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705230" cy="713695"/>
                    </a:xfrm>
                    <a:prstGeom prst="rect">
                      <a:avLst/>
                    </a:prstGeom>
                  </am3d:spPr>
                  <am3d:camera>
                    <am3d:pos x="0" y="0" z="671927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128350" d="1000000"/>
                    <am3d:preTrans dx="-1" dy="-18016181" dz="-2823051"/>
                    <am3d:scale>
                      <am3d:sx n="1000000" d="1000000"/>
                      <am3d:sy n="1000000" d="1000000"/>
                      <am3d:sz n="1000000" d="1000000"/>
                    </am3d:scale>
                    <am3d:rot ax="-1567684" ay="-2664900" az="113678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0245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Skiing Boot">
                <a:extLst>
                  <a:ext uri="{FF2B5EF4-FFF2-40B4-BE49-F238E27FC236}">
                    <a16:creationId xmlns:a16="http://schemas.microsoft.com/office/drawing/2014/main" id="{054D128D-13DC-4BE7-8F3D-D28742AD96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71427" y="3357151"/>
                <a:ext cx="705230" cy="7136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Holiday Knitted Hat">
                <a:extLst>
                  <a:ext uri="{FF2B5EF4-FFF2-40B4-BE49-F238E27FC236}">
                    <a16:creationId xmlns:a16="http://schemas.microsoft.com/office/drawing/2014/main" id="{103AD3A3-B2A4-433E-A1A8-FF85EA99BA7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155132" y="49615"/>
              <a:ext cx="377839" cy="71369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77839" cy="713696"/>
                    </a:xfrm>
                    <a:prstGeom prst="rect">
                      <a:avLst/>
                    </a:prstGeom>
                  </am3d:spPr>
                  <am3d:camera>
                    <am3d:pos x="0" y="0" z="649473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83986" d="1000000"/>
                    <am3d:preTrans dx="37351" dy="-17826493" dz="-17399"/>
                    <am3d:scale>
                      <am3d:sx n="1000000" d="1000000"/>
                      <am3d:sy n="1000000" d="1000000"/>
                      <am3d:sz n="1000000" d="1000000"/>
                    </am3d:scale>
                    <am3d:rot ax="9630819" ay="-509248" az="-1062062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76208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Holiday Knitted Hat">
                <a:extLst>
                  <a:ext uri="{FF2B5EF4-FFF2-40B4-BE49-F238E27FC236}">
                    <a16:creationId xmlns:a16="http://schemas.microsoft.com/office/drawing/2014/main" id="{103AD3A3-B2A4-433E-A1A8-FF85EA99BA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155132" y="49615"/>
                <a:ext cx="377839" cy="713696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C2616FC-01FD-4DB3-9EEF-2FE7B567A6EE}"/>
              </a:ext>
            </a:extLst>
          </p:cNvPr>
          <p:cNvSpPr txBox="1">
            <a:spLocks noChangeAspect="1"/>
          </p:cNvSpPr>
          <p:nvPr/>
        </p:nvSpPr>
        <p:spPr>
          <a:xfrm>
            <a:off x="10965660" y="1682937"/>
            <a:ext cx="1007471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+mj-lt"/>
              </a:rPr>
              <a:t>37 рубаља</a:t>
            </a:r>
            <a:endParaRPr lang="en-GB" sz="16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1D5FDC-95C2-4BFC-8798-3A35D652C19D}"/>
              </a:ext>
            </a:extLst>
          </p:cNvPr>
          <p:cNvSpPr txBox="1">
            <a:spLocks noChangeAspect="1"/>
          </p:cNvSpPr>
          <p:nvPr/>
        </p:nvSpPr>
        <p:spPr>
          <a:xfrm>
            <a:off x="11011153" y="3375173"/>
            <a:ext cx="916484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+mj-lt"/>
              </a:rPr>
              <a:t>6 рубаља</a:t>
            </a:r>
            <a:endParaRPr lang="en-GB" sz="16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332474-1246-49FF-B4C4-B21566F6C3BA}"/>
              </a:ext>
            </a:extLst>
          </p:cNvPr>
          <p:cNvSpPr txBox="1">
            <a:spLocks noChangeAspect="1"/>
          </p:cNvSpPr>
          <p:nvPr/>
        </p:nvSpPr>
        <p:spPr>
          <a:xfrm>
            <a:off x="10965660" y="283088"/>
            <a:ext cx="916484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x</a:t>
            </a:r>
            <a:r>
              <a:rPr lang="sr-Cyrl-RS" sz="1600" dirty="0">
                <a:latin typeface="+mj-lt"/>
              </a:rPr>
              <a:t> рубаља</a:t>
            </a:r>
            <a:endParaRPr lang="en-GB" sz="16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7A6547-C79B-4883-8677-104FA2E93ACA}"/>
              </a:ext>
            </a:extLst>
          </p:cNvPr>
          <p:cNvSpPr txBox="1"/>
          <p:nvPr/>
        </p:nvSpPr>
        <p:spPr>
          <a:xfrm>
            <a:off x="5913632" y="2588963"/>
            <a:ext cx="2526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x + 37 + 6 = 48,</a:t>
            </a:r>
          </a:p>
          <a:p>
            <a:r>
              <a:rPr lang="en-GB" dirty="0">
                <a:latin typeface="+mj-lt"/>
              </a:rPr>
              <a:t>x + (30 + 7) + 6 = 48, </a:t>
            </a:r>
          </a:p>
          <a:p>
            <a:r>
              <a:rPr lang="en-GB" dirty="0">
                <a:latin typeface="+mj-lt"/>
              </a:rPr>
              <a:t>x + 30 + (7 + 6)  = 48,</a:t>
            </a:r>
          </a:p>
          <a:p>
            <a:r>
              <a:rPr lang="en-GB" dirty="0">
                <a:latin typeface="+mj-lt"/>
              </a:rPr>
              <a:t>x + 30 + 13 = 48,</a:t>
            </a:r>
          </a:p>
        </p:txBody>
      </p:sp>
    </p:spTree>
    <p:extLst>
      <p:ext uri="{BB962C8B-B14F-4D97-AF65-F5344CB8AC3E}">
        <p14:creationId xmlns:p14="http://schemas.microsoft.com/office/powerpoint/2010/main" val="1087386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1751" y="2799527"/>
            <a:ext cx="2987039" cy="9330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117.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Реши на погодан начин: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455468604"/>
              </p:ext>
            </p:extLst>
          </p:nvPr>
        </p:nvGraphicFramePr>
        <p:xfrm>
          <a:off x="4744062" y="2024555"/>
          <a:ext cx="5616000" cy="28088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000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  <a:gridCol w="2808000">
                  <a:extLst>
                    <a:ext uri="{9D8B030D-6E8A-4147-A177-3AD203B41FA5}">
                      <a16:colId xmlns:a16="http://schemas.microsoft.com/office/drawing/2014/main" val="2195425071"/>
                    </a:ext>
                  </a:extLst>
                </a:gridCol>
              </a:tblGrid>
              <a:tr h="28088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+ 8) – (30 + 6)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(8 – 6)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+ 2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(50 + 9) – (20 + 7)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8466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60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120.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Серјожи су купљени јакна, чизме и капа. Све то је коштало 48 рубаља. За капут је дато 37 рубаља, а за чизме 6 рубаља. 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Колико кошта капа?</a:t>
            </a:r>
            <a:endParaRPr lang="en-GB" sz="1800" dirty="0">
              <a:latin typeface="+mj-l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Content Placeholder 1" descr="Puffy Winter Jacket">
                <a:extLst>
                  <a:ext uri="{FF2B5EF4-FFF2-40B4-BE49-F238E27FC236}">
                    <a16:creationId xmlns:a16="http://schemas.microsoft.com/office/drawing/2014/main" id="{64AD95F5-AC82-4845-94CA-21003F19FE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484342" y="1045813"/>
              <a:ext cx="1679401" cy="145454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679401" cy="1454543"/>
                    </a:xfrm>
                    <a:prstGeom prst="rect">
                      <a:avLst/>
                    </a:prstGeom>
                  </am3d:spPr>
                  <am3d:camera>
                    <am3d:pos x="0" y="0" z="6442895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4691" d="1000000"/>
                    <am3d:preTrans dx="345995" dy="-56052559" dz="-139639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3539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Content Placeholder 1" descr="Puffy Winter Jacket">
                <a:extLst>
                  <a:ext uri="{FF2B5EF4-FFF2-40B4-BE49-F238E27FC236}">
                    <a16:creationId xmlns:a16="http://schemas.microsoft.com/office/drawing/2014/main" id="{64AD95F5-AC82-4845-94CA-21003F19FE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84342" y="1045813"/>
                <a:ext cx="1679401" cy="14545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Skiing Boot">
                <a:extLst>
                  <a:ext uri="{FF2B5EF4-FFF2-40B4-BE49-F238E27FC236}">
                    <a16:creationId xmlns:a16="http://schemas.microsoft.com/office/drawing/2014/main" id="{054D128D-13DC-4BE7-8F3D-D28742AD969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71427" y="3357151"/>
              <a:ext cx="705230" cy="71369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705230" cy="713695"/>
                    </a:xfrm>
                    <a:prstGeom prst="rect">
                      <a:avLst/>
                    </a:prstGeom>
                  </am3d:spPr>
                  <am3d:camera>
                    <am3d:pos x="0" y="0" z="671927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128350" d="1000000"/>
                    <am3d:preTrans dx="-1" dy="-18016181" dz="-2823051"/>
                    <am3d:scale>
                      <am3d:sx n="1000000" d="1000000"/>
                      <am3d:sy n="1000000" d="1000000"/>
                      <am3d:sz n="1000000" d="1000000"/>
                    </am3d:scale>
                    <am3d:rot ax="-1567684" ay="-2664900" az="113678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0245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Skiing Boot">
                <a:extLst>
                  <a:ext uri="{FF2B5EF4-FFF2-40B4-BE49-F238E27FC236}">
                    <a16:creationId xmlns:a16="http://schemas.microsoft.com/office/drawing/2014/main" id="{054D128D-13DC-4BE7-8F3D-D28742AD96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71427" y="3357151"/>
                <a:ext cx="705230" cy="7136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Holiday Knitted Hat">
                <a:extLst>
                  <a:ext uri="{FF2B5EF4-FFF2-40B4-BE49-F238E27FC236}">
                    <a16:creationId xmlns:a16="http://schemas.microsoft.com/office/drawing/2014/main" id="{103AD3A3-B2A4-433E-A1A8-FF85EA99BA7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155132" y="49615"/>
              <a:ext cx="377839" cy="71369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77839" cy="713696"/>
                    </a:xfrm>
                    <a:prstGeom prst="rect">
                      <a:avLst/>
                    </a:prstGeom>
                  </am3d:spPr>
                  <am3d:camera>
                    <am3d:pos x="0" y="0" z="649473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83986" d="1000000"/>
                    <am3d:preTrans dx="37351" dy="-17826493" dz="-17399"/>
                    <am3d:scale>
                      <am3d:sx n="1000000" d="1000000"/>
                      <am3d:sy n="1000000" d="1000000"/>
                      <am3d:sz n="1000000" d="1000000"/>
                    </am3d:scale>
                    <am3d:rot ax="9630819" ay="-509248" az="-1062062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76208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Holiday Knitted Hat">
                <a:extLst>
                  <a:ext uri="{FF2B5EF4-FFF2-40B4-BE49-F238E27FC236}">
                    <a16:creationId xmlns:a16="http://schemas.microsoft.com/office/drawing/2014/main" id="{103AD3A3-B2A4-433E-A1A8-FF85EA99BA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155132" y="49615"/>
                <a:ext cx="377839" cy="713696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C2616FC-01FD-4DB3-9EEF-2FE7B567A6EE}"/>
              </a:ext>
            </a:extLst>
          </p:cNvPr>
          <p:cNvSpPr txBox="1">
            <a:spLocks noChangeAspect="1"/>
          </p:cNvSpPr>
          <p:nvPr/>
        </p:nvSpPr>
        <p:spPr>
          <a:xfrm>
            <a:off x="10965660" y="1682937"/>
            <a:ext cx="1007471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+mj-lt"/>
              </a:rPr>
              <a:t>37 рубаља</a:t>
            </a:r>
            <a:endParaRPr lang="en-GB" sz="16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1D5FDC-95C2-4BFC-8798-3A35D652C19D}"/>
              </a:ext>
            </a:extLst>
          </p:cNvPr>
          <p:cNvSpPr txBox="1">
            <a:spLocks noChangeAspect="1"/>
          </p:cNvSpPr>
          <p:nvPr/>
        </p:nvSpPr>
        <p:spPr>
          <a:xfrm>
            <a:off x="11011153" y="3375173"/>
            <a:ext cx="916484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+mj-lt"/>
              </a:rPr>
              <a:t>6 рубаља</a:t>
            </a:r>
            <a:endParaRPr lang="en-GB" sz="16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332474-1246-49FF-B4C4-B21566F6C3BA}"/>
              </a:ext>
            </a:extLst>
          </p:cNvPr>
          <p:cNvSpPr txBox="1">
            <a:spLocks noChangeAspect="1"/>
          </p:cNvSpPr>
          <p:nvPr/>
        </p:nvSpPr>
        <p:spPr>
          <a:xfrm>
            <a:off x="10965660" y="283088"/>
            <a:ext cx="916484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x</a:t>
            </a:r>
            <a:r>
              <a:rPr lang="sr-Cyrl-RS" sz="1600" dirty="0">
                <a:latin typeface="+mj-lt"/>
              </a:rPr>
              <a:t> рубаља</a:t>
            </a:r>
            <a:endParaRPr lang="en-GB" sz="16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7A6547-C79B-4883-8677-104FA2E93ACA}"/>
              </a:ext>
            </a:extLst>
          </p:cNvPr>
          <p:cNvSpPr txBox="1"/>
          <p:nvPr/>
        </p:nvSpPr>
        <p:spPr>
          <a:xfrm>
            <a:off x="5913632" y="2588963"/>
            <a:ext cx="25265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x + 37 + 6 = 48,</a:t>
            </a:r>
          </a:p>
          <a:p>
            <a:r>
              <a:rPr lang="en-GB" dirty="0">
                <a:latin typeface="+mj-lt"/>
              </a:rPr>
              <a:t>x + (30 + 7) + 6 = 48, </a:t>
            </a:r>
          </a:p>
          <a:p>
            <a:r>
              <a:rPr lang="en-GB" dirty="0">
                <a:latin typeface="+mj-lt"/>
              </a:rPr>
              <a:t>x + 30 + (7 + 6)  = 48,</a:t>
            </a:r>
          </a:p>
          <a:p>
            <a:r>
              <a:rPr lang="en-GB" dirty="0">
                <a:latin typeface="+mj-lt"/>
              </a:rPr>
              <a:t>x + 30 + 13 = 48,</a:t>
            </a:r>
          </a:p>
          <a:p>
            <a:r>
              <a:rPr lang="en-GB" dirty="0">
                <a:latin typeface="+mj-lt"/>
              </a:rPr>
              <a:t>x + 43 = 48,</a:t>
            </a:r>
          </a:p>
          <a:p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5724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61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120.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Серјожи су купљени јакна, чизме и капа. Све то је коштало 48 рубаља. За капут је дато 37 рубаља, а за чизме 6 рубаља. 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Колико кошта капа?</a:t>
            </a:r>
            <a:endParaRPr lang="en-GB" sz="1800" dirty="0">
              <a:latin typeface="+mj-l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Content Placeholder 1" descr="Puffy Winter Jacket">
                <a:extLst>
                  <a:ext uri="{FF2B5EF4-FFF2-40B4-BE49-F238E27FC236}">
                    <a16:creationId xmlns:a16="http://schemas.microsoft.com/office/drawing/2014/main" id="{64AD95F5-AC82-4845-94CA-21003F19FE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484342" y="1045813"/>
              <a:ext cx="1679401" cy="145454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679401" cy="1454543"/>
                    </a:xfrm>
                    <a:prstGeom prst="rect">
                      <a:avLst/>
                    </a:prstGeom>
                  </am3d:spPr>
                  <am3d:camera>
                    <am3d:pos x="0" y="0" z="6442895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4691" d="1000000"/>
                    <am3d:preTrans dx="345995" dy="-56052559" dz="-139639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3539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Content Placeholder 1" descr="Puffy Winter Jacket">
                <a:extLst>
                  <a:ext uri="{FF2B5EF4-FFF2-40B4-BE49-F238E27FC236}">
                    <a16:creationId xmlns:a16="http://schemas.microsoft.com/office/drawing/2014/main" id="{64AD95F5-AC82-4845-94CA-21003F19FE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84342" y="1045813"/>
                <a:ext cx="1679401" cy="14545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Skiing Boot">
                <a:extLst>
                  <a:ext uri="{FF2B5EF4-FFF2-40B4-BE49-F238E27FC236}">
                    <a16:creationId xmlns:a16="http://schemas.microsoft.com/office/drawing/2014/main" id="{054D128D-13DC-4BE7-8F3D-D28742AD969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71427" y="3357151"/>
              <a:ext cx="705230" cy="71369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705230" cy="713695"/>
                    </a:xfrm>
                    <a:prstGeom prst="rect">
                      <a:avLst/>
                    </a:prstGeom>
                  </am3d:spPr>
                  <am3d:camera>
                    <am3d:pos x="0" y="0" z="671927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128350" d="1000000"/>
                    <am3d:preTrans dx="-1" dy="-18016181" dz="-2823051"/>
                    <am3d:scale>
                      <am3d:sx n="1000000" d="1000000"/>
                      <am3d:sy n="1000000" d="1000000"/>
                      <am3d:sz n="1000000" d="1000000"/>
                    </am3d:scale>
                    <am3d:rot ax="-1567684" ay="-2664900" az="113678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0245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Skiing Boot">
                <a:extLst>
                  <a:ext uri="{FF2B5EF4-FFF2-40B4-BE49-F238E27FC236}">
                    <a16:creationId xmlns:a16="http://schemas.microsoft.com/office/drawing/2014/main" id="{054D128D-13DC-4BE7-8F3D-D28742AD96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71427" y="3357151"/>
                <a:ext cx="705230" cy="7136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Holiday Knitted Hat">
                <a:extLst>
                  <a:ext uri="{FF2B5EF4-FFF2-40B4-BE49-F238E27FC236}">
                    <a16:creationId xmlns:a16="http://schemas.microsoft.com/office/drawing/2014/main" id="{103AD3A3-B2A4-433E-A1A8-FF85EA99BA7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155132" y="49615"/>
              <a:ext cx="377839" cy="71369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77839" cy="713696"/>
                    </a:xfrm>
                    <a:prstGeom prst="rect">
                      <a:avLst/>
                    </a:prstGeom>
                  </am3d:spPr>
                  <am3d:camera>
                    <am3d:pos x="0" y="0" z="649473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83986" d="1000000"/>
                    <am3d:preTrans dx="37351" dy="-17826493" dz="-17399"/>
                    <am3d:scale>
                      <am3d:sx n="1000000" d="1000000"/>
                      <am3d:sy n="1000000" d="1000000"/>
                      <am3d:sz n="1000000" d="1000000"/>
                    </am3d:scale>
                    <am3d:rot ax="9630819" ay="-509248" az="-1062062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76208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Holiday Knitted Hat">
                <a:extLst>
                  <a:ext uri="{FF2B5EF4-FFF2-40B4-BE49-F238E27FC236}">
                    <a16:creationId xmlns:a16="http://schemas.microsoft.com/office/drawing/2014/main" id="{103AD3A3-B2A4-433E-A1A8-FF85EA99BA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155132" y="49615"/>
                <a:ext cx="377839" cy="713696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C2616FC-01FD-4DB3-9EEF-2FE7B567A6EE}"/>
              </a:ext>
            </a:extLst>
          </p:cNvPr>
          <p:cNvSpPr txBox="1">
            <a:spLocks noChangeAspect="1"/>
          </p:cNvSpPr>
          <p:nvPr/>
        </p:nvSpPr>
        <p:spPr>
          <a:xfrm>
            <a:off x="10965660" y="1682937"/>
            <a:ext cx="1007471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+mj-lt"/>
              </a:rPr>
              <a:t>37 рубаља</a:t>
            </a:r>
            <a:endParaRPr lang="en-GB" sz="16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1D5FDC-95C2-4BFC-8798-3A35D652C19D}"/>
              </a:ext>
            </a:extLst>
          </p:cNvPr>
          <p:cNvSpPr txBox="1">
            <a:spLocks noChangeAspect="1"/>
          </p:cNvSpPr>
          <p:nvPr/>
        </p:nvSpPr>
        <p:spPr>
          <a:xfrm>
            <a:off x="11011153" y="3375173"/>
            <a:ext cx="916484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+mj-lt"/>
              </a:rPr>
              <a:t>6 рубаља</a:t>
            </a:r>
            <a:endParaRPr lang="en-GB" sz="16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332474-1246-49FF-B4C4-B21566F6C3BA}"/>
              </a:ext>
            </a:extLst>
          </p:cNvPr>
          <p:cNvSpPr txBox="1">
            <a:spLocks noChangeAspect="1"/>
          </p:cNvSpPr>
          <p:nvPr/>
        </p:nvSpPr>
        <p:spPr>
          <a:xfrm>
            <a:off x="10965660" y="283088"/>
            <a:ext cx="916484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x</a:t>
            </a:r>
            <a:r>
              <a:rPr lang="sr-Cyrl-RS" sz="1600" dirty="0">
                <a:latin typeface="+mj-lt"/>
              </a:rPr>
              <a:t> рубаља</a:t>
            </a:r>
            <a:endParaRPr lang="en-GB" sz="16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7A6547-C79B-4883-8677-104FA2E93ACA}"/>
              </a:ext>
            </a:extLst>
          </p:cNvPr>
          <p:cNvSpPr txBox="1"/>
          <p:nvPr/>
        </p:nvSpPr>
        <p:spPr>
          <a:xfrm>
            <a:off x="5913632" y="2588963"/>
            <a:ext cx="25265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x + 37 + 6 = 48,</a:t>
            </a:r>
          </a:p>
          <a:p>
            <a:r>
              <a:rPr lang="en-GB" dirty="0">
                <a:latin typeface="+mj-lt"/>
              </a:rPr>
              <a:t>x + (30 + 7) + 6 = 48, </a:t>
            </a:r>
          </a:p>
          <a:p>
            <a:r>
              <a:rPr lang="en-GB" dirty="0">
                <a:latin typeface="+mj-lt"/>
              </a:rPr>
              <a:t>x + 30 + (7 + 6)  = 48,</a:t>
            </a:r>
          </a:p>
          <a:p>
            <a:r>
              <a:rPr lang="en-GB" dirty="0">
                <a:latin typeface="+mj-lt"/>
              </a:rPr>
              <a:t>x + 30 + 13 = 48,</a:t>
            </a:r>
          </a:p>
          <a:p>
            <a:r>
              <a:rPr lang="en-GB" dirty="0">
                <a:latin typeface="+mj-lt"/>
              </a:rPr>
              <a:t>x + 43 = 48,</a:t>
            </a:r>
          </a:p>
          <a:p>
            <a:r>
              <a:rPr lang="en-GB" dirty="0">
                <a:latin typeface="+mj-lt"/>
              </a:rPr>
              <a:t>x = 48</a:t>
            </a:r>
            <a:r>
              <a:rPr lang="sr-Cyrl-RS" dirty="0">
                <a:latin typeface="+mj-lt"/>
              </a:rPr>
              <a:t> – 43</a:t>
            </a:r>
            <a:r>
              <a:rPr lang="en-GB" dirty="0">
                <a:latin typeface="+mj-lt"/>
              </a:rPr>
              <a:t>,</a:t>
            </a:r>
          </a:p>
          <a:p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5592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62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120.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Серјожи су купљени јакна, чизме и капа. Све то је коштало 48 рубаља. За капут је дато 37 рубаља, а за чизме 6 рубаља. 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Колико кошта капа?</a:t>
            </a:r>
            <a:endParaRPr lang="en-GB" sz="1800" dirty="0">
              <a:latin typeface="+mj-l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Content Placeholder 1" descr="Puffy Winter Jacket">
                <a:extLst>
                  <a:ext uri="{FF2B5EF4-FFF2-40B4-BE49-F238E27FC236}">
                    <a16:creationId xmlns:a16="http://schemas.microsoft.com/office/drawing/2014/main" id="{64AD95F5-AC82-4845-94CA-21003F19FE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484342" y="1045813"/>
              <a:ext cx="1679401" cy="145454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679401" cy="1454543"/>
                    </a:xfrm>
                    <a:prstGeom prst="rect">
                      <a:avLst/>
                    </a:prstGeom>
                  </am3d:spPr>
                  <am3d:camera>
                    <am3d:pos x="0" y="0" z="6442895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4691" d="1000000"/>
                    <am3d:preTrans dx="345995" dy="-56052559" dz="-139639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3539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Content Placeholder 1" descr="Puffy Winter Jacket">
                <a:extLst>
                  <a:ext uri="{FF2B5EF4-FFF2-40B4-BE49-F238E27FC236}">
                    <a16:creationId xmlns:a16="http://schemas.microsoft.com/office/drawing/2014/main" id="{64AD95F5-AC82-4845-94CA-21003F19FE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84342" y="1045813"/>
                <a:ext cx="1679401" cy="14545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Skiing Boot">
                <a:extLst>
                  <a:ext uri="{FF2B5EF4-FFF2-40B4-BE49-F238E27FC236}">
                    <a16:creationId xmlns:a16="http://schemas.microsoft.com/office/drawing/2014/main" id="{054D128D-13DC-4BE7-8F3D-D28742AD969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71427" y="3357151"/>
              <a:ext cx="705230" cy="71369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705230" cy="713695"/>
                    </a:xfrm>
                    <a:prstGeom prst="rect">
                      <a:avLst/>
                    </a:prstGeom>
                  </am3d:spPr>
                  <am3d:camera>
                    <am3d:pos x="0" y="0" z="671927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128350" d="1000000"/>
                    <am3d:preTrans dx="-1" dy="-18016181" dz="-2823051"/>
                    <am3d:scale>
                      <am3d:sx n="1000000" d="1000000"/>
                      <am3d:sy n="1000000" d="1000000"/>
                      <am3d:sz n="1000000" d="1000000"/>
                    </am3d:scale>
                    <am3d:rot ax="-1567684" ay="-2664900" az="113678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0245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Skiing Boot">
                <a:extLst>
                  <a:ext uri="{FF2B5EF4-FFF2-40B4-BE49-F238E27FC236}">
                    <a16:creationId xmlns:a16="http://schemas.microsoft.com/office/drawing/2014/main" id="{054D128D-13DC-4BE7-8F3D-D28742AD96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71427" y="3357151"/>
                <a:ext cx="705230" cy="7136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Holiday Knitted Hat">
                <a:extLst>
                  <a:ext uri="{FF2B5EF4-FFF2-40B4-BE49-F238E27FC236}">
                    <a16:creationId xmlns:a16="http://schemas.microsoft.com/office/drawing/2014/main" id="{103AD3A3-B2A4-433E-A1A8-FF85EA99BA7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155132" y="49615"/>
              <a:ext cx="377839" cy="71369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77839" cy="713696"/>
                    </a:xfrm>
                    <a:prstGeom prst="rect">
                      <a:avLst/>
                    </a:prstGeom>
                  </am3d:spPr>
                  <am3d:camera>
                    <am3d:pos x="0" y="0" z="649473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83986" d="1000000"/>
                    <am3d:preTrans dx="37351" dy="-17826493" dz="-17399"/>
                    <am3d:scale>
                      <am3d:sx n="1000000" d="1000000"/>
                      <am3d:sy n="1000000" d="1000000"/>
                      <am3d:sz n="1000000" d="1000000"/>
                    </am3d:scale>
                    <am3d:rot ax="9630819" ay="-509248" az="-1062062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76208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Holiday Knitted Hat">
                <a:extLst>
                  <a:ext uri="{FF2B5EF4-FFF2-40B4-BE49-F238E27FC236}">
                    <a16:creationId xmlns:a16="http://schemas.microsoft.com/office/drawing/2014/main" id="{103AD3A3-B2A4-433E-A1A8-FF85EA99BA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155132" y="49615"/>
                <a:ext cx="377839" cy="713696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C2616FC-01FD-4DB3-9EEF-2FE7B567A6EE}"/>
              </a:ext>
            </a:extLst>
          </p:cNvPr>
          <p:cNvSpPr txBox="1">
            <a:spLocks noChangeAspect="1"/>
          </p:cNvSpPr>
          <p:nvPr/>
        </p:nvSpPr>
        <p:spPr>
          <a:xfrm>
            <a:off x="10965660" y="1682937"/>
            <a:ext cx="1007471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+mj-lt"/>
              </a:rPr>
              <a:t>37 рубаља</a:t>
            </a:r>
            <a:endParaRPr lang="en-GB" sz="16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1D5FDC-95C2-4BFC-8798-3A35D652C19D}"/>
              </a:ext>
            </a:extLst>
          </p:cNvPr>
          <p:cNvSpPr txBox="1">
            <a:spLocks noChangeAspect="1"/>
          </p:cNvSpPr>
          <p:nvPr/>
        </p:nvSpPr>
        <p:spPr>
          <a:xfrm>
            <a:off x="11011153" y="3375173"/>
            <a:ext cx="916484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+mj-lt"/>
              </a:rPr>
              <a:t>6 рубаља</a:t>
            </a:r>
            <a:endParaRPr lang="en-GB" sz="16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332474-1246-49FF-B4C4-B21566F6C3BA}"/>
              </a:ext>
            </a:extLst>
          </p:cNvPr>
          <p:cNvSpPr txBox="1">
            <a:spLocks noChangeAspect="1"/>
          </p:cNvSpPr>
          <p:nvPr/>
        </p:nvSpPr>
        <p:spPr>
          <a:xfrm>
            <a:off x="10965660" y="283088"/>
            <a:ext cx="916484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x</a:t>
            </a:r>
            <a:r>
              <a:rPr lang="sr-Cyrl-RS" sz="1600" dirty="0">
                <a:latin typeface="+mj-lt"/>
              </a:rPr>
              <a:t> рубаља</a:t>
            </a:r>
            <a:endParaRPr lang="en-GB" sz="16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7A6547-C79B-4883-8677-104FA2E93ACA}"/>
              </a:ext>
            </a:extLst>
          </p:cNvPr>
          <p:cNvSpPr txBox="1"/>
          <p:nvPr/>
        </p:nvSpPr>
        <p:spPr>
          <a:xfrm>
            <a:off x="5913632" y="2588963"/>
            <a:ext cx="25265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x + 37 + 6 = 48,</a:t>
            </a:r>
          </a:p>
          <a:p>
            <a:r>
              <a:rPr lang="en-GB" dirty="0">
                <a:latin typeface="+mj-lt"/>
              </a:rPr>
              <a:t>x + (30 + 7) + 6 = 48, </a:t>
            </a:r>
          </a:p>
          <a:p>
            <a:r>
              <a:rPr lang="en-GB" dirty="0">
                <a:latin typeface="+mj-lt"/>
              </a:rPr>
              <a:t>x + 30 + (7 + 6)  = 48,</a:t>
            </a:r>
          </a:p>
          <a:p>
            <a:r>
              <a:rPr lang="en-GB" dirty="0">
                <a:latin typeface="+mj-lt"/>
              </a:rPr>
              <a:t>x + 30 + 13 = 48,</a:t>
            </a:r>
          </a:p>
          <a:p>
            <a:r>
              <a:rPr lang="en-GB" dirty="0">
                <a:latin typeface="+mj-lt"/>
              </a:rPr>
              <a:t>x + 43 = 48,</a:t>
            </a:r>
          </a:p>
          <a:p>
            <a:r>
              <a:rPr lang="en-GB" dirty="0">
                <a:latin typeface="+mj-lt"/>
              </a:rPr>
              <a:t>x = 48</a:t>
            </a:r>
            <a:r>
              <a:rPr lang="sr-Cyrl-RS" dirty="0">
                <a:latin typeface="+mj-lt"/>
              </a:rPr>
              <a:t> – 43</a:t>
            </a:r>
            <a:r>
              <a:rPr lang="en-GB" dirty="0">
                <a:latin typeface="+mj-lt"/>
              </a:rPr>
              <a:t>,</a:t>
            </a:r>
            <a:endParaRPr lang="sr-Cyrl-RS" dirty="0">
              <a:latin typeface="+mj-lt"/>
            </a:endParaRPr>
          </a:p>
          <a:p>
            <a:r>
              <a:rPr lang="en-GB" dirty="0">
                <a:latin typeface="+mj-lt"/>
              </a:rPr>
              <a:t>x = </a:t>
            </a:r>
            <a:r>
              <a:rPr lang="sr-Cyrl-RS" dirty="0">
                <a:latin typeface="+mj-lt"/>
              </a:rPr>
              <a:t>5.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5032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63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120.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Серјожи су купљени јакна, чизме и капа. Све то је коштало 48 рубаља. За капут је дато 37 рубаља, а за чизме 6 рубаља. 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Колико кошта капа?</a:t>
            </a:r>
            <a:endParaRPr lang="en-GB" sz="1800" dirty="0">
              <a:latin typeface="+mj-l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Content Placeholder 1" descr="Puffy Winter Jacket">
                <a:extLst>
                  <a:ext uri="{FF2B5EF4-FFF2-40B4-BE49-F238E27FC236}">
                    <a16:creationId xmlns:a16="http://schemas.microsoft.com/office/drawing/2014/main" id="{64AD95F5-AC82-4845-94CA-21003F19FE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484342" y="1045813"/>
              <a:ext cx="1679401" cy="145454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679401" cy="1454543"/>
                    </a:xfrm>
                    <a:prstGeom prst="rect">
                      <a:avLst/>
                    </a:prstGeom>
                  </am3d:spPr>
                  <am3d:camera>
                    <am3d:pos x="0" y="0" z="6442895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4691" d="1000000"/>
                    <am3d:preTrans dx="345995" dy="-56052559" dz="-139639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3539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Content Placeholder 1" descr="Puffy Winter Jacket">
                <a:extLst>
                  <a:ext uri="{FF2B5EF4-FFF2-40B4-BE49-F238E27FC236}">
                    <a16:creationId xmlns:a16="http://schemas.microsoft.com/office/drawing/2014/main" id="{64AD95F5-AC82-4845-94CA-21003F19FE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84342" y="1045813"/>
                <a:ext cx="1679401" cy="14545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Skiing Boot">
                <a:extLst>
                  <a:ext uri="{FF2B5EF4-FFF2-40B4-BE49-F238E27FC236}">
                    <a16:creationId xmlns:a16="http://schemas.microsoft.com/office/drawing/2014/main" id="{054D128D-13DC-4BE7-8F3D-D28742AD969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71427" y="3357151"/>
              <a:ext cx="705230" cy="71369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705230" cy="713695"/>
                    </a:xfrm>
                    <a:prstGeom prst="rect">
                      <a:avLst/>
                    </a:prstGeom>
                  </am3d:spPr>
                  <am3d:camera>
                    <am3d:pos x="0" y="0" z="671927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128350" d="1000000"/>
                    <am3d:preTrans dx="-1" dy="-18016181" dz="-2823051"/>
                    <am3d:scale>
                      <am3d:sx n="1000000" d="1000000"/>
                      <am3d:sy n="1000000" d="1000000"/>
                      <am3d:sz n="1000000" d="1000000"/>
                    </am3d:scale>
                    <am3d:rot ax="-1567684" ay="-2664900" az="113678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0245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Skiing Boot">
                <a:extLst>
                  <a:ext uri="{FF2B5EF4-FFF2-40B4-BE49-F238E27FC236}">
                    <a16:creationId xmlns:a16="http://schemas.microsoft.com/office/drawing/2014/main" id="{054D128D-13DC-4BE7-8F3D-D28742AD96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71427" y="3357151"/>
                <a:ext cx="705230" cy="7136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Holiday Knitted Hat">
                <a:extLst>
                  <a:ext uri="{FF2B5EF4-FFF2-40B4-BE49-F238E27FC236}">
                    <a16:creationId xmlns:a16="http://schemas.microsoft.com/office/drawing/2014/main" id="{103AD3A3-B2A4-433E-A1A8-FF85EA99BA7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155132" y="49615"/>
              <a:ext cx="377839" cy="71369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77839" cy="713696"/>
                    </a:xfrm>
                    <a:prstGeom prst="rect">
                      <a:avLst/>
                    </a:prstGeom>
                  </am3d:spPr>
                  <am3d:camera>
                    <am3d:pos x="0" y="0" z="649473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83986" d="1000000"/>
                    <am3d:preTrans dx="37351" dy="-17826493" dz="-17399"/>
                    <am3d:scale>
                      <am3d:sx n="1000000" d="1000000"/>
                      <am3d:sy n="1000000" d="1000000"/>
                      <am3d:sz n="1000000" d="1000000"/>
                    </am3d:scale>
                    <am3d:rot ax="9630819" ay="-509248" az="-1062062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76208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Holiday Knitted Hat">
                <a:extLst>
                  <a:ext uri="{FF2B5EF4-FFF2-40B4-BE49-F238E27FC236}">
                    <a16:creationId xmlns:a16="http://schemas.microsoft.com/office/drawing/2014/main" id="{103AD3A3-B2A4-433E-A1A8-FF85EA99BA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155132" y="49615"/>
                <a:ext cx="377839" cy="713696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C2616FC-01FD-4DB3-9EEF-2FE7B567A6EE}"/>
              </a:ext>
            </a:extLst>
          </p:cNvPr>
          <p:cNvSpPr txBox="1">
            <a:spLocks noChangeAspect="1"/>
          </p:cNvSpPr>
          <p:nvPr/>
        </p:nvSpPr>
        <p:spPr>
          <a:xfrm>
            <a:off x="10965660" y="1682937"/>
            <a:ext cx="1007471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+mj-lt"/>
              </a:rPr>
              <a:t>37 рубаља</a:t>
            </a:r>
            <a:endParaRPr lang="en-GB" sz="16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1D5FDC-95C2-4BFC-8798-3A35D652C19D}"/>
              </a:ext>
            </a:extLst>
          </p:cNvPr>
          <p:cNvSpPr txBox="1">
            <a:spLocks noChangeAspect="1"/>
          </p:cNvSpPr>
          <p:nvPr/>
        </p:nvSpPr>
        <p:spPr>
          <a:xfrm>
            <a:off x="11011153" y="3375173"/>
            <a:ext cx="916484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+mj-lt"/>
              </a:rPr>
              <a:t>6 рубаља</a:t>
            </a:r>
            <a:endParaRPr lang="en-GB" sz="16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332474-1246-49FF-B4C4-B21566F6C3BA}"/>
              </a:ext>
            </a:extLst>
          </p:cNvPr>
          <p:cNvSpPr txBox="1">
            <a:spLocks noChangeAspect="1"/>
          </p:cNvSpPr>
          <p:nvPr/>
        </p:nvSpPr>
        <p:spPr>
          <a:xfrm>
            <a:off x="10965660" y="283088"/>
            <a:ext cx="916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+mj-lt"/>
              </a:rPr>
              <a:t>5 рубаља</a:t>
            </a:r>
            <a:endParaRPr lang="en-GB" sz="16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7A6547-C79B-4883-8677-104FA2E93ACA}"/>
              </a:ext>
            </a:extLst>
          </p:cNvPr>
          <p:cNvSpPr txBox="1"/>
          <p:nvPr/>
        </p:nvSpPr>
        <p:spPr>
          <a:xfrm>
            <a:off x="5801982" y="2136338"/>
            <a:ext cx="26244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x + 37 + 6 = 48,</a:t>
            </a:r>
          </a:p>
          <a:p>
            <a:r>
              <a:rPr lang="en-GB" dirty="0">
                <a:latin typeface="+mj-lt"/>
              </a:rPr>
              <a:t>x + (30 + 7) + 6 = 48, </a:t>
            </a:r>
          </a:p>
          <a:p>
            <a:r>
              <a:rPr lang="en-GB" dirty="0">
                <a:latin typeface="+mj-lt"/>
              </a:rPr>
              <a:t>x + 30 + (7 + 6)  = 48,</a:t>
            </a:r>
          </a:p>
          <a:p>
            <a:r>
              <a:rPr lang="en-GB" dirty="0">
                <a:latin typeface="+mj-lt"/>
              </a:rPr>
              <a:t>x + 30 + 13 = 48,</a:t>
            </a:r>
          </a:p>
          <a:p>
            <a:r>
              <a:rPr lang="en-GB" dirty="0">
                <a:latin typeface="+mj-lt"/>
              </a:rPr>
              <a:t>x + 43 = 48,</a:t>
            </a:r>
          </a:p>
          <a:p>
            <a:r>
              <a:rPr lang="en-GB" dirty="0">
                <a:latin typeface="+mj-lt"/>
              </a:rPr>
              <a:t>x = 48</a:t>
            </a:r>
            <a:r>
              <a:rPr lang="sr-Cyrl-RS" dirty="0">
                <a:latin typeface="+mj-lt"/>
              </a:rPr>
              <a:t> – 43</a:t>
            </a:r>
            <a:r>
              <a:rPr lang="en-GB" dirty="0">
                <a:latin typeface="+mj-lt"/>
              </a:rPr>
              <a:t>,</a:t>
            </a:r>
            <a:endParaRPr lang="sr-Cyrl-RS" dirty="0">
              <a:latin typeface="+mj-lt"/>
            </a:endParaRPr>
          </a:p>
          <a:p>
            <a:r>
              <a:rPr lang="en-GB" dirty="0">
                <a:latin typeface="+mj-lt"/>
              </a:rPr>
              <a:t>x = </a:t>
            </a:r>
            <a:r>
              <a:rPr lang="sr-Cyrl-RS" dirty="0">
                <a:latin typeface="+mj-lt"/>
              </a:rPr>
              <a:t>5.</a:t>
            </a:r>
          </a:p>
          <a:p>
            <a:endParaRPr lang="sr-Cyrl-RS" dirty="0">
              <a:latin typeface="+mj-lt"/>
            </a:endParaRPr>
          </a:p>
          <a:p>
            <a:r>
              <a:rPr lang="sr-Cyrl-RS" dirty="0">
                <a:latin typeface="+mj-lt"/>
              </a:rPr>
              <a:t>Капа кошта 5 рубаља.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6429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CFC9258-983F-44A7-BD9F-3E69F21D62ED}"/>
              </a:ext>
            </a:extLst>
          </p:cNvPr>
          <p:cNvSpPr txBox="1">
            <a:spLocks/>
          </p:cNvSpPr>
          <p:nvPr/>
        </p:nvSpPr>
        <p:spPr>
          <a:xfrm>
            <a:off x="534267" y="3117123"/>
            <a:ext cx="48212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/>
              <a:t>Браво</a:t>
            </a:r>
            <a:r>
              <a:rPr lang="en-US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12683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65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121.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У продавницу намештаја довезено је 15 ормара, 25 кауча, а столова за 8 мање од ормара и кауча заједно.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Колико столова је довезено у продавницу намештаја?</a:t>
            </a:r>
            <a:endParaRPr lang="en-GB" sz="1800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35B56-4EF6-4825-AB33-41F6438DB8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86609" y="1933492"/>
            <a:ext cx="5183188" cy="3184634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73783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66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600" dirty="0">
                <a:latin typeface="+mj-lt"/>
              </a:rPr>
              <a:t>121. задатак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У продавницу намештаја довезено је 15 ормара, 25 кауча, а столова за 8 мање од ормара и кауча заједно.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Колико столова је довезено у продавницу намештаја?</a:t>
            </a:r>
            <a:endParaRPr lang="en-GB" sz="1600" dirty="0">
              <a:latin typeface="+mj-lt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C45F656-BF77-4F12-B9A1-B1F7E44CCC6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294690017"/>
              </p:ext>
            </p:extLst>
          </p:nvPr>
        </p:nvGraphicFramePr>
        <p:xfrm>
          <a:off x="4692210" y="1638059"/>
          <a:ext cx="6771165" cy="4189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24420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67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600" dirty="0">
                <a:latin typeface="+mj-lt"/>
              </a:rPr>
              <a:t>121. задатак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У продавницу намештаја довезено је 15 ормара, 25 кауча, а столова за 8 мање од ормара и кауча заједно.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Колико столова је довезено у продавницу намештаја?</a:t>
            </a:r>
            <a:endParaRPr lang="en-GB" sz="1600" dirty="0">
              <a:latin typeface="+mj-lt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C45F656-BF77-4F12-B9A1-B1F7E44CCC6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89242328"/>
              </p:ext>
            </p:extLst>
          </p:nvPr>
        </p:nvGraphicFramePr>
        <p:xfrm>
          <a:off x="6709272" y="208620"/>
          <a:ext cx="5715550" cy="3220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2D4B959-6A82-44D4-8152-1557FEBDB11D}"/>
              </a:ext>
            </a:extLst>
          </p:cNvPr>
          <p:cNvSpPr txBox="1"/>
          <p:nvPr/>
        </p:nvSpPr>
        <p:spPr>
          <a:xfrm>
            <a:off x="6096000" y="3789801"/>
            <a:ext cx="2082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x = </a:t>
            </a:r>
            <a:r>
              <a:rPr lang="sr-Cyrl-RS" dirty="0">
                <a:latin typeface="+mj-lt"/>
              </a:rPr>
              <a:t>(15 + 25) - 8</a:t>
            </a:r>
            <a:r>
              <a:rPr lang="en-GB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1935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68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600" dirty="0">
                <a:latin typeface="+mj-lt"/>
              </a:rPr>
              <a:t>121. задатак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У продавницу намештаја довезено је 15 ормара, 25 кауча, а столова за 8 мање од ормара и кауча заједно.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Колико столова је довезено у продавницу намештаја?</a:t>
            </a:r>
            <a:endParaRPr lang="en-GB" sz="1600" dirty="0">
              <a:latin typeface="+mj-lt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C45F656-BF77-4F12-B9A1-B1F7E44CCC6E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6709272" y="208620"/>
          <a:ext cx="5715550" cy="3220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2D4B959-6A82-44D4-8152-1557FEBDB11D}"/>
              </a:ext>
            </a:extLst>
          </p:cNvPr>
          <p:cNvSpPr txBox="1"/>
          <p:nvPr/>
        </p:nvSpPr>
        <p:spPr>
          <a:xfrm>
            <a:off x="6096000" y="3789801"/>
            <a:ext cx="2915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x = </a:t>
            </a:r>
            <a:r>
              <a:rPr lang="sr-Cyrl-RS" sz="1600" dirty="0">
                <a:latin typeface="+mj-lt"/>
              </a:rPr>
              <a:t>(15 + 25) – 8,</a:t>
            </a:r>
          </a:p>
          <a:p>
            <a:r>
              <a:rPr lang="en-GB" sz="1600" dirty="0">
                <a:latin typeface="+mj-lt"/>
              </a:rPr>
              <a:t>x = </a:t>
            </a:r>
            <a:r>
              <a:rPr lang="sr-Cyrl-RS" sz="1600" dirty="0">
                <a:latin typeface="+mj-lt"/>
              </a:rPr>
              <a:t>(10 + 5) + (20 + 5) – 8,</a:t>
            </a:r>
            <a:r>
              <a:rPr lang="en-GB" sz="16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0728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69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600" dirty="0">
                <a:latin typeface="+mj-lt"/>
              </a:rPr>
              <a:t>121. задатак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У продавницу намештаја довезено је 15 ормара, 25 кауча, а столова за 8 мање од ормара и кауча заједно.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Колико столова је довезено у продавницу намештаја?</a:t>
            </a:r>
            <a:endParaRPr lang="en-GB" sz="1600" dirty="0">
              <a:latin typeface="+mj-lt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C45F656-BF77-4F12-B9A1-B1F7E44CCC6E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6709272" y="208620"/>
          <a:ext cx="5715550" cy="3220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2D4B959-6A82-44D4-8152-1557FEBDB11D}"/>
              </a:ext>
            </a:extLst>
          </p:cNvPr>
          <p:cNvSpPr txBox="1"/>
          <p:nvPr/>
        </p:nvSpPr>
        <p:spPr>
          <a:xfrm>
            <a:off x="6107017" y="3789801"/>
            <a:ext cx="2915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x = </a:t>
            </a:r>
            <a:r>
              <a:rPr lang="sr-Cyrl-RS" sz="1600" dirty="0">
                <a:latin typeface="+mj-lt"/>
              </a:rPr>
              <a:t>(15 + 25) – 8,</a:t>
            </a:r>
          </a:p>
          <a:p>
            <a:r>
              <a:rPr lang="en-GB" sz="1600" dirty="0">
                <a:latin typeface="+mj-lt"/>
              </a:rPr>
              <a:t>x = </a:t>
            </a:r>
            <a:r>
              <a:rPr lang="sr-Cyrl-RS" sz="1600" dirty="0">
                <a:latin typeface="+mj-lt"/>
              </a:rPr>
              <a:t>(10 + 5) + (20 + 5) – 8,</a:t>
            </a:r>
          </a:p>
          <a:p>
            <a:r>
              <a:rPr lang="en-GB" sz="1600" dirty="0">
                <a:latin typeface="+mj-lt"/>
              </a:rPr>
              <a:t>x = </a:t>
            </a:r>
            <a:r>
              <a:rPr lang="sr-Cyrl-RS" sz="1600" dirty="0">
                <a:latin typeface="+mj-lt"/>
              </a:rPr>
              <a:t>(10 + 20) + (5 + 5) – 8,</a:t>
            </a:r>
            <a:r>
              <a:rPr lang="en-GB" sz="16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1083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1751" y="2799527"/>
            <a:ext cx="2987039" cy="9330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117.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Реши на погодан начин: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141177632"/>
              </p:ext>
            </p:extLst>
          </p:nvPr>
        </p:nvGraphicFramePr>
        <p:xfrm>
          <a:off x="4744062" y="2024555"/>
          <a:ext cx="5616000" cy="28088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000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  <a:gridCol w="2808000">
                  <a:extLst>
                    <a:ext uri="{9D8B030D-6E8A-4147-A177-3AD203B41FA5}">
                      <a16:colId xmlns:a16="http://schemas.microsoft.com/office/drawing/2014/main" val="2195425071"/>
                    </a:ext>
                  </a:extLst>
                </a:gridCol>
              </a:tblGrid>
              <a:tr h="28088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+ 8) – (30 + 6)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(8 – 6)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+ 2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(50 + 9) – (20 + 7)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(50 – 20) + (9 – 7) =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7103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70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600" dirty="0">
                <a:latin typeface="+mj-lt"/>
              </a:rPr>
              <a:t>121. задатак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У продавницу намештаја довезено је 15 ормара, 25 кауча, а столова за 8 мање од ормара и кауча заједно.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Колико столова је довезено у продавницу намештаја?</a:t>
            </a:r>
            <a:endParaRPr lang="en-GB" sz="1600" dirty="0">
              <a:latin typeface="+mj-lt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C45F656-BF77-4F12-B9A1-B1F7E44CCC6E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6709272" y="208620"/>
          <a:ext cx="5715550" cy="3220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2D4B959-6A82-44D4-8152-1557FEBDB11D}"/>
              </a:ext>
            </a:extLst>
          </p:cNvPr>
          <p:cNvSpPr txBox="1"/>
          <p:nvPr/>
        </p:nvSpPr>
        <p:spPr>
          <a:xfrm>
            <a:off x="6107017" y="3789801"/>
            <a:ext cx="29157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x = </a:t>
            </a:r>
            <a:r>
              <a:rPr lang="sr-Cyrl-RS" sz="1600" dirty="0">
                <a:latin typeface="+mj-lt"/>
              </a:rPr>
              <a:t>(15 + 25) – 8,</a:t>
            </a:r>
          </a:p>
          <a:p>
            <a:r>
              <a:rPr lang="en-GB" sz="1600" dirty="0">
                <a:latin typeface="+mj-lt"/>
              </a:rPr>
              <a:t>x = </a:t>
            </a:r>
            <a:r>
              <a:rPr lang="sr-Cyrl-RS" sz="1600" dirty="0">
                <a:latin typeface="+mj-lt"/>
              </a:rPr>
              <a:t>(10 + 5) + (20 + 5) – 8,</a:t>
            </a:r>
          </a:p>
          <a:p>
            <a:r>
              <a:rPr lang="en-GB" sz="1600" dirty="0">
                <a:latin typeface="+mj-lt"/>
              </a:rPr>
              <a:t>x = </a:t>
            </a:r>
            <a:r>
              <a:rPr lang="sr-Cyrl-RS" sz="1600" dirty="0">
                <a:latin typeface="+mj-lt"/>
              </a:rPr>
              <a:t>(10 + 20) + (5 + 5) – 8,</a:t>
            </a:r>
          </a:p>
          <a:p>
            <a:r>
              <a:rPr lang="en-GB" sz="1600" dirty="0">
                <a:latin typeface="+mj-lt"/>
              </a:rPr>
              <a:t>x = </a:t>
            </a:r>
            <a:r>
              <a:rPr lang="sr-Cyrl-RS" sz="1600" dirty="0">
                <a:latin typeface="+mj-lt"/>
              </a:rPr>
              <a:t>30 + 10 – 8,</a:t>
            </a:r>
            <a:r>
              <a:rPr lang="en-GB" sz="1600" dirty="0">
                <a:latin typeface="+mj-l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33710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71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600" dirty="0">
                <a:latin typeface="+mj-lt"/>
              </a:rPr>
              <a:t>121. задатак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У продавницу намештаја довезено је 15 ормара, 25 кауча, а столова за 8 мање од ормара и кауча заједно.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Колико столова је довезено у продавницу намештаја?</a:t>
            </a:r>
            <a:endParaRPr lang="en-GB" sz="1600" dirty="0">
              <a:latin typeface="+mj-lt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C45F656-BF77-4F12-B9A1-B1F7E44CCC6E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6709272" y="208620"/>
          <a:ext cx="5715550" cy="3220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2D4B959-6A82-44D4-8152-1557FEBDB11D}"/>
              </a:ext>
            </a:extLst>
          </p:cNvPr>
          <p:cNvSpPr txBox="1"/>
          <p:nvPr/>
        </p:nvSpPr>
        <p:spPr>
          <a:xfrm>
            <a:off x="6107017" y="3789801"/>
            <a:ext cx="2915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x = </a:t>
            </a:r>
            <a:r>
              <a:rPr lang="sr-Cyrl-RS" sz="1600" dirty="0">
                <a:latin typeface="+mj-lt"/>
              </a:rPr>
              <a:t>(15 + 25) – 8,</a:t>
            </a:r>
          </a:p>
          <a:p>
            <a:r>
              <a:rPr lang="en-GB" sz="1600" dirty="0">
                <a:latin typeface="+mj-lt"/>
              </a:rPr>
              <a:t>x = </a:t>
            </a:r>
            <a:r>
              <a:rPr lang="sr-Cyrl-RS" sz="1600" dirty="0">
                <a:latin typeface="+mj-lt"/>
              </a:rPr>
              <a:t>(10 + 5) + (20 + 5) – 8,</a:t>
            </a:r>
          </a:p>
          <a:p>
            <a:r>
              <a:rPr lang="en-GB" sz="1600" dirty="0">
                <a:latin typeface="+mj-lt"/>
              </a:rPr>
              <a:t>x = </a:t>
            </a:r>
            <a:r>
              <a:rPr lang="sr-Cyrl-RS" sz="1600" dirty="0">
                <a:latin typeface="+mj-lt"/>
              </a:rPr>
              <a:t>(10 + 20) + (5 + 5) – 8,</a:t>
            </a:r>
          </a:p>
          <a:p>
            <a:r>
              <a:rPr lang="en-GB" sz="1600" dirty="0">
                <a:latin typeface="+mj-lt"/>
              </a:rPr>
              <a:t>x = </a:t>
            </a:r>
            <a:r>
              <a:rPr lang="sr-Cyrl-RS" sz="1600" dirty="0">
                <a:latin typeface="+mj-lt"/>
              </a:rPr>
              <a:t>30 + 10 – 8,</a:t>
            </a:r>
            <a:r>
              <a:rPr lang="en-GB" sz="1600" dirty="0">
                <a:latin typeface="+mj-lt"/>
              </a:rPr>
              <a:t> </a:t>
            </a:r>
            <a:endParaRPr lang="sr-Cyrl-RS" sz="1600" dirty="0">
              <a:latin typeface="+mj-lt"/>
            </a:endParaRPr>
          </a:p>
          <a:p>
            <a:r>
              <a:rPr lang="en-GB" sz="1600" dirty="0">
                <a:latin typeface="+mj-lt"/>
              </a:rPr>
              <a:t>x = </a:t>
            </a:r>
            <a:r>
              <a:rPr lang="sr-Cyrl-RS" sz="1600" dirty="0">
                <a:latin typeface="+mj-lt"/>
              </a:rPr>
              <a:t>30 + 2,</a:t>
            </a:r>
            <a:endParaRPr lang="en-GB" sz="1600" dirty="0">
              <a:latin typeface="+mj-lt"/>
            </a:endParaRPr>
          </a:p>
          <a:p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3248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72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600" dirty="0">
                <a:latin typeface="+mj-lt"/>
              </a:rPr>
              <a:t>121. задатак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У продавницу намештаја довезено је 15 ормара, 25 кауча, а столова за 8 мање од ормара и кауча заједно.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Колико столова је довезено у продавницу намештаја?</a:t>
            </a:r>
            <a:endParaRPr lang="en-GB" sz="1600" dirty="0">
              <a:latin typeface="+mj-lt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C45F656-BF77-4F12-B9A1-B1F7E44CCC6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8770368"/>
              </p:ext>
            </p:extLst>
          </p:nvPr>
        </p:nvGraphicFramePr>
        <p:xfrm>
          <a:off x="6709272" y="208620"/>
          <a:ext cx="5715550" cy="3220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2D4B959-6A82-44D4-8152-1557FEBDB11D}"/>
              </a:ext>
            </a:extLst>
          </p:cNvPr>
          <p:cNvSpPr txBox="1"/>
          <p:nvPr/>
        </p:nvSpPr>
        <p:spPr>
          <a:xfrm>
            <a:off x="6107017" y="3789801"/>
            <a:ext cx="2915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x = </a:t>
            </a:r>
            <a:r>
              <a:rPr lang="sr-Cyrl-RS" sz="1600" dirty="0">
                <a:latin typeface="+mj-lt"/>
              </a:rPr>
              <a:t>(15 + 25) – 8,</a:t>
            </a:r>
          </a:p>
          <a:p>
            <a:r>
              <a:rPr lang="en-GB" sz="1600" dirty="0">
                <a:latin typeface="+mj-lt"/>
              </a:rPr>
              <a:t>x = </a:t>
            </a:r>
            <a:r>
              <a:rPr lang="sr-Cyrl-RS" sz="1600" dirty="0">
                <a:latin typeface="+mj-lt"/>
              </a:rPr>
              <a:t>(10 + 5) + (20 + 5) – 8,</a:t>
            </a:r>
          </a:p>
          <a:p>
            <a:r>
              <a:rPr lang="en-GB" sz="1600" dirty="0">
                <a:latin typeface="+mj-lt"/>
              </a:rPr>
              <a:t>x = </a:t>
            </a:r>
            <a:r>
              <a:rPr lang="sr-Cyrl-RS" sz="1600" dirty="0">
                <a:latin typeface="+mj-lt"/>
              </a:rPr>
              <a:t>(10 + 20) + (5 + 5) – 8,</a:t>
            </a:r>
          </a:p>
          <a:p>
            <a:r>
              <a:rPr lang="en-GB" sz="1600" dirty="0">
                <a:latin typeface="+mj-lt"/>
              </a:rPr>
              <a:t>x = </a:t>
            </a:r>
            <a:r>
              <a:rPr lang="sr-Cyrl-RS" sz="1600" dirty="0">
                <a:latin typeface="+mj-lt"/>
              </a:rPr>
              <a:t>30 + 10 – 8,</a:t>
            </a:r>
            <a:r>
              <a:rPr lang="en-GB" sz="1600" dirty="0">
                <a:latin typeface="+mj-lt"/>
              </a:rPr>
              <a:t> </a:t>
            </a:r>
            <a:endParaRPr lang="sr-Cyrl-RS" sz="1600" dirty="0">
              <a:latin typeface="+mj-lt"/>
            </a:endParaRPr>
          </a:p>
          <a:p>
            <a:r>
              <a:rPr lang="en-GB" sz="1600" dirty="0">
                <a:latin typeface="+mj-lt"/>
              </a:rPr>
              <a:t>x = </a:t>
            </a:r>
            <a:r>
              <a:rPr lang="sr-Cyrl-RS" sz="1600" dirty="0">
                <a:latin typeface="+mj-lt"/>
              </a:rPr>
              <a:t>30 + 2,</a:t>
            </a:r>
            <a:endParaRPr lang="en-GB" sz="1600" dirty="0">
              <a:latin typeface="+mj-lt"/>
            </a:endParaRPr>
          </a:p>
          <a:p>
            <a:r>
              <a:rPr lang="en-GB" sz="1600" dirty="0">
                <a:latin typeface="+mj-lt"/>
              </a:rPr>
              <a:t>x = </a:t>
            </a:r>
            <a:r>
              <a:rPr lang="sr-Cyrl-RS" sz="1600" dirty="0">
                <a:latin typeface="+mj-lt"/>
              </a:rPr>
              <a:t>32.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8102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73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8" y="2495939"/>
            <a:ext cx="4650586" cy="20597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600" dirty="0">
                <a:latin typeface="+mj-lt"/>
              </a:rPr>
              <a:t>121. задатак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У продавницу намештаја довезено је 15 ормара, 25 кауча, а столова за 8 мање од ормара и кауча заједно.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Колико столова је довезено у продавницу намештаја?</a:t>
            </a:r>
            <a:endParaRPr lang="en-GB" sz="1600" dirty="0">
              <a:latin typeface="+mj-lt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C45F656-BF77-4F12-B9A1-B1F7E44CCC6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961638609"/>
              </p:ext>
            </p:extLst>
          </p:nvPr>
        </p:nvGraphicFramePr>
        <p:xfrm>
          <a:off x="6709272" y="208620"/>
          <a:ext cx="5715550" cy="3220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2D4B959-6A82-44D4-8152-1557FEBDB11D}"/>
              </a:ext>
            </a:extLst>
          </p:cNvPr>
          <p:cNvSpPr txBox="1"/>
          <p:nvPr/>
        </p:nvSpPr>
        <p:spPr>
          <a:xfrm>
            <a:off x="5482728" y="2986020"/>
            <a:ext cx="37934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x = </a:t>
            </a:r>
            <a:r>
              <a:rPr lang="sr-Cyrl-RS" sz="1600" dirty="0">
                <a:latin typeface="+mj-lt"/>
              </a:rPr>
              <a:t>(15 + 25) – 8,</a:t>
            </a:r>
          </a:p>
          <a:p>
            <a:r>
              <a:rPr lang="en-GB" sz="1600" dirty="0">
                <a:latin typeface="+mj-lt"/>
              </a:rPr>
              <a:t>x = </a:t>
            </a:r>
            <a:r>
              <a:rPr lang="sr-Cyrl-RS" sz="1600" dirty="0">
                <a:latin typeface="+mj-lt"/>
              </a:rPr>
              <a:t>(10 + 5) + (20 + 5) – 8,</a:t>
            </a:r>
          </a:p>
          <a:p>
            <a:r>
              <a:rPr lang="en-GB" sz="1600" dirty="0">
                <a:latin typeface="+mj-lt"/>
              </a:rPr>
              <a:t>x = </a:t>
            </a:r>
            <a:r>
              <a:rPr lang="sr-Cyrl-RS" sz="1600" dirty="0">
                <a:latin typeface="+mj-lt"/>
              </a:rPr>
              <a:t>(10 + 20) + (5 + 5) – 8,</a:t>
            </a:r>
          </a:p>
          <a:p>
            <a:r>
              <a:rPr lang="en-GB" sz="1600" dirty="0">
                <a:latin typeface="+mj-lt"/>
              </a:rPr>
              <a:t>x = </a:t>
            </a:r>
            <a:r>
              <a:rPr lang="sr-Cyrl-RS" sz="1600" dirty="0">
                <a:latin typeface="+mj-lt"/>
              </a:rPr>
              <a:t>30 + 10 – 8,</a:t>
            </a:r>
            <a:r>
              <a:rPr lang="en-GB" sz="1600" dirty="0">
                <a:latin typeface="+mj-lt"/>
              </a:rPr>
              <a:t> </a:t>
            </a:r>
            <a:endParaRPr lang="sr-Cyrl-RS" sz="1600" dirty="0">
              <a:latin typeface="+mj-lt"/>
            </a:endParaRPr>
          </a:p>
          <a:p>
            <a:r>
              <a:rPr lang="en-GB" sz="1600" dirty="0">
                <a:latin typeface="+mj-lt"/>
              </a:rPr>
              <a:t>x = </a:t>
            </a:r>
            <a:r>
              <a:rPr lang="sr-Cyrl-RS" sz="1600" dirty="0">
                <a:latin typeface="+mj-lt"/>
              </a:rPr>
              <a:t>30 + 2,</a:t>
            </a:r>
            <a:endParaRPr lang="en-GB" sz="1600" dirty="0">
              <a:latin typeface="+mj-lt"/>
            </a:endParaRPr>
          </a:p>
          <a:p>
            <a:r>
              <a:rPr lang="en-GB" sz="1600" dirty="0">
                <a:latin typeface="+mj-lt"/>
              </a:rPr>
              <a:t>x = </a:t>
            </a:r>
            <a:r>
              <a:rPr lang="sr-Cyrl-RS" sz="1600" dirty="0">
                <a:latin typeface="+mj-lt"/>
              </a:rPr>
              <a:t>32.</a:t>
            </a:r>
          </a:p>
          <a:p>
            <a:endParaRPr lang="sr-Cyrl-RS" sz="1600" dirty="0">
              <a:latin typeface="+mj-lt"/>
            </a:endParaRPr>
          </a:p>
          <a:p>
            <a:r>
              <a:rPr lang="sr-Cyrl-RS" sz="16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У продавницу је довезено 32 стола. </a:t>
            </a:r>
            <a:endParaRPr lang="en-GB" sz="16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6165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CFC9258-983F-44A7-BD9F-3E69F21D62ED}"/>
              </a:ext>
            </a:extLst>
          </p:cNvPr>
          <p:cNvSpPr txBox="1">
            <a:spLocks/>
          </p:cNvSpPr>
          <p:nvPr/>
        </p:nvSpPr>
        <p:spPr>
          <a:xfrm>
            <a:off x="534267" y="3117123"/>
            <a:ext cx="48212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/>
              <a:t>Браво</a:t>
            </a:r>
            <a:r>
              <a:rPr lang="en-US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17861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8BE17F56-8633-4D91-A582-3AFFC4CD5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76414" y="5213202"/>
            <a:ext cx="3613807" cy="1465244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ru-RU" b="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ru-RU" b="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b="0" dirty="0"/>
              <a:t>Тројка (рус</a:t>
            </a:r>
            <a:r>
              <a:rPr lang="ru-RU" b="0" dirty="0">
                <a:hlinkClick r:id="rId2" tooltip="Руски језик"/>
              </a:rPr>
              <a:t>.</a:t>
            </a:r>
            <a:r>
              <a:rPr lang="ru-RU" b="0" dirty="0"/>
              <a:t> </a:t>
            </a:r>
            <a:r>
              <a:rPr lang="ru-RU" b="0" i="1" dirty="0"/>
              <a:t>Тройка</a:t>
            </a:r>
            <a:r>
              <a:rPr lang="ru-RU" b="0" dirty="0"/>
              <a:t>) су руска кола или санке са запрегом од 3 коња.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ru-RU" b="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b="0" dirty="0"/>
              <a:t>Слика преузета из  збирке М. И. Моро М. А. Бантова Математика 2.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sr-Cyrl-RS" b="0" noProof="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b="0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75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69" y="245991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3200" dirty="0"/>
              <a:t>Одузимање </a:t>
            </a:r>
            <a:br>
              <a:rPr lang="sr-Cyrl-RS" sz="3200" dirty="0"/>
            </a:br>
            <a:r>
              <a:rPr lang="sr-Cyrl-RS" sz="3200" dirty="0"/>
              <a:t>збира од збира</a:t>
            </a:r>
            <a:endParaRPr lang="en-US" sz="3200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BEE1A0ED-7B9D-4F0E-9DBB-81AD16F6E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108545"/>
            <a:ext cx="4349432" cy="891185"/>
          </a:xfrm>
        </p:spPr>
        <p:txBody>
          <a:bodyPr>
            <a:normAutofit/>
          </a:bodyPr>
          <a:lstStyle/>
          <a:p>
            <a:r>
              <a:rPr lang="sr-Cyrl-RS" sz="1600" b="0" dirty="0">
                <a:solidFill>
                  <a:schemeClr val="accent4">
                    <a:lumMod val="50000"/>
                  </a:schemeClr>
                </a:solidFill>
              </a:rPr>
              <a:t>122. задатак</a:t>
            </a:r>
          </a:p>
          <a:p>
            <a:r>
              <a:rPr lang="sr-Cyrl-RS" sz="1600" b="0" dirty="0">
                <a:solidFill>
                  <a:schemeClr val="accent4">
                    <a:lumMod val="50000"/>
                  </a:schemeClr>
                </a:solidFill>
              </a:rPr>
              <a:t>Колико тројки коња има на слици, а колико свега коња?</a:t>
            </a:r>
            <a:endParaRPr lang="en-GB" sz="1600" b="0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Content Placeholder 6" descr="A picture containing fabric, towel, rug&#10;&#10;Description automatically generated">
            <a:extLst>
              <a:ext uri="{FF2B5EF4-FFF2-40B4-BE49-F238E27FC236}">
                <a16:creationId xmlns:a16="http://schemas.microsoft.com/office/drawing/2014/main" id="{61CAF901-0738-4561-A3E4-0A943147F7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tretch/>
        </p:blipFill>
        <p:spPr>
          <a:xfrm>
            <a:off x="432434" y="2920265"/>
            <a:ext cx="5157787" cy="2037325"/>
          </a:xfrm>
          <a:noFill/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3E263D9-8EA2-4127-A51E-44381C6E23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46610"/>
            <a:ext cx="5183188" cy="3184634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04815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8BE17F56-8633-4D91-A582-3AFFC4CD5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8285" y="6128386"/>
            <a:ext cx="3613807" cy="548263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GB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GB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Тројка</a:t>
            </a:r>
            <a:r>
              <a:rPr lang="ru-RU" b="0" dirty="0"/>
              <a:t> (рус</a:t>
            </a:r>
            <a:r>
              <a:rPr lang="ru-RU" b="0" dirty="0">
                <a:hlinkClick r:id="rId2" tooltip="Руски језик"/>
              </a:rPr>
              <a:t>.</a:t>
            </a:r>
            <a:r>
              <a:rPr lang="ru-RU" b="0" dirty="0"/>
              <a:t> </a:t>
            </a:r>
            <a:r>
              <a:rPr lang="ru-RU" b="0" i="1" dirty="0"/>
              <a:t>Тройка</a:t>
            </a:r>
            <a:r>
              <a:rPr lang="ru-RU" b="0" dirty="0"/>
              <a:t>) су руска кола или санке са запрегом од 3 коња.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sr-Cyrl-RS" noProof="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76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69" y="245991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3200" dirty="0"/>
              <a:t>Одузимање </a:t>
            </a:r>
            <a:br>
              <a:rPr lang="sr-Cyrl-RS" sz="3200" dirty="0"/>
            </a:br>
            <a:r>
              <a:rPr lang="sr-Cyrl-RS" sz="3200" dirty="0"/>
              <a:t>збира од збира</a:t>
            </a:r>
            <a:endParaRPr lang="en-US" sz="3200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BEE1A0ED-7B9D-4F0E-9DBB-81AD16F6E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108545"/>
            <a:ext cx="4349432" cy="891185"/>
          </a:xfrm>
        </p:spPr>
        <p:txBody>
          <a:bodyPr>
            <a:normAutofit/>
          </a:bodyPr>
          <a:lstStyle/>
          <a:p>
            <a:r>
              <a:rPr lang="sr-Cyrl-RS" sz="1600" b="0" dirty="0">
                <a:solidFill>
                  <a:schemeClr val="accent4">
                    <a:lumMod val="50000"/>
                  </a:schemeClr>
                </a:solidFill>
              </a:rPr>
              <a:t>122. задатак</a:t>
            </a:r>
          </a:p>
          <a:p>
            <a:r>
              <a:rPr lang="sr-Cyrl-RS" sz="1600" b="0" dirty="0">
                <a:solidFill>
                  <a:schemeClr val="accent4">
                    <a:lumMod val="50000"/>
                  </a:schemeClr>
                </a:solidFill>
              </a:rPr>
              <a:t>Колико тројки коња има на слици, а колико свега коња?</a:t>
            </a:r>
            <a:endParaRPr lang="en-GB" sz="1600" b="0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Content Placeholder 6" descr="A picture containing fabric, towel, rug&#10;&#10;Description automatically generated">
            <a:extLst>
              <a:ext uri="{FF2B5EF4-FFF2-40B4-BE49-F238E27FC236}">
                <a16:creationId xmlns:a16="http://schemas.microsoft.com/office/drawing/2014/main" id="{61CAF901-0738-4561-A3E4-0A943147F7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tretch/>
        </p:blipFill>
        <p:spPr>
          <a:xfrm>
            <a:off x="2151066" y="2761297"/>
            <a:ext cx="8524279" cy="3367089"/>
          </a:xfrm>
          <a:noFill/>
        </p:spPr>
      </p:pic>
    </p:spTree>
    <p:extLst>
      <p:ext uri="{BB962C8B-B14F-4D97-AF65-F5344CB8AC3E}">
        <p14:creationId xmlns:p14="http://schemas.microsoft.com/office/powerpoint/2010/main" val="13750351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8BE17F56-8633-4D91-A582-3AFFC4CD5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2516" y="5776711"/>
            <a:ext cx="3613807" cy="548263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GB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GB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Тројка</a:t>
            </a:r>
            <a:r>
              <a:rPr lang="ru-RU" b="0" dirty="0"/>
              <a:t> (рус</a:t>
            </a:r>
            <a:r>
              <a:rPr lang="ru-RU" b="0" dirty="0">
                <a:hlinkClick r:id="rId2" tooltip="Руски језик"/>
              </a:rPr>
              <a:t>.</a:t>
            </a:r>
            <a:r>
              <a:rPr lang="ru-RU" b="0" dirty="0"/>
              <a:t> </a:t>
            </a:r>
            <a:r>
              <a:rPr lang="ru-RU" b="0" i="1" dirty="0"/>
              <a:t>Тройка</a:t>
            </a:r>
            <a:r>
              <a:rPr lang="ru-RU" b="0" dirty="0"/>
              <a:t>) су руска кола или санке са запрегом од 3 коња.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sr-Cyrl-RS" noProof="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77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69" y="245991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3200" dirty="0"/>
              <a:t>Одузимање </a:t>
            </a:r>
            <a:br>
              <a:rPr lang="sr-Cyrl-RS" sz="3200" dirty="0"/>
            </a:br>
            <a:r>
              <a:rPr lang="sr-Cyrl-RS" sz="3200" dirty="0"/>
              <a:t>збира од збира</a:t>
            </a:r>
            <a:endParaRPr lang="en-US" sz="3200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BEE1A0ED-7B9D-4F0E-9DBB-81AD16F6E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108545"/>
            <a:ext cx="4349432" cy="891185"/>
          </a:xfrm>
        </p:spPr>
        <p:txBody>
          <a:bodyPr>
            <a:normAutofit/>
          </a:bodyPr>
          <a:lstStyle/>
          <a:p>
            <a:r>
              <a:rPr lang="sr-Cyrl-RS" sz="1600" b="0" dirty="0">
                <a:solidFill>
                  <a:schemeClr val="accent4">
                    <a:lumMod val="50000"/>
                  </a:schemeClr>
                </a:solidFill>
              </a:rPr>
              <a:t>122. задатак</a:t>
            </a:r>
          </a:p>
          <a:p>
            <a:r>
              <a:rPr lang="sr-Cyrl-RS" sz="1600" b="0" dirty="0">
                <a:solidFill>
                  <a:schemeClr val="accent4">
                    <a:lumMod val="50000"/>
                  </a:schemeClr>
                </a:solidFill>
              </a:rPr>
              <a:t>Колико тројки коња има на слици, а колико свега коња?</a:t>
            </a:r>
            <a:endParaRPr lang="en-GB" sz="1600" b="0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Content Placeholder 6" descr="A picture containing fabric, towel, rug&#10;&#10;Description automatically generated">
            <a:extLst>
              <a:ext uri="{FF2B5EF4-FFF2-40B4-BE49-F238E27FC236}">
                <a16:creationId xmlns:a16="http://schemas.microsoft.com/office/drawing/2014/main" id="{61CAF901-0738-4561-A3E4-0A943147F7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tretch/>
        </p:blipFill>
        <p:spPr>
          <a:xfrm>
            <a:off x="218868" y="2887247"/>
            <a:ext cx="6308844" cy="2491992"/>
          </a:xfr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162E29-09D3-48E5-91D8-3C230B69F369}"/>
              </a:ext>
            </a:extLst>
          </p:cNvPr>
          <p:cNvSpPr txBox="1"/>
          <p:nvPr/>
        </p:nvSpPr>
        <p:spPr>
          <a:xfrm>
            <a:off x="8185532" y="3327094"/>
            <a:ext cx="137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+mj-lt"/>
              </a:rPr>
              <a:t>Тројки: 3.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657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8BE17F56-8633-4D91-A582-3AFFC4CD5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2516" y="5776711"/>
            <a:ext cx="3613807" cy="548263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GB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GB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Тројка</a:t>
            </a:r>
            <a:r>
              <a:rPr lang="ru-RU" b="0" dirty="0"/>
              <a:t> (рус</a:t>
            </a:r>
            <a:r>
              <a:rPr lang="ru-RU" b="0" dirty="0">
                <a:hlinkClick r:id="rId2" tooltip="Руски језик"/>
              </a:rPr>
              <a:t>.</a:t>
            </a:r>
            <a:r>
              <a:rPr lang="ru-RU" b="0" dirty="0"/>
              <a:t> </a:t>
            </a:r>
            <a:r>
              <a:rPr lang="ru-RU" b="0" i="1" dirty="0"/>
              <a:t>Тройка</a:t>
            </a:r>
            <a:r>
              <a:rPr lang="ru-RU" b="0" dirty="0"/>
              <a:t>) су руска кола или санке са запрегом од 3 коња.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sr-Cyrl-RS" noProof="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78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69" y="245991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3200" dirty="0"/>
              <a:t>Одузимање </a:t>
            </a:r>
            <a:br>
              <a:rPr lang="sr-Cyrl-RS" sz="3200" dirty="0"/>
            </a:br>
            <a:r>
              <a:rPr lang="sr-Cyrl-RS" sz="3200" dirty="0"/>
              <a:t>збира од збира</a:t>
            </a:r>
            <a:endParaRPr lang="en-US" sz="3200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BEE1A0ED-7B9D-4F0E-9DBB-81AD16F6E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108545"/>
            <a:ext cx="4349432" cy="891185"/>
          </a:xfrm>
        </p:spPr>
        <p:txBody>
          <a:bodyPr>
            <a:normAutofit/>
          </a:bodyPr>
          <a:lstStyle/>
          <a:p>
            <a:r>
              <a:rPr lang="sr-Cyrl-RS" sz="1600" b="0" dirty="0">
                <a:solidFill>
                  <a:schemeClr val="accent4">
                    <a:lumMod val="50000"/>
                  </a:schemeClr>
                </a:solidFill>
              </a:rPr>
              <a:t>122. задатак</a:t>
            </a:r>
          </a:p>
          <a:p>
            <a:r>
              <a:rPr lang="sr-Cyrl-RS" sz="1600" b="0" dirty="0">
                <a:solidFill>
                  <a:schemeClr val="accent4">
                    <a:lumMod val="50000"/>
                  </a:schemeClr>
                </a:solidFill>
              </a:rPr>
              <a:t>Колико тројки коња има на слици, а колико свега коња?</a:t>
            </a:r>
            <a:endParaRPr lang="en-GB" sz="1600" b="0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Content Placeholder 6" descr="A picture containing fabric, towel, rug&#10;&#10;Description automatically generated">
            <a:extLst>
              <a:ext uri="{FF2B5EF4-FFF2-40B4-BE49-F238E27FC236}">
                <a16:creationId xmlns:a16="http://schemas.microsoft.com/office/drawing/2014/main" id="{61CAF901-0738-4561-A3E4-0A943147F7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tretch/>
        </p:blipFill>
        <p:spPr>
          <a:xfrm>
            <a:off x="218868" y="2887247"/>
            <a:ext cx="6308844" cy="2491992"/>
          </a:xfr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162E29-09D3-48E5-91D8-3C230B69F369}"/>
              </a:ext>
            </a:extLst>
          </p:cNvPr>
          <p:cNvSpPr txBox="1"/>
          <p:nvPr/>
        </p:nvSpPr>
        <p:spPr>
          <a:xfrm>
            <a:off x="7557571" y="3429000"/>
            <a:ext cx="2633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+mj-lt"/>
              </a:rPr>
              <a:t>Тројки: 3.</a:t>
            </a:r>
          </a:p>
          <a:p>
            <a:endParaRPr lang="sr-Cyrl-RS" dirty="0">
              <a:latin typeface="+mj-lt"/>
            </a:endParaRPr>
          </a:p>
          <a:p>
            <a:r>
              <a:rPr lang="sr-Cyrl-RS" dirty="0">
                <a:latin typeface="+mj-lt"/>
              </a:rPr>
              <a:t>Коња: 3 + 3 + 3,</a:t>
            </a:r>
          </a:p>
          <a:p>
            <a:endParaRPr lang="sr-Cyrl-R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20278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8BE17F56-8633-4D91-A582-3AFFC4CD5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2516" y="5776711"/>
            <a:ext cx="3613807" cy="548263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GB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GB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Тројка</a:t>
            </a:r>
            <a:r>
              <a:rPr lang="ru-RU" b="0" dirty="0"/>
              <a:t> (рус</a:t>
            </a:r>
            <a:r>
              <a:rPr lang="ru-RU" b="0" dirty="0">
                <a:hlinkClick r:id="rId2" tooltip="Руски језик"/>
              </a:rPr>
              <a:t>.</a:t>
            </a:r>
            <a:r>
              <a:rPr lang="ru-RU" b="0" dirty="0"/>
              <a:t> </a:t>
            </a:r>
            <a:r>
              <a:rPr lang="ru-RU" b="0" i="1" dirty="0"/>
              <a:t>Тройка</a:t>
            </a:r>
            <a:r>
              <a:rPr lang="ru-RU" b="0" dirty="0"/>
              <a:t>) су руска кола или санке са запрегом од 3 коња.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sr-Cyrl-RS" noProof="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79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69" y="245991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3200" dirty="0"/>
              <a:t>Одузимање </a:t>
            </a:r>
            <a:br>
              <a:rPr lang="sr-Cyrl-RS" sz="3200" dirty="0"/>
            </a:br>
            <a:r>
              <a:rPr lang="sr-Cyrl-RS" sz="3200" dirty="0"/>
              <a:t>збира од збира</a:t>
            </a:r>
            <a:endParaRPr lang="en-US" sz="3200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BEE1A0ED-7B9D-4F0E-9DBB-81AD16F6E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108545"/>
            <a:ext cx="4349432" cy="891185"/>
          </a:xfrm>
        </p:spPr>
        <p:txBody>
          <a:bodyPr>
            <a:normAutofit/>
          </a:bodyPr>
          <a:lstStyle/>
          <a:p>
            <a:r>
              <a:rPr lang="sr-Cyrl-RS" sz="1600" b="0" dirty="0">
                <a:solidFill>
                  <a:schemeClr val="accent4">
                    <a:lumMod val="50000"/>
                  </a:schemeClr>
                </a:solidFill>
              </a:rPr>
              <a:t>122. задатак</a:t>
            </a:r>
          </a:p>
          <a:p>
            <a:r>
              <a:rPr lang="sr-Cyrl-RS" sz="1600" b="0" dirty="0">
                <a:solidFill>
                  <a:schemeClr val="accent4">
                    <a:lumMod val="50000"/>
                  </a:schemeClr>
                </a:solidFill>
              </a:rPr>
              <a:t>Колико тројки коња има на слици, а колико свега коња?</a:t>
            </a:r>
            <a:endParaRPr lang="en-GB" sz="1600" b="0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Content Placeholder 6" descr="A picture containing fabric, towel, rug&#10;&#10;Description automatically generated">
            <a:extLst>
              <a:ext uri="{FF2B5EF4-FFF2-40B4-BE49-F238E27FC236}">
                <a16:creationId xmlns:a16="http://schemas.microsoft.com/office/drawing/2014/main" id="{61CAF901-0738-4561-A3E4-0A943147F7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tretch/>
        </p:blipFill>
        <p:spPr>
          <a:xfrm>
            <a:off x="218868" y="2887247"/>
            <a:ext cx="6308844" cy="2491992"/>
          </a:xfr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162E29-09D3-48E5-91D8-3C230B69F369}"/>
              </a:ext>
            </a:extLst>
          </p:cNvPr>
          <p:cNvSpPr txBox="1"/>
          <p:nvPr/>
        </p:nvSpPr>
        <p:spPr>
          <a:xfrm>
            <a:off x="7579605" y="3256080"/>
            <a:ext cx="26330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Тројки: 3.</a:t>
            </a:r>
          </a:p>
          <a:p>
            <a:endParaRPr lang="sr-Cyrl-RS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r>
              <a:rPr lang="sr-Cyrl-RS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Коња: 3 + 3 + 3,</a:t>
            </a:r>
          </a:p>
          <a:p>
            <a:endParaRPr lang="sr-Cyrl-RS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r>
              <a:rPr lang="sr-Cyrl-RS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Коња: 9.</a:t>
            </a:r>
            <a:endParaRPr lang="en-GB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endParaRPr lang="sr-Cyrl-RS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005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1751" y="2799527"/>
            <a:ext cx="2987039" cy="9330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117.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Реши на погодан начин: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018285372"/>
              </p:ext>
            </p:extLst>
          </p:nvPr>
        </p:nvGraphicFramePr>
        <p:xfrm>
          <a:off x="4744062" y="2024555"/>
          <a:ext cx="5616000" cy="28088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000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  <a:gridCol w="2808000">
                  <a:extLst>
                    <a:ext uri="{9D8B030D-6E8A-4147-A177-3AD203B41FA5}">
                      <a16:colId xmlns:a16="http://schemas.microsoft.com/office/drawing/2014/main" val="2195425071"/>
                    </a:ext>
                  </a:extLst>
                </a:gridCol>
              </a:tblGrid>
              <a:tr h="28088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+ 8) – (30 + 6)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(8 – 6)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+ 2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(50 + 9) – (20 + 7)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(50 – 20) + (9 – 7)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+ 2 =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7780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CFC9258-983F-44A7-BD9F-3E69F21D62ED}"/>
              </a:ext>
            </a:extLst>
          </p:cNvPr>
          <p:cNvSpPr txBox="1">
            <a:spLocks/>
          </p:cNvSpPr>
          <p:nvPr/>
        </p:nvSpPr>
        <p:spPr>
          <a:xfrm>
            <a:off x="534267" y="3117123"/>
            <a:ext cx="48212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/>
              <a:t>Браво</a:t>
            </a:r>
            <a:r>
              <a:rPr lang="en-US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18984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81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172" y="2176450"/>
            <a:ext cx="4650586" cy="18930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123.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Ако је шест штапића подељено двема девојчицама подједнако, по колико је штапића добила свака девојчица?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Нацртај одговарајућу слику и напиши решење.</a:t>
            </a:r>
            <a:endParaRPr lang="en-GB" sz="1800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35B56-4EF6-4825-AB33-41F6438DB8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18485" y="1463675"/>
            <a:ext cx="6045258" cy="3993931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10224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82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172" y="2176450"/>
            <a:ext cx="4650586" cy="18930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123.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Ако је шест штапића подељено двема девојчицама подједнако, по колико је штапића добила свака девојчица?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Нацртај одговарајућу слику и напиши решење.</a:t>
            </a:r>
            <a:endParaRPr lang="en-GB" sz="1800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EE206F-7ADE-4217-AAC0-788CF5376A30}"/>
              </a:ext>
            </a:extLst>
          </p:cNvPr>
          <p:cNvSpPr/>
          <p:nvPr/>
        </p:nvSpPr>
        <p:spPr>
          <a:xfrm>
            <a:off x="10256348" y="448618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E69CF4-5299-4CCD-BF28-B35B80F0A171}"/>
              </a:ext>
            </a:extLst>
          </p:cNvPr>
          <p:cNvSpPr/>
          <p:nvPr/>
        </p:nvSpPr>
        <p:spPr>
          <a:xfrm>
            <a:off x="10441525" y="617811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388FFF-9A73-422D-9608-5938F6A38AE0}"/>
              </a:ext>
            </a:extLst>
          </p:cNvPr>
          <p:cNvSpPr/>
          <p:nvPr/>
        </p:nvSpPr>
        <p:spPr>
          <a:xfrm>
            <a:off x="10707664" y="448618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00D3D8-2681-4725-8A3B-B5DE87BE063D}"/>
              </a:ext>
            </a:extLst>
          </p:cNvPr>
          <p:cNvSpPr/>
          <p:nvPr/>
        </p:nvSpPr>
        <p:spPr>
          <a:xfrm>
            <a:off x="11129453" y="560722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D33FB4-5545-4DAC-9CE9-AEB6C731997D}"/>
              </a:ext>
            </a:extLst>
          </p:cNvPr>
          <p:cNvSpPr/>
          <p:nvPr/>
        </p:nvSpPr>
        <p:spPr>
          <a:xfrm>
            <a:off x="10927131" y="399186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90950C-FCB8-436E-ABAC-14E1634AE6D0}"/>
              </a:ext>
            </a:extLst>
          </p:cNvPr>
          <p:cNvSpPr/>
          <p:nvPr/>
        </p:nvSpPr>
        <p:spPr>
          <a:xfrm>
            <a:off x="11416291" y="686767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7049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83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172" y="2176450"/>
            <a:ext cx="4650586" cy="18930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123.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Ако је шест штапића подељено двема девојчицама подједнако, по колико је штапића добила свака девојчица?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Нацртај одговарајућу слику и напиши решење.</a:t>
            </a:r>
            <a:endParaRPr lang="en-GB" sz="1800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EE206F-7ADE-4217-AAC0-788CF5376A30}"/>
              </a:ext>
            </a:extLst>
          </p:cNvPr>
          <p:cNvSpPr/>
          <p:nvPr/>
        </p:nvSpPr>
        <p:spPr>
          <a:xfrm>
            <a:off x="10256348" y="448618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E69CF4-5299-4CCD-BF28-B35B80F0A171}"/>
              </a:ext>
            </a:extLst>
          </p:cNvPr>
          <p:cNvSpPr/>
          <p:nvPr/>
        </p:nvSpPr>
        <p:spPr>
          <a:xfrm>
            <a:off x="10441525" y="617811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388FFF-9A73-422D-9608-5938F6A38AE0}"/>
              </a:ext>
            </a:extLst>
          </p:cNvPr>
          <p:cNvSpPr/>
          <p:nvPr/>
        </p:nvSpPr>
        <p:spPr>
          <a:xfrm>
            <a:off x="10707664" y="448618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00D3D8-2681-4725-8A3B-B5DE87BE063D}"/>
              </a:ext>
            </a:extLst>
          </p:cNvPr>
          <p:cNvSpPr/>
          <p:nvPr/>
        </p:nvSpPr>
        <p:spPr>
          <a:xfrm>
            <a:off x="11129453" y="560722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D33FB4-5545-4DAC-9CE9-AEB6C731997D}"/>
              </a:ext>
            </a:extLst>
          </p:cNvPr>
          <p:cNvSpPr/>
          <p:nvPr/>
        </p:nvSpPr>
        <p:spPr>
          <a:xfrm>
            <a:off x="10927131" y="399186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90950C-FCB8-436E-ABAC-14E1634AE6D0}"/>
              </a:ext>
            </a:extLst>
          </p:cNvPr>
          <p:cNvSpPr/>
          <p:nvPr/>
        </p:nvSpPr>
        <p:spPr>
          <a:xfrm>
            <a:off x="11416291" y="686767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 descr="School girl">
            <a:extLst>
              <a:ext uri="{FF2B5EF4-FFF2-40B4-BE49-F238E27FC236}">
                <a16:creationId xmlns:a16="http://schemas.microsoft.com/office/drawing/2014/main" id="{091AB3F6-F779-4798-A8C8-99F093F5C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2890721"/>
            <a:ext cx="914400" cy="914400"/>
          </a:xfrm>
          <a:prstGeom prst="rect">
            <a:avLst/>
          </a:prstGeom>
        </p:spPr>
      </p:pic>
      <p:pic>
        <p:nvPicPr>
          <p:cNvPr id="16" name="Graphic 15" descr="School girl">
            <a:extLst>
              <a:ext uri="{FF2B5EF4-FFF2-40B4-BE49-F238E27FC236}">
                <a16:creationId xmlns:a16="http://schemas.microsoft.com/office/drawing/2014/main" id="{83AB0F63-98CB-43C7-9D61-872C0EA61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67728" y="2856027"/>
            <a:ext cx="914400" cy="94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837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84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172" y="2176450"/>
            <a:ext cx="4650586" cy="18930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123.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Ако је шест штапића подељено двема девојчицама подједнако, по колико је штапића добила свака девојчица?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Нацртај одговарајућу слику и напиши решење.</a:t>
            </a:r>
            <a:endParaRPr lang="en-GB" sz="1800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EE206F-7ADE-4217-AAC0-788CF5376A30}"/>
              </a:ext>
            </a:extLst>
          </p:cNvPr>
          <p:cNvSpPr/>
          <p:nvPr/>
        </p:nvSpPr>
        <p:spPr>
          <a:xfrm>
            <a:off x="6741968" y="2954453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E69CF4-5299-4CCD-BF28-B35B80F0A171}"/>
              </a:ext>
            </a:extLst>
          </p:cNvPr>
          <p:cNvSpPr/>
          <p:nvPr/>
        </p:nvSpPr>
        <p:spPr>
          <a:xfrm>
            <a:off x="9788145" y="2954453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388FFF-9A73-422D-9608-5938F6A38AE0}"/>
              </a:ext>
            </a:extLst>
          </p:cNvPr>
          <p:cNvSpPr/>
          <p:nvPr/>
        </p:nvSpPr>
        <p:spPr>
          <a:xfrm>
            <a:off x="10707664" y="448618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00D3D8-2681-4725-8A3B-B5DE87BE063D}"/>
              </a:ext>
            </a:extLst>
          </p:cNvPr>
          <p:cNvSpPr/>
          <p:nvPr/>
        </p:nvSpPr>
        <p:spPr>
          <a:xfrm>
            <a:off x="11129453" y="560722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D33FB4-5545-4DAC-9CE9-AEB6C731997D}"/>
              </a:ext>
            </a:extLst>
          </p:cNvPr>
          <p:cNvSpPr/>
          <p:nvPr/>
        </p:nvSpPr>
        <p:spPr>
          <a:xfrm>
            <a:off x="10927131" y="399186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90950C-FCB8-436E-ABAC-14E1634AE6D0}"/>
              </a:ext>
            </a:extLst>
          </p:cNvPr>
          <p:cNvSpPr/>
          <p:nvPr/>
        </p:nvSpPr>
        <p:spPr>
          <a:xfrm>
            <a:off x="11416291" y="686767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 descr="School girl">
            <a:extLst>
              <a:ext uri="{FF2B5EF4-FFF2-40B4-BE49-F238E27FC236}">
                <a16:creationId xmlns:a16="http://schemas.microsoft.com/office/drawing/2014/main" id="{091AB3F6-F779-4798-A8C8-99F093F5C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2890721"/>
            <a:ext cx="914400" cy="914400"/>
          </a:xfrm>
          <a:prstGeom prst="rect">
            <a:avLst/>
          </a:prstGeom>
        </p:spPr>
      </p:pic>
      <p:pic>
        <p:nvPicPr>
          <p:cNvPr id="16" name="Graphic 15" descr="School girl">
            <a:extLst>
              <a:ext uri="{FF2B5EF4-FFF2-40B4-BE49-F238E27FC236}">
                <a16:creationId xmlns:a16="http://schemas.microsoft.com/office/drawing/2014/main" id="{83AB0F63-98CB-43C7-9D61-872C0EA61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67728" y="2856027"/>
            <a:ext cx="914400" cy="94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619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85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172" y="2176450"/>
            <a:ext cx="4650586" cy="18930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123.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Ако је шест штапића подељено двема девојчицама подједнако, по колико је штапића добила свака девојчица?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Нацртај одговарајућу слику и напиши решење.</a:t>
            </a:r>
            <a:endParaRPr lang="en-GB" sz="1800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EE206F-7ADE-4217-AAC0-788CF5376A30}"/>
              </a:ext>
            </a:extLst>
          </p:cNvPr>
          <p:cNvSpPr/>
          <p:nvPr/>
        </p:nvSpPr>
        <p:spPr>
          <a:xfrm>
            <a:off x="6741968" y="2954453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E69CF4-5299-4CCD-BF28-B35B80F0A171}"/>
              </a:ext>
            </a:extLst>
          </p:cNvPr>
          <p:cNvSpPr/>
          <p:nvPr/>
        </p:nvSpPr>
        <p:spPr>
          <a:xfrm>
            <a:off x="9788145" y="2954453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388FFF-9A73-422D-9608-5938F6A38AE0}"/>
              </a:ext>
            </a:extLst>
          </p:cNvPr>
          <p:cNvSpPr/>
          <p:nvPr/>
        </p:nvSpPr>
        <p:spPr>
          <a:xfrm>
            <a:off x="6998585" y="2954453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00D3D8-2681-4725-8A3B-B5DE87BE063D}"/>
              </a:ext>
            </a:extLst>
          </p:cNvPr>
          <p:cNvSpPr/>
          <p:nvPr/>
        </p:nvSpPr>
        <p:spPr>
          <a:xfrm>
            <a:off x="11129453" y="560722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D33FB4-5545-4DAC-9CE9-AEB6C731997D}"/>
              </a:ext>
            </a:extLst>
          </p:cNvPr>
          <p:cNvSpPr/>
          <p:nvPr/>
        </p:nvSpPr>
        <p:spPr>
          <a:xfrm>
            <a:off x="9531528" y="2954453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90950C-FCB8-436E-ABAC-14E1634AE6D0}"/>
              </a:ext>
            </a:extLst>
          </p:cNvPr>
          <p:cNvSpPr/>
          <p:nvPr/>
        </p:nvSpPr>
        <p:spPr>
          <a:xfrm>
            <a:off x="11416291" y="686767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 descr="School girl">
            <a:extLst>
              <a:ext uri="{FF2B5EF4-FFF2-40B4-BE49-F238E27FC236}">
                <a16:creationId xmlns:a16="http://schemas.microsoft.com/office/drawing/2014/main" id="{091AB3F6-F779-4798-A8C8-99F093F5C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2890721"/>
            <a:ext cx="914400" cy="914400"/>
          </a:xfrm>
          <a:prstGeom prst="rect">
            <a:avLst/>
          </a:prstGeom>
        </p:spPr>
      </p:pic>
      <p:pic>
        <p:nvPicPr>
          <p:cNvPr id="16" name="Graphic 15" descr="School girl">
            <a:extLst>
              <a:ext uri="{FF2B5EF4-FFF2-40B4-BE49-F238E27FC236}">
                <a16:creationId xmlns:a16="http://schemas.microsoft.com/office/drawing/2014/main" id="{83AB0F63-98CB-43C7-9D61-872C0EA61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67728" y="2856027"/>
            <a:ext cx="914400" cy="94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078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86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172" y="2176450"/>
            <a:ext cx="4650586" cy="18930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123.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Ако је шест штапића подељено двема девојчицама подједнако, по колико је штапића добила свака девојчица?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Нацртај одговарајућу слику и напиши решење.</a:t>
            </a:r>
            <a:endParaRPr lang="en-GB" sz="1800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EE206F-7ADE-4217-AAC0-788CF5376A30}"/>
              </a:ext>
            </a:extLst>
          </p:cNvPr>
          <p:cNvSpPr/>
          <p:nvPr/>
        </p:nvSpPr>
        <p:spPr>
          <a:xfrm>
            <a:off x="6741968" y="2954453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E69CF4-5299-4CCD-BF28-B35B80F0A171}"/>
              </a:ext>
            </a:extLst>
          </p:cNvPr>
          <p:cNvSpPr/>
          <p:nvPr/>
        </p:nvSpPr>
        <p:spPr>
          <a:xfrm>
            <a:off x="9788145" y="2954453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388FFF-9A73-422D-9608-5938F6A38AE0}"/>
              </a:ext>
            </a:extLst>
          </p:cNvPr>
          <p:cNvSpPr/>
          <p:nvPr/>
        </p:nvSpPr>
        <p:spPr>
          <a:xfrm>
            <a:off x="6998585" y="2954453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00D3D8-2681-4725-8A3B-B5DE87BE063D}"/>
              </a:ext>
            </a:extLst>
          </p:cNvPr>
          <p:cNvSpPr/>
          <p:nvPr/>
        </p:nvSpPr>
        <p:spPr>
          <a:xfrm>
            <a:off x="7249025" y="2954453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D33FB4-5545-4DAC-9CE9-AEB6C731997D}"/>
              </a:ext>
            </a:extLst>
          </p:cNvPr>
          <p:cNvSpPr/>
          <p:nvPr/>
        </p:nvSpPr>
        <p:spPr>
          <a:xfrm>
            <a:off x="9531528" y="2954453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90950C-FCB8-436E-ABAC-14E1634AE6D0}"/>
              </a:ext>
            </a:extLst>
          </p:cNvPr>
          <p:cNvSpPr/>
          <p:nvPr/>
        </p:nvSpPr>
        <p:spPr>
          <a:xfrm>
            <a:off x="9281088" y="2954453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 descr="School girl">
            <a:extLst>
              <a:ext uri="{FF2B5EF4-FFF2-40B4-BE49-F238E27FC236}">
                <a16:creationId xmlns:a16="http://schemas.microsoft.com/office/drawing/2014/main" id="{091AB3F6-F779-4798-A8C8-99F093F5C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2890721"/>
            <a:ext cx="914400" cy="914400"/>
          </a:xfrm>
          <a:prstGeom prst="rect">
            <a:avLst/>
          </a:prstGeom>
        </p:spPr>
      </p:pic>
      <p:pic>
        <p:nvPicPr>
          <p:cNvPr id="16" name="Graphic 15" descr="School girl">
            <a:extLst>
              <a:ext uri="{FF2B5EF4-FFF2-40B4-BE49-F238E27FC236}">
                <a16:creationId xmlns:a16="http://schemas.microsoft.com/office/drawing/2014/main" id="{83AB0F63-98CB-43C7-9D61-872C0EA61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67728" y="2856027"/>
            <a:ext cx="914400" cy="94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446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87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172" y="2176450"/>
            <a:ext cx="4650586" cy="18930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123.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Ако је шест штапића подељено двема девојчицама подједнако, по колико је штапића добила свака девојчица?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Нацртај одговарајућу слику и напиши решење.</a:t>
            </a:r>
            <a:endParaRPr lang="en-GB" sz="1800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EE206F-7ADE-4217-AAC0-788CF5376A30}"/>
              </a:ext>
            </a:extLst>
          </p:cNvPr>
          <p:cNvSpPr/>
          <p:nvPr/>
        </p:nvSpPr>
        <p:spPr>
          <a:xfrm>
            <a:off x="6741968" y="2954453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E69CF4-5299-4CCD-BF28-B35B80F0A171}"/>
              </a:ext>
            </a:extLst>
          </p:cNvPr>
          <p:cNvSpPr/>
          <p:nvPr/>
        </p:nvSpPr>
        <p:spPr>
          <a:xfrm>
            <a:off x="9788145" y="2954453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388FFF-9A73-422D-9608-5938F6A38AE0}"/>
              </a:ext>
            </a:extLst>
          </p:cNvPr>
          <p:cNvSpPr/>
          <p:nvPr/>
        </p:nvSpPr>
        <p:spPr>
          <a:xfrm>
            <a:off x="6998585" y="2954453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00D3D8-2681-4725-8A3B-B5DE87BE063D}"/>
              </a:ext>
            </a:extLst>
          </p:cNvPr>
          <p:cNvSpPr/>
          <p:nvPr/>
        </p:nvSpPr>
        <p:spPr>
          <a:xfrm>
            <a:off x="7249025" y="2954453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D33FB4-5545-4DAC-9CE9-AEB6C731997D}"/>
              </a:ext>
            </a:extLst>
          </p:cNvPr>
          <p:cNvSpPr/>
          <p:nvPr/>
        </p:nvSpPr>
        <p:spPr>
          <a:xfrm>
            <a:off x="9531528" y="2954453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90950C-FCB8-436E-ABAC-14E1634AE6D0}"/>
              </a:ext>
            </a:extLst>
          </p:cNvPr>
          <p:cNvSpPr/>
          <p:nvPr/>
        </p:nvSpPr>
        <p:spPr>
          <a:xfrm>
            <a:off x="9281088" y="2954453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 descr="School girl">
            <a:extLst>
              <a:ext uri="{FF2B5EF4-FFF2-40B4-BE49-F238E27FC236}">
                <a16:creationId xmlns:a16="http://schemas.microsoft.com/office/drawing/2014/main" id="{091AB3F6-F779-4798-A8C8-99F093F5C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2890721"/>
            <a:ext cx="914400" cy="914400"/>
          </a:xfrm>
          <a:prstGeom prst="rect">
            <a:avLst/>
          </a:prstGeom>
        </p:spPr>
      </p:pic>
      <p:pic>
        <p:nvPicPr>
          <p:cNvPr id="16" name="Graphic 15" descr="School girl">
            <a:extLst>
              <a:ext uri="{FF2B5EF4-FFF2-40B4-BE49-F238E27FC236}">
                <a16:creationId xmlns:a16="http://schemas.microsoft.com/office/drawing/2014/main" id="{83AB0F63-98CB-43C7-9D61-872C0EA61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67728" y="2856027"/>
            <a:ext cx="914400" cy="9490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980C8-417A-4514-94D3-90E396BED329}"/>
              </a:ext>
            </a:extLst>
          </p:cNvPr>
          <p:cNvSpPr txBox="1"/>
          <p:nvPr/>
        </p:nvSpPr>
        <p:spPr>
          <a:xfrm>
            <a:off x="9279901" y="2495091"/>
            <a:ext cx="519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EDB957-4A84-46D0-9E4C-6D620AACDA59}"/>
              </a:ext>
            </a:extLst>
          </p:cNvPr>
          <p:cNvSpPr txBox="1"/>
          <p:nvPr/>
        </p:nvSpPr>
        <p:spPr>
          <a:xfrm>
            <a:off x="6744447" y="2450360"/>
            <a:ext cx="519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139959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88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172" y="2176450"/>
            <a:ext cx="4650586" cy="18930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123.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Ако је шест штапића подељено двема девојчицама подједнако, по колико је штапића добила свака девојчица?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Нацртај одговарајућу слику и напиши решење.</a:t>
            </a:r>
            <a:endParaRPr lang="en-GB" sz="1800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EE206F-7ADE-4217-AAC0-788CF5376A30}"/>
              </a:ext>
            </a:extLst>
          </p:cNvPr>
          <p:cNvSpPr/>
          <p:nvPr/>
        </p:nvSpPr>
        <p:spPr>
          <a:xfrm>
            <a:off x="6951288" y="1951918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E69CF4-5299-4CCD-BF28-B35B80F0A171}"/>
              </a:ext>
            </a:extLst>
          </p:cNvPr>
          <p:cNvSpPr/>
          <p:nvPr/>
        </p:nvSpPr>
        <p:spPr>
          <a:xfrm>
            <a:off x="9997465" y="1951918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388FFF-9A73-422D-9608-5938F6A38AE0}"/>
              </a:ext>
            </a:extLst>
          </p:cNvPr>
          <p:cNvSpPr/>
          <p:nvPr/>
        </p:nvSpPr>
        <p:spPr>
          <a:xfrm>
            <a:off x="7207905" y="1951918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00D3D8-2681-4725-8A3B-B5DE87BE063D}"/>
              </a:ext>
            </a:extLst>
          </p:cNvPr>
          <p:cNvSpPr/>
          <p:nvPr/>
        </p:nvSpPr>
        <p:spPr>
          <a:xfrm>
            <a:off x="7458345" y="1951918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D33FB4-5545-4DAC-9CE9-AEB6C731997D}"/>
              </a:ext>
            </a:extLst>
          </p:cNvPr>
          <p:cNvSpPr/>
          <p:nvPr/>
        </p:nvSpPr>
        <p:spPr>
          <a:xfrm>
            <a:off x="9740848" y="1951918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90950C-FCB8-436E-ABAC-14E1634AE6D0}"/>
              </a:ext>
            </a:extLst>
          </p:cNvPr>
          <p:cNvSpPr/>
          <p:nvPr/>
        </p:nvSpPr>
        <p:spPr>
          <a:xfrm>
            <a:off x="9490408" y="1951918"/>
            <a:ext cx="68580" cy="94909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 descr="School girl">
            <a:extLst>
              <a:ext uri="{FF2B5EF4-FFF2-40B4-BE49-F238E27FC236}">
                <a16:creationId xmlns:a16="http://schemas.microsoft.com/office/drawing/2014/main" id="{091AB3F6-F779-4798-A8C8-99F093F5C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8120" y="1888186"/>
            <a:ext cx="914400" cy="914400"/>
          </a:xfrm>
          <a:prstGeom prst="rect">
            <a:avLst/>
          </a:prstGeom>
        </p:spPr>
      </p:pic>
      <p:pic>
        <p:nvPicPr>
          <p:cNvPr id="16" name="Graphic 15" descr="School girl">
            <a:extLst>
              <a:ext uri="{FF2B5EF4-FFF2-40B4-BE49-F238E27FC236}">
                <a16:creationId xmlns:a16="http://schemas.microsoft.com/office/drawing/2014/main" id="{83AB0F63-98CB-43C7-9D61-872C0EA61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77048" y="1853492"/>
            <a:ext cx="914400" cy="9490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980C8-417A-4514-94D3-90E396BED329}"/>
              </a:ext>
            </a:extLst>
          </p:cNvPr>
          <p:cNvSpPr txBox="1"/>
          <p:nvPr/>
        </p:nvSpPr>
        <p:spPr>
          <a:xfrm>
            <a:off x="9489221" y="1492556"/>
            <a:ext cx="519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EDB957-4A84-46D0-9E4C-6D620AACDA59}"/>
              </a:ext>
            </a:extLst>
          </p:cNvPr>
          <p:cNvSpPr txBox="1"/>
          <p:nvPr/>
        </p:nvSpPr>
        <p:spPr>
          <a:xfrm>
            <a:off x="6953767" y="1447825"/>
            <a:ext cx="519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01BC5-19BA-4091-9941-5718F68151DD}"/>
              </a:ext>
            </a:extLst>
          </p:cNvPr>
          <p:cNvSpPr txBox="1"/>
          <p:nvPr/>
        </p:nvSpPr>
        <p:spPr>
          <a:xfrm>
            <a:off x="6096000" y="3675066"/>
            <a:ext cx="4895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dirty="0">
                <a:latin typeface="+mj-lt"/>
              </a:rPr>
              <a:t>Свака девојчица је добила по 3 штапића.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66550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CFC9258-983F-44A7-BD9F-3E69F21D62ED}"/>
              </a:ext>
            </a:extLst>
          </p:cNvPr>
          <p:cNvSpPr txBox="1">
            <a:spLocks/>
          </p:cNvSpPr>
          <p:nvPr/>
        </p:nvSpPr>
        <p:spPr>
          <a:xfrm>
            <a:off x="534267" y="3117123"/>
            <a:ext cx="48212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/>
              <a:t>Браво</a:t>
            </a:r>
            <a:r>
              <a:rPr lang="en-US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6853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1751" y="2799527"/>
            <a:ext cx="2987039" cy="9330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117. задатак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Реши на погодан начин: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990204-F6DE-4AB7-88F8-07DFACF96F8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522379781"/>
              </p:ext>
            </p:extLst>
          </p:nvPr>
        </p:nvGraphicFramePr>
        <p:xfrm>
          <a:off x="4655927" y="2563834"/>
          <a:ext cx="5616000" cy="14044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000">
                  <a:extLst>
                    <a:ext uri="{9D8B030D-6E8A-4147-A177-3AD203B41FA5}">
                      <a16:colId xmlns:a16="http://schemas.microsoft.com/office/drawing/2014/main" val="2113042783"/>
                    </a:ext>
                  </a:extLst>
                </a:gridCol>
                <a:gridCol w="2808000">
                  <a:extLst>
                    <a:ext uri="{9D8B030D-6E8A-4147-A177-3AD203B41FA5}">
                      <a16:colId xmlns:a16="http://schemas.microsoft.com/office/drawing/2014/main" val="2195425071"/>
                    </a:ext>
                  </a:extLst>
                </a:gridCol>
              </a:tblGrid>
              <a:tr h="14044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+ 8) – (30 + 6)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(70 – 30) + (8 – 6)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+ 2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(50 + 9) – (20 + 7)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(50 – 20) + (9 – 7)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+ 2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445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6138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90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2527" y="2099945"/>
            <a:ext cx="7306945" cy="7918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124.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Увећај за 7 сваки од следећих бројева: 6, 8, 9, 14, 15, 17, 39, 58.</a:t>
            </a:r>
            <a:endParaRPr lang="en-GB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182633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91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0C2DBDBA-AFB7-41C6-8AE9-5AA85F5D97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6030676"/>
              </p:ext>
            </p:extLst>
          </p:nvPr>
        </p:nvGraphicFramePr>
        <p:xfrm>
          <a:off x="1927953" y="1942690"/>
          <a:ext cx="9129314" cy="436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E9B1DB5-98B0-4F33-9D65-D87FBD70D8B9}"/>
              </a:ext>
            </a:extLst>
          </p:cNvPr>
          <p:cNvSpPr txBox="1">
            <a:spLocks/>
          </p:cNvSpPr>
          <p:nvPr/>
        </p:nvSpPr>
        <p:spPr>
          <a:xfrm>
            <a:off x="5028275" y="941977"/>
            <a:ext cx="6561470" cy="7918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r-Cyrl-RS" sz="1600" dirty="0">
                <a:latin typeface="+mj-lt"/>
              </a:rPr>
              <a:t>124. задатак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r-Cyrl-RS" sz="1600" dirty="0">
                <a:latin typeface="+mj-lt"/>
              </a:rPr>
              <a:t>Увећај за 7 сваки од следећих бројева: 6, 8, 9, 14, 15, 17, 39, 58.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2980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92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0C2DBDBA-AFB7-41C6-8AE9-5AA85F5D97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3139850"/>
              </p:ext>
            </p:extLst>
          </p:nvPr>
        </p:nvGraphicFramePr>
        <p:xfrm>
          <a:off x="1927953" y="1942690"/>
          <a:ext cx="9129314" cy="436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E9B1DB5-98B0-4F33-9D65-D87FBD70D8B9}"/>
              </a:ext>
            </a:extLst>
          </p:cNvPr>
          <p:cNvSpPr txBox="1">
            <a:spLocks/>
          </p:cNvSpPr>
          <p:nvPr/>
        </p:nvSpPr>
        <p:spPr>
          <a:xfrm>
            <a:off x="5028275" y="941977"/>
            <a:ext cx="6561470" cy="7918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r-Cyrl-RS" sz="1600" dirty="0">
                <a:latin typeface="+mj-lt"/>
              </a:rPr>
              <a:t>124. задатак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r-Cyrl-RS" sz="1600" dirty="0">
                <a:latin typeface="+mj-lt"/>
              </a:rPr>
              <a:t>Увећај за 7 сваки од следећих бројева: 6, 8, 9, 14, 15, 17, 39, 58.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6226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93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0C2DBDBA-AFB7-41C6-8AE9-5AA85F5D97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2351774"/>
              </p:ext>
            </p:extLst>
          </p:nvPr>
        </p:nvGraphicFramePr>
        <p:xfrm>
          <a:off x="1927953" y="1942690"/>
          <a:ext cx="9129314" cy="436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E9B1DB5-98B0-4F33-9D65-D87FBD70D8B9}"/>
              </a:ext>
            </a:extLst>
          </p:cNvPr>
          <p:cNvSpPr txBox="1">
            <a:spLocks/>
          </p:cNvSpPr>
          <p:nvPr/>
        </p:nvSpPr>
        <p:spPr>
          <a:xfrm>
            <a:off x="5028275" y="941977"/>
            <a:ext cx="6561470" cy="7918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r-Cyrl-RS" sz="1600" dirty="0">
                <a:latin typeface="+mj-lt"/>
              </a:rPr>
              <a:t>124. задатак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r-Cyrl-RS" sz="1600" dirty="0">
                <a:latin typeface="+mj-lt"/>
              </a:rPr>
              <a:t>Увећај за 7 сваки од следећих бројева: 6, 8, 9, 14, 15, 17, 39, 58.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945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94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0C2DBDBA-AFB7-41C6-8AE9-5AA85F5D97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0646616"/>
              </p:ext>
            </p:extLst>
          </p:nvPr>
        </p:nvGraphicFramePr>
        <p:xfrm>
          <a:off x="1927953" y="1942690"/>
          <a:ext cx="9129314" cy="436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E9B1DB5-98B0-4F33-9D65-D87FBD70D8B9}"/>
              </a:ext>
            </a:extLst>
          </p:cNvPr>
          <p:cNvSpPr txBox="1">
            <a:spLocks/>
          </p:cNvSpPr>
          <p:nvPr/>
        </p:nvSpPr>
        <p:spPr>
          <a:xfrm>
            <a:off x="5028275" y="941977"/>
            <a:ext cx="6561470" cy="7918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r-Cyrl-RS" sz="1600" dirty="0">
                <a:latin typeface="+mj-lt"/>
              </a:rPr>
              <a:t>124. задатак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r-Cyrl-RS" sz="1600" dirty="0">
                <a:latin typeface="+mj-lt"/>
              </a:rPr>
              <a:t>Увећај за 7 сваки од следећих бројева: 6, 8, 9, 14, 15, 17, 39, 58.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2940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95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0C2DBDBA-AFB7-41C6-8AE9-5AA85F5D97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5962896"/>
              </p:ext>
            </p:extLst>
          </p:nvPr>
        </p:nvGraphicFramePr>
        <p:xfrm>
          <a:off x="1927953" y="1942690"/>
          <a:ext cx="9129314" cy="436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E9B1DB5-98B0-4F33-9D65-D87FBD70D8B9}"/>
              </a:ext>
            </a:extLst>
          </p:cNvPr>
          <p:cNvSpPr txBox="1">
            <a:spLocks/>
          </p:cNvSpPr>
          <p:nvPr/>
        </p:nvSpPr>
        <p:spPr>
          <a:xfrm>
            <a:off x="5028275" y="941977"/>
            <a:ext cx="6561470" cy="7918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r-Cyrl-RS" sz="1600" dirty="0">
                <a:latin typeface="+mj-lt"/>
              </a:rPr>
              <a:t>124. задатак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r-Cyrl-RS" sz="1600" dirty="0">
                <a:latin typeface="+mj-lt"/>
              </a:rPr>
              <a:t>Увећај за 7 сваки од следећих бројева: 6, 8, 9, 14, 15, 17, 39, 58.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711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96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0C2DBDBA-AFB7-41C6-8AE9-5AA85F5D97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5441335"/>
              </p:ext>
            </p:extLst>
          </p:nvPr>
        </p:nvGraphicFramePr>
        <p:xfrm>
          <a:off x="1927953" y="1942690"/>
          <a:ext cx="9129314" cy="436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E9B1DB5-98B0-4F33-9D65-D87FBD70D8B9}"/>
              </a:ext>
            </a:extLst>
          </p:cNvPr>
          <p:cNvSpPr txBox="1">
            <a:spLocks/>
          </p:cNvSpPr>
          <p:nvPr/>
        </p:nvSpPr>
        <p:spPr>
          <a:xfrm>
            <a:off x="5028275" y="941977"/>
            <a:ext cx="6561470" cy="7918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r-Cyrl-RS" sz="1600" dirty="0">
                <a:latin typeface="+mj-lt"/>
              </a:rPr>
              <a:t>124. задатак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r-Cyrl-RS" sz="1600" dirty="0">
                <a:latin typeface="+mj-lt"/>
              </a:rPr>
              <a:t>Увећај за 7 сваки од следећих бројева: 6, 8, 9, 14, 15, 17, 39, 58.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6778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97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0C2DBDBA-AFB7-41C6-8AE9-5AA85F5D97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3608861"/>
              </p:ext>
            </p:extLst>
          </p:nvPr>
        </p:nvGraphicFramePr>
        <p:xfrm>
          <a:off x="1927953" y="1942690"/>
          <a:ext cx="9129314" cy="436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E9B1DB5-98B0-4F33-9D65-D87FBD70D8B9}"/>
              </a:ext>
            </a:extLst>
          </p:cNvPr>
          <p:cNvSpPr txBox="1">
            <a:spLocks/>
          </p:cNvSpPr>
          <p:nvPr/>
        </p:nvSpPr>
        <p:spPr>
          <a:xfrm>
            <a:off x="5028275" y="941977"/>
            <a:ext cx="6561470" cy="7918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r-Cyrl-RS" sz="1600" dirty="0">
                <a:latin typeface="+mj-lt"/>
              </a:rPr>
              <a:t>124. задатак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r-Cyrl-RS" sz="1600" dirty="0">
                <a:latin typeface="+mj-lt"/>
              </a:rPr>
              <a:t>Увећај за 7 сваки од следећих бројева: 6, 8, 9, 14, 15, 17, 39, 58.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5050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98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0C2DBDBA-AFB7-41C6-8AE9-5AA85F5D97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0402225"/>
              </p:ext>
            </p:extLst>
          </p:nvPr>
        </p:nvGraphicFramePr>
        <p:xfrm>
          <a:off x="1927953" y="1942690"/>
          <a:ext cx="9129314" cy="436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E9B1DB5-98B0-4F33-9D65-D87FBD70D8B9}"/>
              </a:ext>
            </a:extLst>
          </p:cNvPr>
          <p:cNvSpPr txBox="1">
            <a:spLocks/>
          </p:cNvSpPr>
          <p:nvPr/>
        </p:nvSpPr>
        <p:spPr>
          <a:xfrm>
            <a:off x="5028275" y="941977"/>
            <a:ext cx="6561470" cy="7918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r-Cyrl-RS" sz="1600" dirty="0">
                <a:latin typeface="+mj-lt"/>
              </a:rPr>
              <a:t>124. задатак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r-Cyrl-RS" sz="1600" dirty="0">
                <a:latin typeface="+mj-lt"/>
              </a:rPr>
              <a:t>Увећај за 7 сваки од следећих бројева: 6, 8, 9, 14, 15, 17, 39, 58.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8295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99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sr-Cyrl-RS" sz="2400" dirty="0"/>
              <a:t>Одузимање </a:t>
            </a:r>
            <a:br>
              <a:rPr lang="sr-Cyrl-RS" sz="2400" dirty="0"/>
            </a:br>
            <a:r>
              <a:rPr lang="sr-Cyrl-RS" sz="2400" dirty="0"/>
              <a:t>збира од збира</a:t>
            </a:r>
            <a:endParaRPr lang="en-US" sz="2400" dirty="0"/>
          </a:p>
        </p:txBody>
      </p:sp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0C2DBDBA-AFB7-41C6-8AE9-5AA85F5D97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4050269"/>
              </p:ext>
            </p:extLst>
          </p:nvPr>
        </p:nvGraphicFramePr>
        <p:xfrm>
          <a:off x="1927953" y="1942690"/>
          <a:ext cx="9129314" cy="436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E9B1DB5-98B0-4F33-9D65-D87FBD70D8B9}"/>
              </a:ext>
            </a:extLst>
          </p:cNvPr>
          <p:cNvSpPr txBox="1">
            <a:spLocks/>
          </p:cNvSpPr>
          <p:nvPr/>
        </p:nvSpPr>
        <p:spPr>
          <a:xfrm>
            <a:off x="5028275" y="941977"/>
            <a:ext cx="6561470" cy="7918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r-Cyrl-RS" sz="1600" dirty="0">
                <a:latin typeface="+mj-lt"/>
              </a:rPr>
              <a:t>124. задатак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r-Cyrl-RS" sz="1600" dirty="0">
                <a:latin typeface="+mj-lt"/>
              </a:rPr>
              <a:t>Увећај за 7 сваки од следећих бројева: 6, 8, 9, 14, 15, 17, 39, 58.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5836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F6C8FF-3D90-457B-9108-406F928CD7CB}">
  <ds:schemaRefs>
    <ds:schemaRef ds:uri="http://schemas.openxmlformats.org/package/2006/metadata/core-properties"/>
    <ds:schemaRef ds:uri="16c05727-aa75-4e4a-9b5f-8a80a1165891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9420</Words>
  <Application>Microsoft Office PowerPoint</Application>
  <PresentationFormat>Widescreen</PresentationFormat>
  <Paragraphs>1553</Paragraphs>
  <Slides>124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124</vt:i4>
      </vt:variant>
    </vt:vector>
  </HeadingPairs>
  <TitlesOfParts>
    <vt:vector size="129" baseType="lpstr">
      <vt:lpstr>Arial</vt:lpstr>
      <vt:lpstr>Calibri</vt:lpstr>
      <vt:lpstr>Comic Sans MS</vt:lpstr>
      <vt:lpstr>Franklin Gothic Book</vt:lpstr>
      <vt:lpstr>Office Theme</vt:lpstr>
      <vt:lpstr>Одузимање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PowerPoint Presentation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PowerPoint Presentation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PowerPoint Presentation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PowerPoint Presentation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PowerPoint Presentation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PowerPoint Presentation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PowerPoint Presentation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PowerPoint Presentation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Одузимање  збира од збира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2020-06-20T06:23:31Z</dcterms:created>
  <dcterms:modified xsi:type="dcterms:W3CDTF">2020-06-20T23:51:48Z</dcterms:modified>
</cp:coreProperties>
</file>