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603" r:id="rId5"/>
    <p:sldId id="604" r:id="rId6"/>
    <p:sldId id="605" r:id="rId7"/>
    <p:sldId id="606" r:id="rId8"/>
    <p:sldId id="607" r:id="rId9"/>
    <p:sldId id="608" r:id="rId10"/>
    <p:sldId id="609" r:id="rId11"/>
    <p:sldId id="602" r:id="rId12"/>
    <p:sldId id="610" r:id="rId13"/>
    <p:sldId id="612" r:id="rId14"/>
    <p:sldId id="613" r:id="rId15"/>
    <p:sldId id="614" r:id="rId16"/>
    <p:sldId id="611" r:id="rId17"/>
    <p:sldId id="615" r:id="rId18"/>
    <p:sldId id="617" r:id="rId19"/>
    <p:sldId id="618" r:id="rId20"/>
    <p:sldId id="619" r:id="rId21"/>
    <p:sldId id="620" r:id="rId22"/>
    <p:sldId id="616" r:id="rId23"/>
    <p:sldId id="621" r:id="rId24"/>
    <p:sldId id="623" r:id="rId25"/>
    <p:sldId id="624" r:id="rId26"/>
    <p:sldId id="625" r:id="rId27"/>
    <p:sldId id="626" r:id="rId28"/>
    <p:sldId id="622" r:id="rId29"/>
    <p:sldId id="627" r:id="rId30"/>
    <p:sldId id="629" r:id="rId31"/>
    <p:sldId id="630" r:id="rId32"/>
    <p:sldId id="631" r:id="rId33"/>
    <p:sldId id="632" r:id="rId34"/>
    <p:sldId id="628" r:id="rId35"/>
    <p:sldId id="634" r:id="rId36"/>
    <p:sldId id="635" r:id="rId37"/>
    <p:sldId id="636" r:id="rId38"/>
    <p:sldId id="637" r:id="rId39"/>
    <p:sldId id="638" r:id="rId40"/>
    <p:sldId id="639" r:id="rId41"/>
    <p:sldId id="640" r:id="rId42"/>
    <p:sldId id="641" r:id="rId43"/>
    <p:sldId id="642" r:id="rId44"/>
    <p:sldId id="643" r:id="rId45"/>
    <p:sldId id="633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712" autoAdjust="0"/>
  </p:normalViewPr>
  <p:slideViewPr>
    <p:cSldViewPr snapToGrid="0">
      <p:cViewPr varScale="1">
        <p:scale>
          <a:sx n="54" d="100"/>
          <a:sy n="54" d="100"/>
        </p:scale>
        <p:origin x="113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244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7/7/2020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90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22198CC-9FA5-4277-992B-DCE803BD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501" y="3627597"/>
            <a:ext cx="3491239" cy="1229550"/>
          </a:xfrm>
        </p:spPr>
        <p:txBody>
          <a:bodyPr>
            <a:noAutofit/>
          </a:bodyPr>
          <a:lstStyle/>
          <a:p>
            <a:r>
              <a:rPr lang="sr-Cyrl-RS" sz="1400" dirty="0">
                <a:latin typeface="+mj-lt"/>
              </a:rPr>
              <a:t>Извор: </a:t>
            </a:r>
            <a:br>
              <a:rPr lang="sr-Cyrl-RS" sz="1400" dirty="0">
                <a:latin typeface="+mj-lt"/>
              </a:rPr>
            </a:br>
            <a:r>
              <a:rPr lang="sr-Cyrl-RS" sz="1400" dirty="0">
                <a:latin typeface="+mj-lt"/>
              </a:rPr>
              <a:t>М. И. Моро М. А. Бантова</a:t>
            </a:r>
            <a:br>
              <a:rPr lang="sr-Cyrl-RS" sz="1400" dirty="0">
                <a:latin typeface="+mj-lt"/>
              </a:rPr>
            </a:br>
            <a:r>
              <a:rPr lang="sr-Cyrl-RS" sz="1400" dirty="0">
                <a:latin typeface="+mj-lt"/>
              </a:rPr>
              <a:t>Математика 2</a:t>
            </a:r>
            <a:endParaRPr lang="en-US" sz="14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846111" y="974881"/>
            <a:ext cx="3933620" cy="734415"/>
          </a:xfrm>
        </p:spPr>
        <p:txBody>
          <a:bodyPr/>
          <a:lstStyle/>
          <a:p>
            <a:r>
              <a:rPr lang="sr-Cyrl-RS" dirty="0"/>
              <a:t>Дељење</a:t>
            </a:r>
            <a:endParaRPr lang="en-US" dirty="0"/>
          </a:p>
        </p:txBody>
      </p:sp>
      <p:pic>
        <p:nvPicPr>
          <p:cNvPr id="12" name="Picture Placeholder 11" descr="A picture containing food&#10;&#10;Description automatically generated">
            <a:extLst>
              <a:ext uri="{FF2B5EF4-FFF2-40B4-BE49-F238E27FC236}">
                <a16:creationId xmlns:a16="http://schemas.microsoft.com/office/drawing/2014/main" id="{6FAB97C2-B071-41F1-8789-1F60859FA8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15523"/>
          <a:stretch/>
        </p:blipFill>
        <p:spPr>
          <a:xfrm rot="720000">
            <a:off x="6384187" y="209524"/>
            <a:ext cx="4647699" cy="5472101"/>
          </a:xfrm>
          <a:noFill/>
        </p:spPr>
      </p:pic>
      <p:pic>
        <p:nvPicPr>
          <p:cNvPr id="4" name="d-d-shostakovich-vesenniy-val-s-4min">
            <a:hlinkClick r:id="" action="ppaction://media"/>
            <a:extLst>
              <a:ext uri="{FF2B5EF4-FFF2-40B4-BE49-F238E27FC236}">
                <a16:creationId xmlns:a16="http://schemas.microsoft.com/office/drawing/2014/main" id="{803DB5F9-69A6-4FE6-9CFB-8D3875D04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6057" y="5901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42690"/>
            <a:ext cx="3793176" cy="101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151.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Нађи резултат користећи слике: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Rover">
                <a:extLst>
                  <a:ext uri="{FF2B5EF4-FFF2-40B4-BE49-F238E27FC236}">
                    <a16:creationId xmlns:a16="http://schemas.microsoft.com/office/drawing/2014/main" id="{35971583-50BD-491B-9736-3580F2802C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8731" y="1263843"/>
              <a:ext cx="1130985" cy="14392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0985" cy="1439250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Rover">
                <a:extLst>
                  <a:ext uri="{FF2B5EF4-FFF2-40B4-BE49-F238E27FC236}">
                    <a16:creationId xmlns:a16="http://schemas.microsoft.com/office/drawing/2014/main" id="{35971583-50BD-491B-9736-3580F2802C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8731" y="1263843"/>
                <a:ext cx="1130985" cy="1439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over">
                <a:extLst>
                  <a:ext uri="{FF2B5EF4-FFF2-40B4-BE49-F238E27FC236}">
                    <a16:creationId xmlns:a16="http://schemas.microsoft.com/office/drawing/2014/main" id="{BC4BEBCC-D829-419E-AC8C-660161DEE30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13265" y="1397511"/>
              <a:ext cx="1130985" cy="14392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0985" cy="1439250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over">
                <a:extLst>
                  <a:ext uri="{FF2B5EF4-FFF2-40B4-BE49-F238E27FC236}">
                    <a16:creationId xmlns:a16="http://schemas.microsoft.com/office/drawing/2014/main" id="{BC4BEBCC-D829-419E-AC8C-660161DEE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3265" y="1397511"/>
                <a:ext cx="1130985" cy="1439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Rover">
                <a:extLst>
                  <a:ext uri="{FF2B5EF4-FFF2-40B4-BE49-F238E27FC236}">
                    <a16:creationId xmlns:a16="http://schemas.microsoft.com/office/drawing/2014/main" id="{DB68224C-534F-4066-8214-FD6E03BD3A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64134" y="2026428"/>
              <a:ext cx="1540136" cy="18576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0136" cy="1857675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1266085" ay="-2085903" az="-744592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Rover">
                <a:extLst>
                  <a:ext uri="{FF2B5EF4-FFF2-40B4-BE49-F238E27FC236}">
                    <a16:creationId xmlns:a16="http://schemas.microsoft.com/office/drawing/2014/main" id="{DB68224C-534F-4066-8214-FD6E03BD3A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64134" y="2026428"/>
                <a:ext cx="1540136" cy="185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over">
                <a:extLst>
                  <a:ext uri="{FF2B5EF4-FFF2-40B4-BE49-F238E27FC236}">
                    <a16:creationId xmlns:a16="http://schemas.microsoft.com/office/drawing/2014/main" id="{53BE4F15-6D92-4463-8973-D9D2D19534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46017" y="3478396"/>
              <a:ext cx="1465480" cy="16351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65480" cy="1635137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795248" ay="3777256" az="710888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over">
                <a:extLst>
                  <a:ext uri="{FF2B5EF4-FFF2-40B4-BE49-F238E27FC236}">
                    <a16:creationId xmlns:a16="http://schemas.microsoft.com/office/drawing/2014/main" id="{53BE4F15-6D92-4463-8973-D9D2D19534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6017" y="3478396"/>
                <a:ext cx="1465480" cy="1635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over">
                <a:extLst>
                  <a:ext uri="{FF2B5EF4-FFF2-40B4-BE49-F238E27FC236}">
                    <a16:creationId xmlns:a16="http://schemas.microsoft.com/office/drawing/2014/main" id="{B00292FF-0223-4A2F-AE35-0300AA1A16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58668" y="2330473"/>
              <a:ext cx="1540136" cy="18576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0136" cy="1857675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1266085" ay="-2085903" az="-744592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over">
                <a:extLst>
                  <a:ext uri="{FF2B5EF4-FFF2-40B4-BE49-F238E27FC236}">
                    <a16:creationId xmlns:a16="http://schemas.microsoft.com/office/drawing/2014/main" id="{B00292FF-0223-4A2F-AE35-0300AA1A16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8668" y="2330473"/>
                <a:ext cx="1540136" cy="185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over">
                <a:extLst>
                  <a:ext uri="{FF2B5EF4-FFF2-40B4-BE49-F238E27FC236}">
                    <a16:creationId xmlns:a16="http://schemas.microsoft.com/office/drawing/2014/main" id="{07045748-3994-42DF-9550-86D463359B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911510" y="3737114"/>
              <a:ext cx="1465480" cy="16351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65480" cy="1635137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795248" ay="3777256" az="710888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over">
                <a:extLst>
                  <a:ext uri="{FF2B5EF4-FFF2-40B4-BE49-F238E27FC236}">
                    <a16:creationId xmlns:a16="http://schemas.microsoft.com/office/drawing/2014/main" id="{07045748-3994-42DF-9550-86D463359B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1510" y="3737114"/>
                <a:ext cx="1465480" cy="163513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2412FB-CF95-487B-A009-8B0EACE19154}"/>
              </a:ext>
            </a:extLst>
          </p:cNvPr>
          <p:cNvSpPr txBox="1"/>
          <p:nvPr/>
        </p:nvSpPr>
        <p:spPr>
          <a:xfrm>
            <a:off x="5074948" y="3259310"/>
            <a:ext cx="214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atin typeface="+mj-lt"/>
              </a:rPr>
              <a:t>6 : 2 = 3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96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42690"/>
            <a:ext cx="3793176" cy="101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151.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Нађи резултат користећи слике: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Origami flower">
                <a:extLst>
                  <a:ext uri="{FF2B5EF4-FFF2-40B4-BE49-F238E27FC236}">
                    <a16:creationId xmlns:a16="http://schemas.microsoft.com/office/drawing/2014/main" id="{B7D6F660-334C-4B9C-ACAC-BFBFA43AED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8196771"/>
                  </p:ext>
                </p:extLst>
              </p:nvPr>
            </p:nvGraphicFramePr>
            <p:xfrm>
              <a:off x="8886882" y="2623211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Origami flower">
                <a:extLst>
                  <a:ext uri="{FF2B5EF4-FFF2-40B4-BE49-F238E27FC236}">
                    <a16:creationId xmlns:a16="http://schemas.microsoft.com/office/drawing/2014/main" id="{B7D6F660-334C-4B9C-ACAC-BFBFA43AED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6882" y="2623211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Origami flower">
                <a:extLst>
                  <a:ext uri="{FF2B5EF4-FFF2-40B4-BE49-F238E27FC236}">
                    <a16:creationId xmlns:a16="http://schemas.microsoft.com/office/drawing/2014/main" id="{10765AB3-7581-4C5C-9782-2A9BBC9BAF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3708196"/>
                  </p:ext>
                </p:extLst>
              </p:nvPr>
            </p:nvGraphicFramePr>
            <p:xfrm>
              <a:off x="9755173" y="2635059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Origami flower">
                <a:extLst>
                  <a:ext uri="{FF2B5EF4-FFF2-40B4-BE49-F238E27FC236}">
                    <a16:creationId xmlns:a16="http://schemas.microsoft.com/office/drawing/2014/main" id="{10765AB3-7581-4C5C-9782-2A9BBC9BAF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55173" y="2635059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Origami flower">
                <a:extLst>
                  <a:ext uri="{FF2B5EF4-FFF2-40B4-BE49-F238E27FC236}">
                    <a16:creationId xmlns:a16="http://schemas.microsoft.com/office/drawing/2014/main" id="{0DBB5B1D-B457-4D9D-8937-DB62B9C9A2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1373579"/>
                  </p:ext>
                </p:extLst>
              </p:nvPr>
            </p:nvGraphicFramePr>
            <p:xfrm>
              <a:off x="9419282" y="3004435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Origami flower">
                <a:extLst>
                  <a:ext uri="{FF2B5EF4-FFF2-40B4-BE49-F238E27FC236}">
                    <a16:creationId xmlns:a16="http://schemas.microsoft.com/office/drawing/2014/main" id="{0DBB5B1D-B457-4D9D-8937-DB62B9C9A2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19282" y="3004435"/>
                <a:ext cx="599021" cy="1606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Origami flower">
                <a:extLst>
                  <a:ext uri="{FF2B5EF4-FFF2-40B4-BE49-F238E27FC236}">
                    <a16:creationId xmlns:a16="http://schemas.microsoft.com/office/drawing/2014/main" id="{830B2169-545C-4BAB-AD83-6B6D535CF6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0516062"/>
                  </p:ext>
                </p:extLst>
              </p:nvPr>
            </p:nvGraphicFramePr>
            <p:xfrm>
              <a:off x="6393552" y="3972766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Origami flower">
                <a:extLst>
                  <a:ext uri="{FF2B5EF4-FFF2-40B4-BE49-F238E27FC236}">
                    <a16:creationId xmlns:a16="http://schemas.microsoft.com/office/drawing/2014/main" id="{830B2169-545C-4BAB-AD83-6B6D535CF6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3552" y="3972766"/>
                <a:ext cx="884269" cy="151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Origami flower">
                <a:extLst>
                  <a:ext uri="{FF2B5EF4-FFF2-40B4-BE49-F238E27FC236}">
                    <a16:creationId xmlns:a16="http://schemas.microsoft.com/office/drawing/2014/main" id="{369B8F41-0D80-4843-B880-B183E4B63D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3494445"/>
                  </p:ext>
                </p:extLst>
              </p:nvPr>
            </p:nvGraphicFramePr>
            <p:xfrm>
              <a:off x="6978106" y="4313410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Origami flower">
                <a:extLst>
                  <a:ext uri="{FF2B5EF4-FFF2-40B4-BE49-F238E27FC236}">
                    <a16:creationId xmlns:a16="http://schemas.microsoft.com/office/drawing/2014/main" id="{369B8F41-0D80-4843-B880-B183E4B63D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8106" y="4313410"/>
                <a:ext cx="884269" cy="151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Origami flower">
                <a:extLst>
                  <a:ext uri="{FF2B5EF4-FFF2-40B4-BE49-F238E27FC236}">
                    <a16:creationId xmlns:a16="http://schemas.microsoft.com/office/drawing/2014/main" id="{F9B96313-9509-4CB1-852D-4F39DF05B8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063384"/>
                  </p:ext>
                </p:extLst>
              </p:nvPr>
            </p:nvGraphicFramePr>
            <p:xfrm>
              <a:off x="7504948" y="3972765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Origami flower">
                <a:extLst>
                  <a:ext uri="{FF2B5EF4-FFF2-40B4-BE49-F238E27FC236}">
                    <a16:creationId xmlns:a16="http://schemas.microsoft.com/office/drawing/2014/main" id="{F9B96313-9509-4CB1-852D-4F39DF05B8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4948" y="3972765"/>
                <a:ext cx="884269" cy="15118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96B394-3637-4D20-A517-CE904B5CDB47}"/>
              </a:ext>
            </a:extLst>
          </p:cNvPr>
          <p:cNvSpPr txBox="1"/>
          <p:nvPr/>
        </p:nvSpPr>
        <p:spPr>
          <a:xfrm>
            <a:off x="3930536" y="4603004"/>
            <a:ext cx="146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+mj-lt"/>
              </a:rPr>
              <a:t>12 : 3 = </a:t>
            </a:r>
            <a:endParaRPr lang="en-GB" sz="24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Origami flower">
                <a:extLst>
                  <a:ext uri="{FF2B5EF4-FFF2-40B4-BE49-F238E27FC236}">
                    <a16:creationId xmlns:a16="http://schemas.microsoft.com/office/drawing/2014/main" id="{A34F0350-B739-4D2D-8D5F-388C20B532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6395705"/>
                  </p:ext>
                </p:extLst>
              </p:nvPr>
            </p:nvGraphicFramePr>
            <p:xfrm>
              <a:off x="5033562" y="2384884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Origami flower">
                <a:extLst>
                  <a:ext uri="{FF2B5EF4-FFF2-40B4-BE49-F238E27FC236}">
                    <a16:creationId xmlns:a16="http://schemas.microsoft.com/office/drawing/2014/main" id="{A34F0350-B739-4D2D-8D5F-388C20B532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3562" y="2384884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Origami flower">
                <a:extLst>
                  <a:ext uri="{FF2B5EF4-FFF2-40B4-BE49-F238E27FC236}">
                    <a16:creationId xmlns:a16="http://schemas.microsoft.com/office/drawing/2014/main" id="{45483226-2A07-4F63-9258-1BD54B3A9A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5067246"/>
                  </p:ext>
                </p:extLst>
              </p:nvPr>
            </p:nvGraphicFramePr>
            <p:xfrm>
              <a:off x="5901853" y="2396732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Origami flower">
                <a:extLst>
                  <a:ext uri="{FF2B5EF4-FFF2-40B4-BE49-F238E27FC236}">
                    <a16:creationId xmlns:a16="http://schemas.microsoft.com/office/drawing/2014/main" id="{45483226-2A07-4F63-9258-1BD54B3A9A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1853" y="2396732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3D Model 28" descr="Origami flower">
                <a:extLst>
                  <a:ext uri="{FF2B5EF4-FFF2-40B4-BE49-F238E27FC236}">
                    <a16:creationId xmlns:a16="http://schemas.microsoft.com/office/drawing/2014/main" id="{956F65ED-EE9B-4DBF-907F-EE6BCA8BC0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6592874"/>
                  </p:ext>
                </p:extLst>
              </p:nvPr>
            </p:nvGraphicFramePr>
            <p:xfrm>
              <a:off x="5565962" y="2766108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 Model 28" descr="Origami flower">
                <a:extLst>
                  <a:ext uri="{FF2B5EF4-FFF2-40B4-BE49-F238E27FC236}">
                    <a16:creationId xmlns:a16="http://schemas.microsoft.com/office/drawing/2014/main" id="{956F65ED-EE9B-4DBF-907F-EE6BCA8BC0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5962" y="2766108"/>
                <a:ext cx="599021" cy="1606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 Model 29" descr="Origami flower">
                <a:extLst>
                  <a:ext uri="{FF2B5EF4-FFF2-40B4-BE49-F238E27FC236}">
                    <a16:creationId xmlns:a16="http://schemas.microsoft.com/office/drawing/2014/main" id="{DEBCE85A-C76B-4FF9-A9BE-3C79843E83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3933695"/>
                  </p:ext>
                </p:extLst>
              </p:nvPr>
            </p:nvGraphicFramePr>
            <p:xfrm>
              <a:off x="7195048" y="1367385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Origami flower">
                <a:extLst>
                  <a:ext uri="{FF2B5EF4-FFF2-40B4-BE49-F238E27FC236}">
                    <a16:creationId xmlns:a16="http://schemas.microsoft.com/office/drawing/2014/main" id="{DEBCE85A-C76B-4FF9-A9BE-3C79843E83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5048" y="1367385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 Model 30" descr="Origami flower">
                <a:extLst>
                  <a:ext uri="{FF2B5EF4-FFF2-40B4-BE49-F238E27FC236}">
                    <a16:creationId xmlns:a16="http://schemas.microsoft.com/office/drawing/2014/main" id="{A42998A2-FC83-4A31-B546-D046DD07FE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9156472"/>
                  </p:ext>
                </p:extLst>
              </p:nvPr>
            </p:nvGraphicFramePr>
            <p:xfrm>
              <a:off x="8063339" y="1379233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 Model 30" descr="Origami flower">
                <a:extLst>
                  <a:ext uri="{FF2B5EF4-FFF2-40B4-BE49-F238E27FC236}">
                    <a16:creationId xmlns:a16="http://schemas.microsoft.com/office/drawing/2014/main" id="{A42998A2-FC83-4A31-B546-D046DD07FE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339" y="1379233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D Model 31" descr="Origami flower">
                <a:extLst>
                  <a:ext uri="{FF2B5EF4-FFF2-40B4-BE49-F238E27FC236}">
                    <a16:creationId xmlns:a16="http://schemas.microsoft.com/office/drawing/2014/main" id="{4CEDCDF5-04C0-44B8-8BEC-D944A63619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4944175"/>
                  </p:ext>
                </p:extLst>
              </p:nvPr>
            </p:nvGraphicFramePr>
            <p:xfrm>
              <a:off x="7727448" y="1748609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D Model 31" descr="Origami flower">
                <a:extLst>
                  <a:ext uri="{FF2B5EF4-FFF2-40B4-BE49-F238E27FC236}">
                    <a16:creationId xmlns:a16="http://schemas.microsoft.com/office/drawing/2014/main" id="{4CEDCDF5-04C0-44B8-8BEC-D944A63619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7448" y="1748609"/>
                <a:ext cx="599021" cy="16068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2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42690"/>
            <a:ext cx="3793176" cy="101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151.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Нађи резултат користећи слике: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Origami flower">
                <a:extLst>
                  <a:ext uri="{FF2B5EF4-FFF2-40B4-BE49-F238E27FC236}">
                    <a16:creationId xmlns:a16="http://schemas.microsoft.com/office/drawing/2014/main" id="{B7D6F660-334C-4B9C-ACAC-BFBFA43AED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3505799"/>
                  </p:ext>
                </p:extLst>
              </p:nvPr>
            </p:nvGraphicFramePr>
            <p:xfrm>
              <a:off x="8886882" y="2623211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Origami flower">
                <a:extLst>
                  <a:ext uri="{FF2B5EF4-FFF2-40B4-BE49-F238E27FC236}">
                    <a16:creationId xmlns:a16="http://schemas.microsoft.com/office/drawing/2014/main" id="{B7D6F660-334C-4B9C-ACAC-BFBFA43AED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6882" y="2623211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Origami flower">
                <a:extLst>
                  <a:ext uri="{FF2B5EF4-FFF2-40B4-BE49-F238E27FC236}">
                    <a16:creationId xmlns:a16="http://schemas.microsoft.com/office/drawing/2014/main" id="{10765AB3-7581-4C5C-9782-2A9BBC9BAF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3777277"/>
                  </p:ext>
                </p:extLst>
              </p:nvPr>
            </p:nvGraphicFramePr>
            <p:xfrm>
              <a:off x="9755173" y="2635059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Origami flower">
                <a:extLst>
                  <a:ext uri="{FF2B5EF4-FFF2-40B4-BE49-F238E27FC236}">
                    <a16:creationId xmlns:a16="http://schemas.microsoft.com/office/drawing/2014/main" id="{10765AB3-7581-4C5C-9782-2A9BBC9BAF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55173" y="2635059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Origami flower">
                <a:extLst>
                  <a:ext uri="{FF2B5EF4-FFF2-40B4-BE49-F238E27FC236}">
                    <a16:creationId xmlns:a16="http://schemas.microsoft.com/office/drawing/2014/main" id="{0DBB5B1D-B457-4D9D-8937-DB62B9C9A2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6388127"/>
                  </p:ext>
                </p:extLst>
              </p:nvPr>
            </p:nvGraphicFramePr>
            <p:xfrm>
              <a:off x="9419282" y="3004435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Origami flower">
                <a:extLst>
                  <a:ext uri="{FF2B5EF4-FFF2-40B4-BE49-F238E27FC236}">
                    <a16:creationId xmlns:a16="http://schemas.microsoft.com/office/drawing/2014/main" id="{0DBB5B1D-B457-4D9D-8937-DB62B9C9A2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19282" y="3004435"/>
                <a:ext cx="599021" cy="1606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Origami flower">
                <a:extLst>
                  <a:ext uri="{FF2B5EF4-FFF2-40B4-BE49-F238E27FC236}">
                    <a16:creationId xmlns:a16="http://schemas.microsoft.com/office/drawing/2014/main" id="{830B2169-545C-4BAB-AD83-6B6D535CF6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93552" y="3972766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Origami flower">
                <a:extLst>
                  <a:ext uri="{FF2B5EF4-FFF2-40B4-BE49-F238E27FC236}">
                    <a16:creationId xmlns:a16="http://schemas.microsoft.com/office/drawing/2014/main" id="{830B2169-545C-4BAB-AD83-6B6D535CF6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3552" y="3972766"/>
                <a:ext cx="884269" cy="151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Origami flower">
                <a:extLst>
                  <a:ext uri="{FF2B5EF4-FFF2-40B4-BE49-F238E27FC236}">
                    <a16:creationId xmlns:a16="http://schemas.microsoft.com/office/drawing/2014/main" id="{369B8F41-0D80-4843-B880-B183E4B63D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78106" y="4313410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Origami flower">
                <a:extLst>
                  <a:ext uri="{FF2B5EF4-FFF2-40B4-BE49-F238E27FC236}">
                    <a16:creationId xmlns:a16="http://schemas.microsoft.com/office/drawing/2014/main" id="{369B8F41-0D80-4843-B880-B183E4B63D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8106" y="4313410"/>
                <a:ext cx="884269" cy="151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Origami flower">
                <a:extLst>
                  <a:ext uri="{FF2B5EF4-FFF2-40B4-BE49-F238E27FC236}">
                    <a16:creationId xmlns:a16="http://schemas.microsoft.com/office/drawing/2014/main" id="{F9B96313-9509-4CB1-852D-4F39DF05B8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04948" y="3972765"/>
              <a:ext cx="884269" cy="15118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4269" cy="1511815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8616632" ay="1315280" az="98769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Origami flower">
                <a:extLst>
                  <a:ext uri="{FF2B5EF4-FFF2-40B4-BE49-F238E27FC236}">
                    <a16:creationId xmlns:a16="http://schemas.microsoft.com/office/drawing/2014/main" id="{F9B96313-9509-4CB1-852D-4F39DF05B8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4948" y="3972765"/>
                <a:ext cx="884269" cy="151181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96B394-3637-4D20-A517-CE904B5CDB47}"/>
              </a:ext>
            </a:extLst>
          </p:cNvPr>
          <p:cNvSpPr txBox="1"/>
          <p:nvPr/>
        </p:nvSpPr>
        <p:spPr>
          <a:xfrm>
            <a:off x="4130310" y="4611332"/>
            <a:ext cx="1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+mj-lt"/>
              </a:rPr>
              <a:t>12 : 3 = 4 </a:t>
            </a:r>
            <a:endParaRPr lang="en-GB" sz="24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Origami flower">
                <a:extLst>
                  <a:ext uri="{FF2B5EF4-FFF2-40B4-BE49-F238E27FC236}">
                    <a16:creationId xmlns:a16="http://schemas.microsoft.com/office/drawing/2014/main" id="{024D4418-6276-4AFA-A5CC-AD67920012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3627842"/>
                  </p:ext>
                </p:extLst>
              </p:nvPr>
            </p:nvGraphicFramePr>
            <p:xfrm>
              <a:off x="4946709" y="2447449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Origami flower">
                <a:extLst>
                  <a:ext uri="{FF2B5EF4-FFF2-40B4-BE49-F238E27FC236}">
                    <a16:creationId xmlns:a16="http://schemas.microsoft.com/office/drawing/2014/main" id="{024D4418-6276-4AFA-A5CC-AD67920012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46709" y="2447449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Origami flower">
                <a:extLst>
                  <a:ext uri="{FF2B5EF4-FFF2-40B4-BE49-F238E27FC236}">
                    <a16:creationId xmlns:a16="http://schemas.microsoft.com/office/drawing/2014/main" id="{B965F7CF-0D75-4026-A728-96B0C89A11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4673215"/>
                  </p:ext>
                </p:extLst>
              </p:nvPr>
            </p:nvGraphicFramePr>
            <p:xfrm>
              <a:off x="5815000" y="2459297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Origami flower">
                <a:extLst>
                  <a:ext uri="{FF2B5EF4-FFF2-40B4-BE49-F238E27FC236}">
                    <a16:creationId xmlns:a16="http://schemas.microsoft.com/office/drawing/2014/main" id="{B965F7CF-0D75-4026-A728-96B0C89A11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5000" y="2459297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3D Model 28" descr="Origami flower">
                <a:extLst>
                  <a:ext uri="{FF2B5EF4-FFF2-40B4-BE49-F238E27FC236}">
                    <a16:creationId xmlns:a16="http://schemas.microsoft.com/office/drawing/2014/main" id="{2307CD64-9C2B-4102-9621-CEE686B80D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2397322"/>
                  </p:ext>
                </p:extLst>
              </p:nvPr>
            </p:nvGraphicFramePr>
            <p:xfrm>
              <a:off x="5479109" y="2828673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 Model 28" descr="Origami flower">
                <a:extLst>
                  <a:ext uri="{FF2B5EF4-FFF2-40B4-BE49-F238E27FC236}">
                    <a16:creationId xmlns:a16="http://schemas.microsoft.com/office/drawing/2014/main" id="{2307CD64-9C2B-4102-9621-CEE686B80D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9109" y="2828673"/>
                <a:ext cx="599021" cy="1606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 Model 29" descr="Origami flower">
                <a:extLst>
                  <a:ext uri="{FF2B5EF4-FFF2-40B4-BE49-F238E27FC236}">
                    <a16:creationId xmlns:a16="http://schemas.microsoft.com/office/drawing/2014/main" id="{F8268964-3C64-4171-B6E1-13F38EB1DA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7876230"/>
                  </p:ext>
                </p:extLst>
              </p:nvPr>
            </p:nvGraphicFramePr>
            <p:xfrm>
              <a:off x="7186680" y="1160906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Origami flower">
                <a:extLst>
                  <a:ext uri="{FF2B5EF4-FFF2-40B4-BE49-F238E27FC236}">
                    <a16:creationId xmlns:a16="http://schemas.microsoft.com/office/drawing/2014/main" id="{F8268964-3C64-4171-B6E1-13F38EB1DA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6680" y="1160906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 Model 30" descr="Origami flower">
                <a:extLst>
                  <a:ext uri="{FF2B5EF4-FFF2-40B4-BE49-F238E27FC236}">
                    <a16:creationId xmlns:a16="http://schemas.microsoft.com/office/drawing/2014/main" id="{C78F3B54-8C32-4D4B-91FF-C5397DB7B0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4498538"/>
                  </p:ext>
                </p:extLst>
              </p:nvPr>
            </p:nvGraphicFramePr>
            <p:xfrm>
              <a:off x="8054971" y="1172754"/>
              <a:ext cx="694105" cy="1587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4105" cy="1587881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2978490" ay="-2241876" az="-21319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35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 Model 30" descr="Origami flower">
                <a:extLst>
                  <a:ext uri="{FF2B5EF4-FFF2-40B4-BE49-F238E27FC236}">
                    <a16:creationId xmlns:a16="http://schemas.microsoft.com/office/drawing/2014/main" id="{C78F3B54-8C32-4D4B-91FF-C5397DB7B0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4971" y="1172754"/>
                <a:ext cx="694105" cy="15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D Model 31" descr="Origami flower">
                <a:extLst>
                  <a:ext uri="{FF2B5EF4-FFF2-40B4-BE49-F238E27FC236}">
                    <a16:creationId xmlns:a16="http://schemas.microsoft.com/office/drawing/2014/main" id="{E6434001-7EE3-47AB-80FD-673EE2167D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9889550"/>
                  </p:ext>
                </p:extLst>
              </p:nvPr>
            </p:nvGraphicFramePr>
            <p:xfrm>
              <a:off x="7719080" y="1542130"/>
              <a:ext cx="599021" cy="1606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021" cy="1606897"/>
                    </a:xfrm>
                    <a:prstGeom prst="rect">
                      <a:avLst/>
                    </a:prstGeom>
                  </am3d:spPr>
                  <am3d:camera>
                    <am3d:pos x="0" y="0" z="545164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74120" d="1000000"/>
                    <am3d:preTrans dx="-528702" dy="-18000605" dz="44128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5060" ay="-3053520" az="-3250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35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D Model 31" descr="Origami flower">
                <a:extLst>
                  <a:ext uri="{FF2B5EF4-FFF2-40B4-BE49-F238E27FC236}">
                    <a16:creationId xmlns:a16="http://schemas.microsoft.com/office/drawing/2014/main" id="{E6434001-7EE3-47AB-80FD-673EE2167D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9080" y="1542130"/>
                <a:ext cx="599021" cy="16068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486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8161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38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>
                <a:latin typeface="+mj-lt"/>
              </a:rPr>
              <a:t>15</a:t>
            </a:r>
            <a:r>
              <a:rPr lang="en-GB" sz="1800">
                <a:latin typeface="+mj-lt"/>
              </a:rPr>
              <a:t>2</a:t>
            </a:r>
            <a:r>
              <a:rPr lang="sr-Cyrl-RS" sz="180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>
                <a:latin typeface="+mj-lt"/>
              </a:rPr>
              <a:t>У остави је било 4 флаше сока, по 3 </a:t>
            </a:r>
            <a:r>
              <a:rPr lang="en-GB" sz="1800">
                <a:latin typeface="+mj-lt"/>
              </a:rPr>
              <a:t>l </a:t>
            </a:r>
            <a:r>
              <a:rPr lang="sr-Cyrl-RS" sz="1800">
                <a:latin typeface="+mj-lt"/>
              </a:rPr>
              <a:t>у свакој. Колико је свега било сока у тим флашама?</a:t>
            </a:r>
            <a:endParaRPr lang="en-GB" sz="180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Graphic 3" descr="Water Bottle">
            <a:extLst>
              <a:ext uri="{FF2B5EF4-FFF2-40B4-BE49-F238E27FC236}">
                <a16:creationId xmlns:a16="http://schemas.microsoft.com/office/drawing/2014/main" id="{0FFB0ADF-E6F3-43CF-86CC-F6CB4BE2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359" y="1479263"/>
            <a:ext cx="1284514" cy="1284514"/>
          </a:xfrm>
          <a:prstGeom prst="rect">
            <a:avLst/>
          </a:prstGeom>
        </p:spPr>
      </p:pic>
      <p:pic>
        <p:nvPicPr>
          <p:cNvPr id="7" name="Graphic 6" descr="Water Bottle">
            <a:extLst>
              <a:ext uri="{FF2B5EF4-FFF2-40B4-BE49-F238E27FC236}">
                <a16:creationId xmlns:a16="http://schemas.microsoft.com/office/drawing/2014/main" id="{586586CE-CFC2-4572-9033-CEDF5E62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36963" y="1750416"/>
            <a:ext cx="1284514" cy="1284514"/>
          </a:xfrm>
          <a:prstGeom prst="rect">
            <a:avLst/>
          </a:prstGeom>
        </p:spPr>
      </p:pic>
      <p:pic>
        <p:nvPicPr>
          <p:cNvPr id="8" name="Graphic 7" descr="Water Bottle">
            <a:extLst>
              <a:ext uri="{FF2B5EF4-FFF2-40B4-BE49-F238E27FC236}">
                <a16:creationId xmlns:a16="http://schemas.microsoft.com/office/drawing/2014/main" id="{2DC13737-2834-4644-9ADB-69B105BD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94706" y="2859974"/>
            <a:ext cx="1284514" cy="1284514"/>
          </a:xfrm>
          <a:prstGeom prst="rect">
            <a:avLst/>
          </a:prstGeom>
        </p:spPr>
      </p:pic>
      <p:pic>
        <p:nvPicPr>
          <p:cNvPr id="9" name="Graphic 8" descr="Water Bottle">
            <a:extLst>
              <a:ext uri="{FF2B5EF4-FFF2-40B4-BE49-F238E27FC236}">
                <a16:creationId xmlns:a16="http://schemas.microsoft.com/office/drawing/2014/main" id="{C5D2E265-3E9F-4173-A0F2-9BB43DCB6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58092" y="3429000"/>
            <a:ext cx="1284514" cy="128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EC16F-0361-40F8-8DE2-ACDAD6A11F36}"/>
              </a:ext>
            </a:extLst>
          </p:cNvPr>
          <p:cNvSpPr txBox="1"/>
          <p:nvPr/>
        </p:nvSpPr>
        <p:spPr>
          <a:xfrm>
            <a:off x="12994706" y="5040183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DA761-460E-4103-A4F6-63A1287A7693}"/>
              </a:ext>
            </a:extLst>
          </p:cNvPr>
          <p:cNvSpPr txBox="1"/>
          <p:nvPr/>
        </p:nvSpPr>
        <p:spPr>
          <a:xfrm>
            <a:off x="13616313" y="5124612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BAFF-6CC9-4A67-932D-803307241611}"/>
              </a:ext>
            </a:extLst>
          </p:cNvPr>
          <p:cNvSpPr txBox="1"/>
          <p:nvPr/>
        </p:nvSpPr>
        <p:spPr>
          <a:xfrm>
            <a:off x="13134109" y="5576689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E9075-5FBF-471A-901D-5281152C7D92}"/>
              </a:ext>
            </a:extLst>
          </p:cNvPr>
          <p:cNvSpPr txBox="1"/>
          <p:nvPr/>
        </p:nvSpPr>
        <p:spPr>
          <a:xfrm>
            <a:off x="13720585" y="5915243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</p:spTree>
    <p:extLst>
      <p:ext uri="{BB962C8B-B14F-4D97-AF65-F5344CB8AC3E}">
        <p14:creationId xmlns:p14="http://schemas.microsoft.com/office/powerpoint/2010/main" val="22408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38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>
                <a:latin typeface="+mj-lt"/>
              </a:rPr>
              <a:t>15</a:t>
            </a:r>
            <a:r>
              <a:rPr lang="en-GB" sz="1800">
                <a:latin typeface="+mj-lt"/>
              </a:rPr>
              <a:t>2</a:t>
            </a:r>
            <a:r>
              <a:rPr lang="sr-Cyrl-RS" sz="180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>
                <a:latin typeface="+mj-lt"/>
              </a:rPr>
              <a:t>У остави је било 4 флаше сока, по 3 </a:t>
            </a:r>
            <a:r>
              <a:rPr lang="en-GB" sz="1800">
                <a:latin typeface="+mj-lt"/>
              </a:rPr>
              <a:t>l </a:t>
            </a:r>
            <a:r>
              <a:rPr lang="sr-Cyrl-RS" sz="1800">
                <a:latin typeface="+mj-lt"/>
              </a:rPr>
              <a:t>у свакој. Колико је свега било сока у тим флашама?</a:t>
            </a:r>
            <a:endParaRPr lang="en-GB" sz="180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Graphic 3" descr="Water Bottle">
            <a:extLst>
              <a:ext uri="{FF2B5EF4-FFF2-40B4-BE49-F238E27FC236}">
                <a16:creationId xmlns:a16="http://schemas.microsoft.com/office/drawing/2014/main" id="{0FFB0ADF-E6F3-43CF-86CC-F6CB4BE2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025817"/>
            <a:ext cx="1284514" cy="1284514"/>
          </a:xfrm>
          <a:prstGeom prst="rect">
            <a:avLst/>
          </a:prstGeom>
        </p:spPr>
      </p:pic>
      <p:pic>
        <p:nvPicPr>
          <p:cNvPr id="7" name="Graphic 6" descr="Water Bottle">
            <a:extLst>
              <a:ext uri="{FF2B5EF4-FFF2-40B4-BE49-F238E27FC236}">
                <a16:creationId xmlns:a16="http://schemas.microsoft.com/office/drawing/2014/main" id="{586586CE-CFC2-4572-9033-CEDF5E62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027" y="2033819"/>
            <a:ext cx="1284514" cy="1284514"/>
          </a:xfrm>
          <a:prstGeom prst="rect">
            <a:avLst/>
          </a:prstGeom>
        </p:spPr>
      </p:pic>
      <p:pic>
        <p:nvPicPr>
          <p:cNvPr id="8" name="Graphic 7" descr="Water Bottle">
            <a:extLst>
              <a:ext uri="{FF2B5EF4-FFF2-40B4-BE49-F238E27FC236}">
                <a16:creationId xmlns:a16="http://schemas.microsoft.com/office/drawing/2014/main" id="{2DC13737-2834-4644-9ADB-69B105BD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6173" y="2025817"/>
            <a:ext cx="1284514" cy="1284514"/>
          </a:xfrm>
          <a:prstGeom prst="rect">
            <a:avLst/>
          </a:prstGeom>
        </p:spPr>
      </p:pic>
      <p:pic>
        <p:nvPicPr>
          <p:cNvPr id="9" name="Graphic 8" descr="Water Bottle">
            <a:extLst>
              <a:ext uri="{FF2B5EF4-FFF2-40B4-BE49-F238E27FC236}">
                <a16:creationId xmlns:a16="http://schemas.microsoft.com/office/drawing/2014/main" id="{C5D2E265-3E9F-4173-A0F2-9BB43DCB6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2841" y="2025817"/>
            <a:ext cx="1284514" cy="128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EC16F-0361-40F8-8DE2-ACDAD6A11F36}"/>
              </a:ext>
            </a:extLst>
          </p:cNvPr>
          <p:cNvSpPr txBox="1"/>
          <p:nvPr/>
        </p:nvSpPr>
        <p:spPr>
          <a:xfrm>
            <a:off x="12994706" y="5040183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DA761-460E-4103-A4F6-63A1287A7693}"/>
              </a:ext>
            </a:extLst>
          </p:cNvPr>
          <p:cNvSpPr txBox="1"/>
          <p:nvPr/>
        </p:nvSpPr>
        <p:spPr>
          <a:xfrm>
            <a:off x="13616313" y="5124612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BAFF-6CC9-4A67-932D-803307241611}"/>
              </a:ext>
            </a:extLst>
          </p:cNvPr>
          <p:cNvSpPr txBox="1"/>
          <p:nvPr/>
        </p:nvSpPr>
        <p:spPr>
          <a:xfrm>
            <a:off x="13134109" y="5576689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E9075-5FBF-471A-901D-5281152C7D92}"/>
              </a:ext>
            </a:extLst>
          </p:cNvPr>
          <p:cNvSpPr txBox="1"/>
          <p:nvPr/>
        </p:nvSpPr>
        <p:spPr>
          <a:xfrm>
            <a:off x="13720585" y="5915243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</p:spTree>
    <p:extLst>
      <p:ext uri="{BB962C8B-B14F-4D97-AF65-F5344CB8AC3E}">
        <p14:creationId xmlns:p14="http://schemas.microsoft.com/office/powerpoint/2010/main" val="121928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38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>
                <a:latin typeface="+mj-lt"/>
              </a:rPr>
              <a:t>15</a:t>
            </a:r>
            <a:r>
              <a:rPr lang="en-GB" sz="1800">
                <a:latin typeface="+mj-lt"/>
              </a:rPr>
              <a:t>2</a:t>
            </a:r>
            <a:r>
              <a:rPr lang="sr-Cyrl-RS" sz="180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>
                <a:latin typeface="+mj-lt"/>
              </a:rPr>
              <a:t>У остави је било 4 флаше сока, по 3 </a:t>
            </a:r>
            <a:r>
              <a:rPr lang="en-GB" sz="1800">
                <a:latin typeface="+mj-lt"/>
              </a:rPr>
              <a:t>l </a:t>
            </a:r>
            <a:r>
              <a:rPr lang="sr-Cyrl-RS" sz="1800">
                <a:latin typeface="+mj-lt"/>
              </a:rPr>
              <a:t>у свакој. Колико је свега било сока у тим флашама?</a:t>
            </a:r>
            <a:endParaRPr lang="en-GB" sz="180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Graphic 3" descr="Water Bottle">
            <a:extLst>
              <a:ext uri="{FF2B5EF4-FFF2-40B4-BE49-F238E27FC236}">
                <a16:creationId xmlns:a16="http://schemas.microsoft.com/office/drawing/2014/main" id="{0FFB0ADF-E6F3-43CF-86CC-F6CB4BE2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025817"/>
            <a:ext cx="1284514" cy="1284514"/>
          </a:xfrm>
          <a:prstGeom prst="rect">
            <a:avLst/>
          </a:prstGeom>
        </p:spPr>
      </p:pic>
      <p:pic>
        <p:nvPicPr>
          <p:cNvPr id="7" name="Graphic 6" descr="Water Bottle">
            <a:extLst>
              <a:ext uri="{FF2B5EF4-FFF2-40B4-BE49-F238E27FC236}">
                <a16:creationId xmlns:a16="http://schemas.microsoft.com/office/drawing/2014/main" id="{586586CE-CFC2-4572-9033-CEDF5E62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027" y="2033819"/>
            <a:ext cx="1284514" cy="1284514"/>
          </a:xfrm>
          <a:prstGeom prst="rect">
            <a:avLst/>
          </a:prstGeom>
        </p:spPr>
      </p:pic>
      <p:pic>
        <p:nvPicPr>
          <p:cNvPr id="8" name="Graphic 7" descr="Water Bottle">
            <a:extLst>
              <a:ext uri="{FF2B5EF4-FFF2-40B4-BE49-F238E27FC236}">
                <a16:creationId xmlns:a16="http://schemas.microsoft.com/office/drawing/2014/main" id="{2DC13737-2834-4644-9ADB-69B105BD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6173" y="2025817"/>
            <a:ext cx="1284514" cy="1284514"/>
          </a:xfrm>
          <a:prstGeom prst="rect">
            <a:avLst/>
          </a:prstGeom>
        </p:spPr>
      </p:pic>
      <p:pic>
        <p:nvPicPr>
          <p:cNvPr id="9" name="Graphic 8" descr="Water Bottle">
            <a:extLst>
              <a:ext uri="{FF2B5EF4-FFF2-40B4-BE49-F238E27FC236}">
                <a16:creationId xmlns:a16="http://schemas.microsoft.com/office/drawing/2014/main" id="{C5D2E265-3E9F-4173-A0F2-9BB43DCB6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2841" y="2025817"/>
            <a:ext cx="1284514" cy="128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EC16F-0361-40F8-8DE2-ACDAD6A11F36}"/>
              </a:ext>
            </a:extLst>
          </p:cNvPr>
          <p:cNvSpPr txBox="1"/>
          <p:nvPr/>
        </p:nvSpPr>
        <p:spPr>
          <a:xfrm>
            <a:off x="6500750" y="3530266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DA761-460E-4103-A4F6-63A1287A7693}"/>
              </a:ext>
            </a:extLst>
          </p:cNvPr>
          <p:cNvSpPr txBox="1"/>
          <p:nvPr/>
        </p:nvSpPr>
        <p:spPr>
          <a:xfrm>
            <a:off x="7504777" y="3539668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BAFF-6CC9-4A67-932D-803307241611}"/>
              </a:ext>
            </a:extLst>
          </p:cNvPr>
          <p:cNvSpPr txBox="1"/>
          <p:nvPr/>
        </p:nvSpPr>
        <p:spPr>
          <a:xfrm>
            <a:off x="8508804" y="3547670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E9075-5FBF-471A-901D-5281152C7D92}"/>
              </a:ext>
            </a:extLst>
          </p:cNvPr>
          <p:cNvSpPr txBox="1"/>
          <p:nvPr/>
        </p:nvSpPr>
        <p:spPr>
          <a:xfrm>
            <a:off x="9527591" y="3515339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</p:spTree>
    <p:extLst>
      <p:ext uri="{BB962C8B-B14F-4D97-AF65-F5344CB8AC3E}">
        <p14:creationId xmlns:p14="http://schemas.microsoft.com/office/powerpoint/2010/main" val="1596007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38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>
                <a:latin typeface="+mj-lt"/>
              </a:rPr>
              <a:t>15</a:t>
            </a:r>
            <a:r>
              <a:rPr lang="en-GB" sz="1800">
                <a:latin typeface="+mj-lt"/>
              </a:rPr>
              <a:t>2</a:t>
            </a:r>
            <a:r>
              <a:rPr lang="sr-Cyrl-RS" sz="180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>
                <a:latin typeface="+mj-lt"/>
              </a:rPr>
              <a:t>У остави је било 4 флаше сока, по 3 </a:t>
            </a:r>
            <a:r>
              <a:rPr lang="en-GB" sz="1800">
                <a:latin typeface="+mj-lt"/>
              </a:rPr>
              <a:t>l </a:t>
            </a:r>
            <a:r>
              <a:rPr lang="sr-Cyrl-RS" sz="1800">
                <a:latin typeface="+mj-lt"/>
              </a:rPr>
              <a:t>у свакој. Колико је свега било сока у тим флашама?</a:t>
            </a:r>
            <a:endParaRPr lang="en-GB" sz="180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Graphic 3" descr="Water Bottle">
            <a:extLst>
              <a:ext uri="{FF2B5EF4-FFF2-40B4-BE49-F238E27FC236}">
                <a16:creationId xmlns:a16="http://schemas.microsoft.com/office/drawing/2014/main" id="{0FFB0ADF-E6F3-43CF-86CC-F6CB4BE2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025817"/>
            <a:ext cx="1284514" cy="1284514"/>
          </a:xfrm>
          <a:prstGeom prst="rect">
            <a:avLst/>
          </a:prstGeom>
        </p:spPr>
      </p:pic>
      <p:pic>
        <p:nvPicPr>
          <p:cNvPr id="7" name="Graphic 6" descr="Water Bottle">
            <a:extLst>
              <a:ext uri="{FF2B5EF4-FFF2-40B4-BE49-F238E27FC236}">
                <a16:creationId xmlns:a16="http://schemas.microsoft.com/office/drawing/2014/main" id="{586586CE-CFC2-4572-9033-CEDF5E62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027" y="2033819"/>
            <a:ext cx="1284514" cy="1284514"/>
          </a:xfrm>
          <a:prstGeom prst="rect">
            <a:avLst/>
          </a:prstGeom>
        </p:spPr>
      </p:pic>
      <p:pic>
        <p:nvPicPr>
          <p:cNvPr id="8" name="Graphic 7" descr="Water Bottle">
            <a:extLst>
              <a:ext uri="{FF2B5EF4-FFF2-40B4-BE49-F238E27FC236}">
                <a16:creationId xmlns:a16="http://schemas.microsoft.com/office/drawing/2014/main" id="{2DC13737-2834-4644-9ADB-69B105BD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6173" y="2025817"/>
            <a:ext cx="1284514" cy="1284514"/>
          </a:xfrm>
          <a:prstGeom prst="rect">
            <a:avLst/>
          </a:prstGeom>
        </p:spPr>
      </p:pic>
      <p:pic>
        <p:nvPicPr>
          <p:cNvPr id="9" name="Graphic 8" descr="Water Bottle">
            <a:extLst>
              <a:ext uri="{FF2B5EF4-FFF2-40B4-BE49-F238E27FC236}">
                <a16:creationId xmlns:a16="http://schemas.microsoft.com/office/drawing/2014/main" id="{C5D2E265-3E9F-4173-A0F2-9BB43DCB6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2841" y="2025817"/>
            <a:ext cx="1284514" cy="128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EC16F-0361-40F8-8DE2-ACDAD6A11F36}"/>
              </a:ext>
            </a:extLst>
          </p:cNvPr>
          <p:cNvSpPr txBox="1"/>
          <p:nvPr/>
        </p:nvSpPr>
        <p:spPr>
          <a:xfrm>
            <a:off x="6500750" y="3530266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DA761-460E-4103-A4F6-63A1287A7693}"/>
              </a:ext>
            </a:extLst>
          </p:cNvPr>
          <p:cNvSpPr txBox="1"/>
          <p:nvPr/>
        </p:nvSpPr>
        <p:spPr>
          <a:xfrm>
            <a:off x="7504777" y="3539668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BAFF-6CC9-4A67-932D-803307241611}"/>
              </a:ext>
            </a:extLst>
          </p:cNvPr>
          <p:cNvSpPr txBox="1"/>
          <p:nvPr/>
        </p:nvSpPr>
        <p:spPr>
          <a:xfrm>
            <a:off x="8508804" y="3547670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E9075-5FBF-471A-901D-5281152C7D92}"/>
              </a:ext>
            </a:extLst>
          </p:cNvPr>
          <p:cNvSpPr txBox="1"/>
          <p:nvPr/>
        </p:nvSpPr>
        <p:spPr>
          <a:xfrm>
            <a:off x="9527591" y="3515339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030F1-8219-4946-A5A8-93B6D247E374}"/>
              </a:ext>
            </a:extLst>
          </p:cNvPr>
          <p:cNvSpPr txBox="1"/>
          <p:nvPr/>
        </p:nvSpPr>
        <p:spPr>
          <a:xfrm>
            <a:off x="6855776" y="4358244"/>
            <a:ext cx="290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4 • 3 </a:t>
            </a:r>
            <a:r>
              <a:rPr lang="sr-Cyrl-RS" dirty="0">
                <a:latin typeface="+mj-lt"/>
              </a:rPr>
              <a:t>= 3 + 3 + 3 + 3 = 12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001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38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>
                <a:latin typeface="+mj-lt"/>
              </a:rPr>
              <a:t>15</a:t>
            </a:r>
            <a:r>
              <a:rPr lang="en-GB" sz="1800">
                <a:latin typeface="+mj-lt"/>
              </a:rPr>
              <a:t>2</a:t>
            </a:r>
            <a:r>
              <a:rPr lang="sr-Cyrl-RS" sz="180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>
                <a:latin typeface="+mj-lt"/>
              </a:rPr>
              <a:t>У остави је било 4 флаше сока, по 3 </a:t>
            </a:r>
            <a:r>
              <a:rPr lang="en-GB" sz="1800">
                <a:latin typeface="+mj-lt"/>
              </a:rPr>
              <a:t>l </a:t>
            </a:r>
            <a:r>
              <a:rPr lang="sr-Cyrl-RS" sz="1800">
                <a:latin typeface="+mj-lt"/>
              </a:rPr>
              <a:t>у свакој. Колико је свега било сока у тим флашама?</a:t>
            </a:r>
            <a:endParaRPr lang="en-GB" sz="180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Graphic 3" descr="Water Bottle">
            <a:extLst>
              <a:ext uri="{FF2B5EF4-FFF2-40B4-BE49-F238E27FC236}">
                <a16:creationId xmlns:a16="http://schemas.microsoft.com/office/drawing/2014/main" id="{0FFB0ADF-E6F3-43CF-86CC-F6CB4BE2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025817"/>
            <a:ext cx="1284514" cy="1284514"/>
          </a:xfrm>
          <a:prstGeom prst="rect">
            <a:avLst/>
          </a:prstGeom>
        </p:spPr>
      </p:pic>
      <p:pic>
        <p:nvPicPr>
          <p:cNvPr id="7" name="Graphic 6" descr="Water Bottle">
            <a:extLst>
              <a:ext uri="{FF2B5EF4-FFF2-40B4-BE49-F238E27FC236}">
                <a16:creationId xmlns:a16="http://schemas.microsoft.com/office/drawing/2014/main" id="{586586CE-CFC2-4572-9033-CEDF5E62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0027" y="2033819"/>
            <a:ext cx="1284514" cy="1284514"/>
          </a:xfrm>
          <a:prstGeom prst="rect">
            <a:avLst/>
          </a:prstGeom>
        </p:spPr>
      </p:pic>
      <p:pic>
        <p:nvPicPr>
          <p:cNvPr id="8" name="Graphic 7" descr="Water Bottle">
            <a:extLst>
              <a:ext uri="{FF2B5EF4-FFF2-40B4-BE49-F238E27FC236}">
                <a16:creationId xmlns:a16="http://schemas.microsoft.com/office/drawing/2014/main" id="{2DC13737-2834-4644-9ADB-69B105BD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6173" y="2025817"/>
            <a:ext cx="1284514" cy="1284514"/>
          </a:xfrm>
          <a:prstGeom prst="rect">
            <a:avLst/>
          </a:prstGeom>
        </p:spPr>
      </p:pic>
      <p:pic>
        <p:nvPicPr>
          <p:cNvPr id="9" name="Graphic 8" descr="Water Bottle">
            <a:extLst>
              <a:ext uri="{FF2B5EF4-FFF2-40B4-BE49-F238E27FC236}">
                <a16:creationId xmlns:a16="http://schemas.microsoft.com/office/drawing/2014/main" id="{C5D2E265-3E9F-4173-A0F2-9BB43DCB6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2841" y="2025817"/>
            <a:ext cx="1284514" cy="128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EC16F-0361-40F8-8DE2-ACDAD6A11F36}"/>
              </a:ext>
            </a:extLst>
          </p:cNvPr>
          <p:cNvSpPr txBox="1"/>
          <p:nvPr/>
        </p:nvSpPr>
        <p:spPr>
          <a:xfrm>
            <a:off x="6500750" y="3530266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DA761-460E-4103-A4F6-63A1287A7693}"/>
              </a:ext>
            </a:extLst>
          </p:cNvPr>
          <p:cNvSpPr txBox="1"/>
          <p:nvPr/>
        </p:nvSpPr>
        <p:spPr>
          <a:xfrm>
            <a:off x="7504777" y="3539668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ABAFF-6CC9-4A67-932D-803307241611}"/>
              </a:ext>
            </a:extLst>
          </p:cNvPr>
          <p:cNvSpPr txBox="1"/>
          <p:nvPr/>
        </p:nvSpPr>
        <p:spPr>
          <a:xfrm>
            <a:off x="8508804" y="3547670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E9075-5FBF-471A-901D-5281152C7D92}"/>
              </a:ext>
            </a:extLst>
          </p:cNvPr>
          <p:cNvSpPr txBox="1"/>
          <p:nvPr/>
        </p:nvSpPr>
        <p:spPr>
          <a:xfrm>
            <a:off x="9527591" y="3515339"/>
            <a:ext cx="47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3 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030F1-8219-4946-A5A8-93B6D247E374}"/>
              </a:ext>
            </a:extLst>
          </p:cNvPr>
          <p:cNvSpPr txBox="1"/>
          <p:nvPr/>
        </p:nvSpPr>
        <p:spPr>
          <a:xfrm>
            <a:off x="6855776" y="4262373"/>
            <a:ext cx="290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4 • 3 </a:t>
            </a:r>
            <a:r>
              <a:rPr lang="sr-Cyrl-RS" dirty="0">
                <a:latin typeface="+mj-lt"/>
              </a:rPr>
              <a:t>= 3 + 3 + 3 + 3 = 12</a:t>
            </a:r>
            <a:endParaRPr lang="en-GB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F6778-4D02-49D0-B0D6-72125E17AABB}"/>
              </a:ext>
            </a:extLst>
          </p:cNvPr>
          <p:cNvSpPr txBox="1"/>
          <p:nvPr/>
        </p:nvSpPr>
        <p:spPr>
          <a:xfrm>
            <a:off x="6315400" y="4855519"/>
            <a:ext cx="43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У флашама је свега било 12 </a:t>
            </a:r>
            <a:r>
              <a:rPr lang="en-GB" dirty="0">
                <a:latin typeface="+mj-lt"/>
              </a:rPr>
              <a:t>l </a:t>
            </a:r>
            <a:r>
              <a:rPr lang="sr-Cyrl-RS" dirty="0">
                <a:latin typeface="+mj-lt"/>
              </a:rPr>
              <a:t>сока.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37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5010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846111" y="974881"/>
            <a:ext cx="3933620" cy="734415"/>
          </a:xfrm>
        </p:spPr>
        <p:txBody>
          <a:bodyPr/>
          <a:lstStyle/>
          <a:p>
            <a:r>
              <a:rPr lang="sr-Cyrl-RS" dirty="0"/>
              <a:t>Дељење</a:t>
            </a:r>
            <a:endParaRPr lang="en-US" dirty="0"/>
          </a:p>
        </p:txBody>
      </p:sp>
      <p:pic>
        <p:nvPicPr>
          <p:cNvPr id="12" name="Picture Placeholder 11" descr="A picture containing food&#10;&#10;Description automatically generated">
            <a:extLst>
              <a:ext uri="{FF2B5EF4-FFF2-40B4-BE49-F238E27FC236}">
                <a16:creationId xmlns:a16="http://schemas.microsoft.com/office/drawing/2014/main" id="{6FAB97C2-B071-41F1-8789-1F60859FA8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5523"/>
          <a:stretch/>
        </p:blipFill>
        <p:spPr>
          <a:xfrm rot="720000">
            <a:off x="6384186" y="126396"/>
            <a:ext cx="4647699" cy="5472101"/>
          </a:xfrm>
          <a:noFill/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1CBFB3C-E12F-4AD7-A4BE-234E3BCE5B93}"/>
              </a:ext>
            </a:extLst>
          </p:cNvPr>
          <p:cNvSpPr txBox="1">
            <a:spLocks/>
          </p:cNvSpPr>
          <p:nvPr/>
        </p:nvSpPr>
        <p:spPr>
          <a:xfrm>
            <a:off x="642038" y="2222116"/>
            <a:ext cx="4768740" cy="4333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УВОД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8 поморанџи, подељене на тањириће, по 2 за сваки.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Колико пута су по 2 поморанџе стављене на одговарајући тањирић, колико тањирића је било потребно?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Овај задатак решавамо помоћу </a:t>
            </a:r>
            <a:r>
              <a:rPr lang="sr-Cyrl-RS" sz="1800" b="1" dirty="0">
                <a:latin typeface="+mj-lt"/>
              </a:rPr>
              <a:t>дељења</a:t>
            </a:r>
            <a:r>
              <a:rPr lang="sr-Cyrl-RS" sz="1800" dirty="0">
                <a:latin typeface="+mj-lt"/>
              </a:rPr>
              <a:t>.</a:t>
            </a: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Две тачке ( : ) – знак дељења.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Решење задатка могуће је записати на следећи начин:</a:t>
            </a: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800" dirty="0">
                <a:latin typeface="+mj-lt"/>
              </a:rPr>
              <a:t>8 : 2 = 4      Одговор: 4 тањирића.</a:t>
            </a:r>
            <a:endParaRPr lang="en-GB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7400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690" y="2129232"/>
            <a:ext cx="5181600" cy="905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Запиши и израчунај резултат сабирањем: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ED2E4-F869-47A1-9185-A6A48F954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568768"/>
              </p:ext>
            </p:extLst>
          </p:nvPr>
        </p:nvGraphicFramePr>
        <p:xfrm>
          <a:off x="571547" y="3221472"/>
          <a:ext cx="5639248" cy="10746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59653">
                  <a:extLst>
                    <a:ext uri="{9D8B030D-6E8A-4147-A177-3AD203B41FA5}">
                      <a16:colId xmlns:a16="http://schemas.microsoft.com/office/drawing/2014/main" val="3716091565"/>
                    </a:ext>
                  </a:extLst>
                </a:gridCol>
                <a:gridCol w="2979595">
                  <a:extLst>
                    <a:ext uri="{9D8B030D-6E8A-4147-A177-3AD203B41FA5}">
                      <a16:colId xmlns:a16="http://schemas.microsoft.com/office/drawing/2014/main" val="3928867978"/>
                    </a:ext>
                  </a:extLst>
                </a:gridCol>
              </a:tblGrid>
              <a:tr h="53733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1.   По 9 узети 4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3.   По 10 узети 3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18777"/>
                  </a:ext>
                </a:extLst>
              </a:tr>
              <a:tr h="53733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2.   По 4 узети 6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4.   По 2 узети 7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4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2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826" y="2271710"/>
            <a:ext cx="1976250" cy="16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Запиши и израчунај резултат сабирањем: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ED2E4-F869-47A1-9185-A6A48F954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28310"/>
              </p:ext>
            </p:extLst>
          </p:nvPr>
        </p:nvGraphicFramePr>
        <p:xfrm>
          <a:off x="3449954" y="1942690"/>
          <a:ext cx="7460266" cy="41178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38147">
                  <a:extLst>
                    <a:ext uri="{9D8B030D-6E8A-4147-A177-3AD203B41FA5}">
                      <a16:colId xmlns:a16="http://schemas.microsoft.com/office/drawing/2014/main" val="3716091565"/>
                    </a:ext>
                  </a:extLst>
                </a:gridCol>
                <a:gridCol w="3722119">
                  <a:extLst>
                    <a:ext uri="{9D8B030D-6E8A-4147-A177-3AD203B41FA5}">
                      <a16:colId xmlns:a16="http://schemas.microsoft.com/office/drawing/2014/main" val="3928867978"/>
                    </a:ext>
                  </a:extLst>
                </a:gridCol>
              </a:tblGrid>
              <a:tr h="180033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9 узети 4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9 = 9 + 9 + 9 + 9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 + 9) + (9 + 9)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+ 18 = (10 + 8) + (10 + 8)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+ 16 = 36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3.   По 10 узети 3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18777"/>
                  </a:ext>
                </a:extLst>
              </a:tr>
              <a:tr h="180504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2.   По 4 узети 6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4.    По 2 узети 7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4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61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826" y="2271710"/>
            <a:ext cx="1976250" cy="16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Запиши и израчунај резултат сабирањем: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ED2E4-F869-47A1-9185-A6A48F954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902746"/>
              </p:ext>
            </p:extLst>
          </p:nvPr>
        </p:nvGraphicFramePr>
        <p:xfrm>
          <a:off x="3705101" y="1966591"/>
          <a:ext cx="7267699" cy="41178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545580">
                  <a:extLst>
                    <a:ext uri="{9D8B030D-6E8A-4147-A177-3AD203B41FA5}">
                      <a16:colId xmlns:a16="http://schemas.microsoft.com/office/drawing/2014/main" val="3716091565"/>
                    </a:ext>
                  </a:extLst>
                </a:gridCol>
                <a:gridCol w="3722119">
                  <a:extLst>
                    <a:ext uri="{9D8B030D-6E8A-4147-A177-3AD203B41FA5}">
                      <a16:colId xmlns:a16="http://schemas.microsoft.com/office/drawing/2014/main" val="3928867978"/>
                    </a:ext>
                  </a:extLst>
                </a:gridCol>
              </a:tblGrid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9 узети 4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9 = 9 + 9 + 9 + 9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 + 9) + (9 + 9)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+ 18 = (10 + 8) + (10 + 8)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+ 16 = 36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3.   По 10 узети 3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18777"/>
                  </a:ext>
                </a:extLst>
              </a:tr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4 узети 6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• 4 = 4 + 4 + 4 + 4 + 4 + 4 =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+ 8 = 16 + 8 = 24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4.    По 2 узети 7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4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67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826" y="2271710"/>
            <a:ext cx="1976250" cy="16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Запиши и израчунај резултат сабирањем: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ED2E4-F869-47A1-9185-A6A48F954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765809"/>
              </p:ext>
            </p:extLst>
          </p:nvPr>
        </p:nvGraphicFramePr>
        <p:xfrm>
          <a:off x="3705101" y="1966591"/>
          <a:ext cx="7267699" cy="41178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545580">
                  <a:extLst>
                    <a:ext uri="{9D8B030D-6E8A-4147-A177-3AD203B41FA5}">
                      <a16:colId xmlns:a16="http://schemas.microsoft.com/office/drawing/2014/main" val="3716091565"/>
                    </a:ext>
                  </a:extLst>
                </a:gridCol>
                <a:gridCol w="3722119">
                  <a:extLst>
                    <a:ext uri="{9D8B030D-6E8A-4147-A177-3AD203B41FA5}">
                      <a16:colId xmlns:a16="http://schemas.microsoft.com/office/drawing/2014/main" val="3928867978"/>
                    </a:ext>
                  </a:extLst>
                </a:gridCol>
              </a:tblGrid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9 узети 4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9 = 9 + 9 + 9 + 9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 + 9) + (9 + 9)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+ 18 = (10 + 8) + (10 + 8)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+ 16 = 36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10 узети 3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• 10 = 10 + 10 + 10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+ 10 = 30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18777"/>
                  </a:ext>
                </a:extLst>
              </a:tr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4 узети 6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• 4 = 4 + 4 + 4 + 4 + 4 + 4 =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+ 8 = 16 + 8 = 24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4.    По 2 узети 7 пута.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4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52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826" y="2271710"/>
            <a:ext cx="1976250" cy="16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153.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Запиши и израчунај резултат сабирањем: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ED2E4-F869-47A1-9185-A6A48F954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741906"/>
              </p:ext>
            </p:extLst>
          </p:nvPr>
        </p:nvGraphicFramePr>
        <p:xfrm>
          <a:off x="3705101" y="1966591"/>
          <a:ext cx="7267699" cy="41178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31969">
                  <a:extLst>
                    <a:ext uri="{9D8B030D-6E8A-4147-A177-3AD203B41FA5}">
                      <a16:colId xmlns:a16="http://schemas.microsoft.com/office/drawing/2014/main" val="3716091565"/>
                    </a:ext>
                  </a:extLst>
                </a:gridCol>
                <a:gridCol w="3835730">
                  <a:extLst>
                    <a:ext uri="{9D8B030D-6E8A-4147-A177-3AD203B41FA5}">
                      <a16:colId xmlns:a16="http://schemas.microsoft.com/office/drawing/2014/main" val="3928867978"/>
                    </a:ext>
                  </a:extLst>
                </a:gridCol>
              </a:tblGrid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9 узети 4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9 = 9 + 9 + 9 + 9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 + 9) + (9 + 9)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+ 18 = (10 + 8) + (10 + 8)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+ 16 = 36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10 узети 3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• 10 = 10 + 10 + 10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+ 10 = 30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18777"/>
                  </a:ext>
                </a:extLst>
              </a:tr>
              <a:tr h="180504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4 узети 6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• 4 = 4 + 4 + 4 + 4 + 4 + 4 =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+ 8 = 16 + 8 = 24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По 2 узети 7 пута.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endParaRPr lang="sr-Cyrl-R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• 2 = 2 + 2 + 2 + 2 + 2 + 2 + 2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+ 4 + 4 + 2 =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+ 6 = 14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4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5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43342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690" y="2129232"/>
            <a:ext cx="3686297" cy="18508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154.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На фарми за птице радило је 24, а на млечној фарми 56 људи. На тим фармама је радило укупно 38 мушкараца.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Колико жена је радило на тим фармама?</a:t>
            </a: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00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690" y="2129231"/>
            <a:ext cx="3686297" cy="2312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154.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На фарми за птице радило је 24, а на млечној фарми 56 људи. На тим фармама је радило укупно 38 мушкараца.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Колико жена је радило на тим фармама?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8ED7501-ECDC-472B-92EB-4A3F0491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008891"/>
              </p:ext>
            </p:extLst>
          </p:nvPr>
        </p:nvGraphicFramePr>
        <p:xfrm>
          <a:off x="4446875" y="2129232"/>
          <a:ext cx="7296280" cy="165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070">
                  <a:extLst>
                    <a:ext uri="{9D8B030D-6E8A-4147-A177-3AD203B41FA5}">
                      <a16:colId xmlns:a16="http://schemas.microsoft.com/office/drawing/2014/main" val="3682997913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575513300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676739944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036482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људи на фарми за прице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људи на млечној фарми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мушкараца - обе фарме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жена - обе фарме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2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296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430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96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188" y="1942690"/>
            <a:ext cx="2914401" cy="2617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154.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На фарми за птице радило је 24, а на млечној фарми 56 људи. На тим фармама је радило укупно 38 мушкараца.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Колико жена је радило на тим фармама?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8ED7501-ECDC-472B-92EB-4A3F0491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307361"/>
              </p:ext>
            </p:extLst>
          </p:nvPr>
        </p:nvGraphicFramePr>
        <p:xfrm>
          <a:off x="3267603" y="2466340"/>
          <a:ext cx="7896140" cy="1925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3682997913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575513300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676739944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036482155"/>
                    </a:ext>
                  </a:extLst>
                </a:gridCol>
              </a:tblGrid>
              <a:tr h="508607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људи на фарми за прице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људи на млечној фарми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мушкараца - обе фарме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жена - обе фарме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2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56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38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29626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24 </a:t>
                      </a:r>
                      <a:r>
                        <a:rPr lang="sr-Cyrl-RS" dirty="0">
                          <a:latin typeface="+mj-lt"/>
                        </a:rPr>
                        <a:t>+ 56 = 80.</a:t>
                      </a:r>
                    </a:p>
                    <a:p>
                      <a:pPr algn="ctr"/>
                      <a:r>
                        <a:rPr lang="sr-Cyrl-RS" dirty="0">
                          <a:latin typeface="+mj-lt"/>
                        </a:rPr>
                        <a:t>Укупан број људи на фармама је 80. 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430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24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784847"/>
            <a:ext cx="2522515" cy="3130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154.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На фарми за птице радило је 24, а на млечној фарми 56 људи. На тим фармама је радило укупно 38 мушкараца.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Колико жена је радило на тим фармама?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8ED7501-ECDC-472B-92EB-4A3F0491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799343"/>
              </p:ext>
            </p:extLst>
          </p:nvPr>
        </p:nvGraphicFramePr>
        <p:xfrm>
          <a:off x="2746570" y="2129232"/>
          <a:ext cx="8996584" cy="274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9146">
                  <a:extLst>
                    <a:ext uri="{9D8B030D-6E8A-4147-A177-3AD203B41FA5}">
                      <a16:colId xmlns:a16="http://schemas.microsoft.com/office/drawing/2014/main" val="3682997913"/>
                    </a:ext>
                  </a:extLst>
                </a:gridCol>
                <a:gridCol w="2249146">
                  <a:extLst>
                    <a:ext uri="{9D8B030D-6E8A-4147-A177-3AD203B41FA5}">
                      <a16:colId xmlns:a16="http://schemas.microsoft.com/office/drawing/2014/main" val="575513300"/>
                    </a:ext>
                  </a:extLst>
                </a:gridCol>
                <a:gridCol w="2249146">
                  <a:extLst>
                    <a:ext uri="{9D8B030D-6E8A-4147-A177-3AD203B41FA5}">
                      <a16:colId xmlns:a16="http://schemas.microsoft.com/office/drawing/2014/main" val="1676739944"/>
                    </a:ext>
                  </a:extLst>
                </a:gridCol>
                <a:gridCol w="2249146">
                  <a:extLst>
                    <a:ext uri="{9D8B030D-6E8A-4147-A177-3AD203B41FA5}">
                      <a16:colId xmlns:a16="http://schemas.microsoft.com/office/drawing/2014/main" val="1036482155"/>
                    </a:ext>
                  </a:extLst>
                </a:gridCol>
              </a:tblGrid>
              <a:tr h="508607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људи на фарми за прице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људи на млечној фарми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мушкараца - обе фарме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жена -       обе фарме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2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56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38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29626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+ 56 = 80.</a:t>
                      </a:r>
                    </a:p>
                    <a:p>
                      <a:pPr algn="ctr"/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Укупан број људи на фармама је 80. 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38 + </a:t>
                      </a:r>
                      <a:r>
                        <a:rPr lang="en-GB" dirty="0">
                          <a:latin typeface="+mj-lt"/>
                        </a:rPr>
                        <a:t>x</a:t>
                      </a:r>
                      <a:r>
                        <a:rPr lang="sr-Cyrl-RS" dirty="0">
                          <a:latin typeface="+mj-lt"/>
                        </a:rPr>
                        <a:t> = 80,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80 - 38,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(70 + 10) – (30 + 8),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(70 – 30) + (10 – 8).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42.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430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243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60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150.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Баба је имала 10 шаргарепа. Повезала је у везе по 5 шаргарепа.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веза је добијено?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81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690" y="2129232"/>
            <a:ext cx="3686297" cy="2300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154.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На фарми за птице радило је 24, а на млечној фарми 56 људи. На тим фармама је радило укупно 38 мушкараца.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Колико жена је радило на тим фармама?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8ED7501-ECDC-472B-92EB-4A3F0491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460545"/>
              </p:ext>
            </p:extLst>
          </p:nvPr>
        </p:nvGraphicFramePr>
        <p:xfrm>
          <a:off x="4280620" y="1643380"/>
          <a:ext cx="7296280" cy="329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070">
                  <a:extLst>
                    <a:ext uri="{9D8B030D-6E8A-4147-A177-3AD203B41FA5}">
                      <a16:colId xmlns:a16="http://schemas.microsoft.com/office/drawing/2014/main" val="3682997913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575513300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676739944"/>
                    </a:ext>
                  </a:extLst>
                </a:gridCol>
                <a:gridCol w="1824070">
                  <a:extLst>
                    <a:ext uri="{9D8B030D-6E8A-4147-A177-3AD203B41FA5}">
                      <a16:colId xmlns:a16="http://schemas.microsoft.com/office/drawing/2014/main" val="1036482155"/>
                    </a:ext>
                  </a:extLst>
                </a:gridCol>
              </a:tblGrid>
              <a:tr h="508607"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људи на фарми за прице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људи на млечној фарми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Cyrl-RS" dirty="0">
                          <a:latin typeface="+mj-lt"/>
                        </a:rPr>
                        <a:t>Број мушкараца - обе фарме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Број жена - обе фарме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2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56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38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296262"/>
                  </a:ext>
                </a:extLst>
              </a:tr>
              <a:tr h="456026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j-lt"/>
                        </a:rPr>
                        <a:t>24 </a:t>
                      </a:r>
                      <a:r>
                        <a:rPr lang="sr-Cyrl-RS" dirty="0">
                          <a:latin typeface="+mj-lt"/>
                        </a:rPr>
                        <a:t>+ 56 = 80,</a:t>
                      </a:r>
                    </a:p>
                    <a:p>
                      <a:pPr algn="ctr"/>
                      <a:r>
                        <a:rPr lang="sr-Cyrl-RS" dirty="0">
                          <a:latin typeface="+mj-lt"/>
                        </a:rPr>
                        <a:t>Укупан број људи на фармама. 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38 + </a:t>
                      </a:r>
                      <a:r>
                        <a:rPr lang="en-GB" dirty="0">
                          <a:latin typeface="+mj-lt"/>
                        </a:rPr>
                        <a:t>x</a:t>
                      </a:r>
                      <a:r>
                        <a:rPr lang="sr-Cyrl-RS" dirty="0">
                          <a:latin typeface="+mj-lt"/>
                        </a:rPr>
                        <a:t> = 80,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80 - 38,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(70 + 10) – (30 + 8),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(70 – 30) + (10 – 8).</a:t>
                      </a:r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x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= 42.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430949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На фармама је радило 42 жене.</a:t>
                      </a:r>
                      <a:endParaRPr lang="en-GB" dirty="0">
                        <a:latin typeface="+mj-lt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r-Cyrl-RS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6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07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4678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690" y="21292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852190"/>
              </p:ext>
            </p:extLst>
          </p:nvPr>
        </p:nvGraphicFramePr>
        <p:xfrm>
          <a:off x="410690" y="3218602"/>
          <a:ext cx="7300263" cy="11036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6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8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5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8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223966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6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5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44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38329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5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987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94631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67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73527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2 •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4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43708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(17 – 9)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= 18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08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896799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(17 – 9)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(14 –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= 18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54 – 7 - 9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450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951318"/>
              </p:ext>
            </p:extLst>
          </p:nvPr>
        </p:nvGraphicFramePr>
        <p:xfrm>
          <a:off x="3153890" y="1712581"/>
          <a:ext cx="7300263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1826061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(17 – 9)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(14 –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</a:rPr>
                        <a:t>41 – (24 + 8)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= 18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50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60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150.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Баба је имала 10 шаргарепа. Повезала је у везе по 5 шаргарепа.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веза је добијено?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Content Placeholder 3" descr="Carrot">
                <a:extLst>
                  <a:ext uri="{FF2B5EF4-FFF2-40B4-BE49-F238E27FC236}">
                    <a16:creationId xmlns:a16="http://schemas.microsoft.com/office/drawing/2014/main" id="{6946B9CE-A78E-47D0-8A8F-245F0B5BD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9109453"/>
                  </p:ext>
                </p:extLst>
              </p:nvPr>
            </p:nvGraphicFramePr>
            <p:xfrm rot="4457293">
              <a:off x="7477867" y="1659144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Content Placeholder 3" descr="Carrot">
                <a:extLst>
                  <a:ext uri="{FF2B5EF4-FFF2-40B4-BE49-F238E27FC236}">
                    <a16:creationId xmlns:a16="http://schemas.microsoft.com/office/drawing/2014/main" id="{6946B9CE-A78E-47D0-8A8F-245F0B5BD0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7477867" y="1659144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Content Placeholder 3" descr="Carrot">
                <a:extLst>
                  <a:ext uri="{FF2B5EF4-FFF2-40B4-BE49-F238E27FC236}">
                    <a16:creationId xmlns:a16="http://schemas.microsoft.com/office/drawing/2014/main" id="{70774701-6B34-4CF2-9780-048102D6FA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976123"/>
                  </p:ext>
                </p:extLst>
              </p:nvPr>
            </p:nvGraphicFramePr>
            <p:xfrm rot="4457293">
              <a:off x="7621526" y="1872106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Content Placeholder 3" descr="Carrot">
                <a:extLst>
                  <a:ext uri="{FF2B5EF4-FFF2-40B4-BE49-F238E27FC236}">
                    <a16:creationId xmlns:a16="http://schemas.microsoft.com/office/drawing/2014/main" id="{70774701-6B34-4CF2-9780-048102D6F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7621526" y="1872106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Content Placeholder 3" descr="Carrot">
                <a:extLst>
                  <a:ext uri="{FF2B5EF4-FFF2-40B4-BE49-F238E27FC236}">
                    <a16:creationId xmlns:a16="http://schemas.microsoft.com/office/drawing/2014/main" id="{B2DB111C-428B-4479-ABF5-C09E401B4F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2807863"/>
                  </p:ext>
                </p:extLst>
              </p:nvPr>
            </p:nvGraphicFramePr>
            <p:xfrm rot="4457293">
              <a:off x="7232031" y="1008067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Content Placeholder 3" descr="Carrot">
                <a:extLst>
                  <a:ext uri="{FF2B5EF4-FFF2-40B4-BE49-F238E27FC236}">
                    <a16:creationId xmlns:a16="http://schemas.microsoft.com/office/drawing/2014/main" id="{B2DB111C-428B-4479-ABF5-C09E401B4F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7232031" y="1008067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Content Placeholder 3" descr="Carrot">
                <a:extLst>
                  <a:ext uri="{FF2B5EF4-FFF2-40B4-BE49-F238E27FC236}">
                    <a16:creationId xmlns:a16="http://schemas.microsoft.com/office/drawing/2014/main" id="{121DBA33-E230-4494-8D58-889A9A5030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0834944"/>
                  </p:ext>
                </p:extLst>
              </p:nvPr>
            </p:nvGraphicFramePr>
            <p:xfrm rot="4457293">
              <a:off x="7735015" y="1421427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Content Placeholder 3" descr="Carrot">
                <a:extLst>
                  <a:ext uri="{FF2B5EF4-FFF2-40B4-BE49-F238E27FC236}">
                    <a16:creationId xmlns:a16="http://schemas.microsoft.com/office/drawing/2014/main" id="{121DBA33-E230-4494-8D58-889A9A503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7735015" y="1421427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Content Placeholder 3" descr="Carrot">
                <a:extLst>
                  <a:ext uri="{FF2B5EF4-FFF2-40B4-BE49-F238E27FC236}">
                    <a16:creationId xmlns:a16="http://schemas.microsoft.com/office/drawing/2014/main" id="{843F19B8-816E-4F4C-8027-21A6C7B1E4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6994047"/>
                  </p:ext>
                </p:extLst>
              </p:nvPr>
            </p:nvGraphicFramePr>
            <p:xfrm rot="4457293">
              <a:off x="7411943" y="1217166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Content Placeholder 3" descr="Carrot">
                <a:extLst>
                  <a:ext uri="{FF2B5EF4-FFF2-40B4-BE49-F238E27FC236}">
                    <a16:creationId xmlns:a16="http://schemas.microsoft.com/office/drawing/2014/main" id="{843F19B8-816E-4F4C-8027-21A6C7B1E4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457293">
                <a:off x="7411943" y="1217166"/>
                <a:ext cx="537691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209548"/>
                  </p:ext>
                </p:extLst>
              </p:nvPr>
            </p:nvGraphicFramePr>
            <p:xfrm rot="4457293">
              <a:off x="14053233" y="2529477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457293">
                <a:off x="14053233" y="2529477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6132438"/>
                  </p:ext>
                </p:extLst>
              </p:nvPr>
            </p:nvGraphicFramePr>
            <p:xfrm rot="4457293">
              <a:off x="14196892" y="2742439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14196892" y="2742439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8039500"/>
                  </p:ext>
                </p:extLst>
              </p:nvPr>
            </p:nvGraphicFramePr>
            <p:xfrm rot="4457293">
              <a:off x="13807397" y="1878400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13807397" y="1878400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3865136"/>
                  </p:ext>
                </p:extLst>
              </p:nvPr>
            </p:nvGraphicFramePr>
            <p:xfrm rot="4457293">
              <a:off x="14310381" y="2291760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57293">
                <a:off x="14310381" y="2291760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3542959"/>
                  </p:ext>
                </p:extLst>
              </p:nvPr>
            </p:nvGraphicFramePr>
            <p:xfrm rot="4457293">
              <a:off x="14301860" y="1974653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457293">
                <a:off x="14301860" y="1974653"/>
                <a:ext cx="537691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Content Placeholder 3" descr="Carrot">
                <a:extLst>
                  <a:ext uri="{FF2B5EF4-FFF2-40B4-BE49-F238E27FC236}">
                    <a16:creationId xmlns:a16="http://schemas.microsoft.com/office/drawing/2014/main" id="{E767C89C-F9A9-43A0-9FA4-58C437468F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1910096"/>
                  </p:ext>
                </p:extLst>
              </p:nvPr>
            </p:nvGraphicFramePr>
            <p:xfrm rot="4457293" flipH="1">
              <a:off x="7653804" y="2700808"/>
              <a:ext cx="1113115" cy="2276138"/>
            </p:xfrm>
            <a:graphic>
              <a:graphicData uri="http://schemas.microsoft.com/office/drawing/2017/model3d">
                <am3d:model3d r:embed="rId2">
                  <am3d:spPr>
                    <a:xfrm rot="4457293" flipH="1">
                      <a:off x="0" y="0"/>
                      <a:ext cx="1113115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Content Placeholder 3" descr="Carrot">
                <a:extLst>
                  <a:ext uri="{FF2B5EF4-FFF2-40B4-BE49-F238E27FC236}">
                    <a16:creationId xmlns:a16="http://schemas.microsoft.com/office/drawing/2014/main" id="{E767C89C-F9A9-43A0-9FA4-58C437468F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57293" flipH="1">
                <a:off x="7653804" y="2700808"/>
                <a:ext cx="1113115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Content Placeholder 3" descr="Carrot">
                <a:extLst>
                  <a:ext uri="{FF2B5EF4-FFF2-40B4-BE49-F238E27FC236}">
                    <a16:creationId xmlns:a16="http://schemas.microsoft.com/office/drawing/2014/main" id="{D9208310-F32C-43D9-8DCF-AC66DD1EB5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325639"/>
                  </p:ext>
                </p:extLst>
              </p:nvPr>
            </p:nvGraphicFramePr>
            <p:xfrm rot="4457293" flipH="1">
              <a:off x="7797463" y="2913770"/>
              <a:ext cx="1113115" cy="2390566"/>
            </p:xfrm>
            <a:graphic>
              <a:graphicData uri="http://schemas.microsoft.com/office/drawing/2017/model3d">
                <am3d:model3d r:embed="rId2">
                  <am3d:spPr>
                    <a:xfrm rot="4457293" flipH="1">
                      <a:off x="0" y="0"/>
                      <a:ext cx="1113115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6000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Content Placeholder 3" descr="Carrot">
                <a:extLst>
                  <a:ext uri="{FF2B5EF4-FFF2-40B4-BE49-F238E27FC236}">
                    <a16:creationId xmlns:a16="http://schemas.microsoft.com/office/drawing/2014/main" id="{D9208310-F32C-43D9-8DCF-AC66DD1EB5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457293" flipH="1">
                <a:off x="7797463" y="2913770"/>
                <a:ext cx="1113115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Content Placeholder 3" descr="Carrot">
                <a:extLst>
                  <a:ext uri="{FF2B5EF4-FFF2-40B4-BE49-F238E27FC236}">
                    <a16:creationId xmlns:a16="http://schemas.microsoft.com/office/drawing/2014/main" id="{9C63E56B-532D-4D0B-920A-F5B3F6D207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7925463"/>
                  </p:ext>
                </p:extLst>
              </p:nvPr>
            </p:nvGraphicFramePr>
            <p:xfrm rot="4457293" flipH="1">
              <a:off x="7407968" y="2049731"/>
              <a:ext cx="1113115" cy="2390566"/>
            </p:xfrm>
            <a:graphic>
              <a:graphicData uri="http://schemas.microsoft.com/office/drawing/2017/model3d">
                <am3d:model3d r:embed="rId2">
                  <am3d:spPr>
                    <a:xfrm rot="4457293" flipH="1">
                      <a:off x="0" y="0"/>
                      <a:ext cx="1113115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6000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Content Placeholder 3" descr="Carrot">
                <a:extLst>
                  <a:ext uri="{FF2B5EF4-FFF2-40B4-BE49-F238E27FC236}">
                    <a16:creationId xmlns:a16="http://schemas.microsoft.com/office/drawing/2014/main" id="{9C63E56B-532D-4D0B-920A-F5B3F6D207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4457293" flipH="1">
                <a:off x="7407968" y="2049731"/>
                <a:ext cx="1113115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Content Placeholder 3" descr="Carrot">
                <a:extLst>
                  <a:ext uri="{FF2B5EF4-FFF2-40B4-BE49-F238E27FC236}">
                    <a16:creationId xmlns:a16="http://schemas.microsoft.com/office/drawing/2014/main" id="{93A3ACFC-2605-4594-BBFF-FD7C17F09F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0038615"/>
                  </p:ext>
                </p:extLst>
              </p:nvPr>
            </p:nvGraphicFramePr>
            <p:xfrm rot="4457293" flipH="1">
              <a:off x="7900551" y="2440914"/>
              <a:ext cx="1018496" cy="2225322"/>
            </p:xfrm>
            <a:graphic>
              <a:graphicData uri="http://schemas.microsoft.com/office/drawing/2017/model3d">
                <am3d:model3d r:embed="rId2">
                  <am3d:spPr>
                    <a:xfrm rot="4457293" flipH="1">
                      <a:off x="0" y="0"/>
                      <a:ext cx="1018496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415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Content Placeholder 3" descr="Carrot">
                <a:extLst>
                  <a:ext uri="{FF2B5EF4-FFF2-40B4-BE49-F238E27FC236}">
                    <a16:creationId xmlns:a16="http://schemas.microsoft.com/office/drawing/2014/main" id="{93A3ACFC-2605-4594-BBFF-FD7C17F09F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4457293" flipH="1">
                <a:off x="7900551" y="2440914"/>
                <a:ext cx="1018496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Content Placeholder 3" descr="Carrot">
                <a:extLst>
                  <a:ext uri="{FF2B5EF4-FFF2-40B4-BE49-F238E27FC236}">
                    <a16:creationId xmlns:a16="http://schemas.microsoft.com/office/drawing/2014/main" id="{4E02C5BD-BA37-44A4-910F-C3502B065A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587497"/>
                  </p:ext>
                </p:extLst>
              </p:nvPr>
            </p:nvGraphicFramePr>
            <p:xfrm rot="4457293" flipH="1">
              <a:off x="7588200" y="2254759"/>
              <a:ext cx="1107420" cy="2390563"/>
            </p:xfrm>
            <a:graphic>
              <a:graphicData uri="http://schemas.microsoft.com/office/drawing/2017/model3d">
                <am3d:model3d r:embed="rId2">
                  <am3d:spPr>
                    <a:xfrm rot="4457293" flipH="1">
                      <a:off x="0" y="0"/>
                      <a:ext cx="1107420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Content Placeholder 3" descr="Carrot">
                <a:extLst>
                  <a:ext uri="{FF2B5EF4-FFF2-40B4-BE49-F238E27FC236}">
                    <a16:creationId xmlns:a16="http://schemas.microsoft.com/office/drawing/2014/main" id="{4E02C5BD-BA37-44A4-910F-C3502B065A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4457293" flipH="1">
                <a:off x="7588200" y="2254759"/>
                <a:ext cx="1107420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5718895"/>
                  </p:ext>
                </p:extLst>
              </p:nvPr>
            </p:nvGraphicFramePr>
            <p:xfrm rot="4457293">
              <a:off x="13751512" y="4509604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457293">
                <a:off x="13751512" y="4509604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2286121"/>
                  </p:ext>
                </p:extLst>
              </p:nvPr>
            </p:nvGraphicFramePr>
            <p:xfrm rot="4457293">
              <a:off x="13895171" y="4722566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13895171" y="4722566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073405"/>
                  </p:ext>
                </p:extLst>
              </p:nvPr>
            </p:nvGraphicFramePr>
            <p:xfrm rot="4457293">
              <a:off x="13505676" y="3858527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13505676" y="3858527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6565416"/>
                  </p:ext>
                </p:extLst>
              </p:nvPr>
            </p:nvGraphicFramePr>
            <p:xfrm rot="4457293">
              <a:off x="14008660" y="4271887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57293">
                <a:off x="14008660" y="4271887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419483"/>
                  </p:ext>
                </p:extLst>
              </p:nvPr>
            </p:nvGraphicFramePr>
            <p:xfrm rot="4457293">
              <a:off x="14000139" y="3954780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457293">
                <a:off x="14000139" y="3954780"/>
                <a:ext cx="537691" cy="2390563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7D857F-71BE-496A-9FCD-058069CA7A26}"/>
              </a:ext>
            </a:extLst>
          </p:cNvPr>
          <p:cNvSpPr txBox="1"/>
          <p:nvPr/>
        </p:nvSpPr>
        <p:spPr>
          <a:xfrm>
            <a:off x="9338175" y="2531904"/>
            <a:ext cx="173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10 шаргарепа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407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802396"/>
              </p:ext>
            </p:extLst>
          </p:nvPr>
        </p:nvGraphicFramePr>
        <p:xfrm>
          <a:off x="3153890" y="1712581"/>
          <a:ext cx="8030202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(17 – 9)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(14 –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(24 + 8)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– 32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+ 11) – (30 + 2)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– 30) + (11 – 2)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= 18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89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3043632"/>
            <a:ext cx="1501237" cy="95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155. задатак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Израчунај:</a:t>
            </a:r>
            <a:endParaRPr lang="en-GB" sz="18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EFAEF2-0D8B-449A-B3F8-C856FE6E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447426"/>
              </p:ext>
            </p:extLst>
          </p:nvPr>
        </p:nvGraphicFramePr>
        <p:xfrm>
          <a:off x="3153890" y="1712581"/>
          <a:ext cx="8390202" cy="36204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24734">
                  <a:extLst>
                    <a:ext uri="{9D8B030D-6E8A-4147-A177-3AD203B41FA5}">
                      <a16:colId xmlns:a16="http://schemas.microsoft.com/office/drawing/2014/main" val="949294783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2805898585"/>
                    </a:ext>
                  </a:extLst>
                </a:gridCol>
                <a:gridCol w="1824734">
                  <a:extLst>
                    <a:ext uri="{9D8B030D-6E8A-4147-A177-3AD203B41FA5}">
                      <a16:colId xmlns:a16="http://schemas.microsoft.com/office/drawing/2014/main" val="1222694595"/>
                    </a:ext>
                  </a:extLst>
                </a:gridCol>
                <a:gridCol w="2916000">
                  <a:extLst>
                    <a:ext uri="{9D8B030D-6E8A-4147-A177-3AD203B41FA5}">
                      <a16:colId xmlns:a16="http://schemas.microsoft.com/office/drawing/2014/main" val="1554757357"/>
                    </a:ext>
                  </a:extLst>
                </a:gridCol>
              </a:tblGrid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 = 12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+ 8 = 16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(17 – 9)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(14 –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+ 6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(24 + 8)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– 32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+ 11) – (30 + 2)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– 30) + (11 – 2)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944265"/>
                  </a:ext>
                </a:extLst>
              </a:tr>
              <a:tr h="18102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5 =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+ 5 = 10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 •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+ 9 = 18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54 – 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– 9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41 – 24 + 8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+ 11) – (20 + 4) + 8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– 20) + (11 – 4) + 8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+ 8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6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5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7823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60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150.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Баба је имала 10 шаргарепа. Повезала је у везе по 5 шаргарепа.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веза је добијено?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4578782"/>
                  </p:ext>
                </p:extLst>
              </p:nvPr>
            </p:nvGraphicFramePr>
            <p:xfrm rot="4457293">
              <a:off x="6943534" y="1452636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6943534" y="1452636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1436925"/>
                  </p:ext>
                </p:extLst>
              </p:nvPr>
            </p:nvGraphicFramePr>
            <p:xfrm rot="4457293">
              <a:off x="7087193" y="1665598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7087193" y="1665598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4749551"/>
                  </p:ext>
                </p:extLst>
              </p:nvPr>
            </p:nvGraphicFramePr>
            <p:xfrm rot="4457293">
              <a:off x="6697698" y="801559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6697698" y="801559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5799154"/>
                  </p:ext>
                </p:extLst>
              </p:nvPr>
            </p:nvGraphicFramePr>
            <p:xfrm rot="4457293">
              <a:off x="7200682" y="1214919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7200682" y="1214919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9981969"/>
                  </p:ext>
                </p:extLst>
              </p:nvPr>
            </p:nvGraphicFramePr>
            <p:xfrm rot="4457293">
              <a:off x="6928114" y="999681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6928114" y="999681"/>
                <a:ext cx="537691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2940"/>
                  </p:ext>
                </p:extLst>
              </p:nvPr>
            </p:nvGraphicFramePr>
            <p:xfrm rot="4457293">
              <a:off x="9581894" y="3242101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9581894" y="3242101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060027"/>
                  </p:ext>
                </p:extLst>
              </p:nvPr>
            </p:nvGraphicFramePr>
            <p:xfrm rot="4457293">
              <a:off x="9725553" y="3455063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725553" y="3455063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473948"/>
                  </p:ext>
                </p:extLst>
              </p:nvPr>
            </p:nvGraphicFramePr>
            <p:xfrm rot="4457293">
              <a:off x="9336058" y="2591024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336058" y="2591024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2942331"/>
                  </p:ext>
                </p:extLst>
              </p:nvPr>
            </p:nvGraphicFramePr>
            <p:xfrm rot="4457293">
              <a:off x="9839042" y="3004384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9839042" y="3004384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6067092"/>
                  </p:ext>
                </p:extLst>
              </p:nvPr>
            </p:nvGraphicFramePr>
            <p:xfrm rot="4457293">
              <a:off x="9830521" y="2687277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9830521" y="2687277"/>
                <a:ext cx="537691" cy="239056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69640D6-6A70-48C8-8C5B-3820F5F1FA79}"/>
              </a:ext>
            </a:extLst>
          </p:cNvPr>
          <p:cNvSpPr txBox="1"/>
          <p:nvPr/>
        </p:nvSpPr>
        <p:spPr>
          <a:xfrm>
            <a:off x="6672163" y="98984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802B3C-2B24-495C-BEC1-868964B98003}"/>
              </a:ext>
            </a:extLst>
          </p:cNvPr>
          <p:cNvSpPr txBox="1"/>
          <p:nvPr/>
        </p:nvSpPr>
        <p:spPr>
          <a:xfrm>
            <a:off x="9719266" y="266536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07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60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150.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Баба је имала 10 шаргарепа. Повезала је у везе по 5 шаргарепа.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веза је добијено?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943534" y="1452636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6943534" y="1452636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7087193" y="1665598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7087193" y="1665598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697698" y="801559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6697698" y="801559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7200682" y="1214919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7200682" y="1214919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928114" y="999681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6928114" y="999681"/>
                <a:ext cx="537691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581894" y="3242101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9581894" y="3242101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725553" y="3455063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725553" y="3455063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336058" y="2591024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336058" y="2591024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839042" y="3004384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9839042" y="3004384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830521" y="2687277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9830521" y="2687277"/>
                <a:ext cx="537691" cy="239056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69640D6-6A70-48C8-8C5B-3820F5F1FA79}"/>
              </a:ext>
            </a:extLst>
          </p:cNvPr>
          <p:cNvSpPr txBox="1"/>
          <p:nvPr/>
        </p:nvSpPr>
        <p:spPr>
          <a:xfrm>
            <a:off x="6672163" y="98984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802B3C-2B24-495C-BEC1-868964B98003}"/>
              </a:ext>
            </a:extLst>
          </p:cNvPr>
          <p:cNvSpPr txBox="1"/>
          <p:nvPr/>
        </p:nvSpPr>
        <p:spPr>
          <a:xfrm>
            <a:off x="9719266" y="266536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1D93-159D-4E10-946F-F2B43D1B6E5A}"/>
              </a:ext>
            </a:extLst>
          </p:cNvPr>
          <p:cNvSpPr txBox="1"/>
          <p:nvPr/>
        </p:nvSpPr>
        <p:spPr>
          <a:xfrm>
            <a:off x="6407753" y="4167994"/>
            <a:ext cx="227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10 : 5 = 2</a:t>
            </a:r>
          </a:p>
          <a:p>
            <a:endParaRPr lang="sr-Cyrl-RS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9712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066" y="2763777"/>
            <a:ext cx="5181600" cy="160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150.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Баба је имала 10 шаргарепа. Повезала је у везе по 5 шаргарепа. 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веза је добијено?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943534" y="1452636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Content Placeholder 3" descr="Carrot">
                <a:extLst>
                  <a:ext uri="{FF2B5EF4-FFF2-40B4-BE49-F238E27FC236}">
                    <a16:creationId xmlns:a16="http://schemas.microsoft.com/office/drawing/2014/main" id="{97CBD18F-10A1-4F25-B84B-101246788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6943534" y="1452636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7087193" y="1665598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Content Placeholder 3" descr="Carrot">
                <a:extLst>
                  <a:ext uri="{FF2B5EF4-FFF2-40B4-BE49-F238E27FC236}">
                    <a16:creationId xmlns:a16="http://schemas.microsoft.com/office/drawing/2014/main" id="{01766898-E2CE-4F2D-B2BF-E4FEBBD9F6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7087193" y="1665598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697698" y="801559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Content Placeholder 3" descr="Carrot">
                <a:extLst>
                  <a:ext uri="{FF2B5EF4-FFF2-40B4-BE49-F238E27FC236}">
                    <a16:creationId xmlns:a16="http://schemas.microsoft.com/office/drawing/2014/main" id="{6C81FA37-24A4-4B61-81DB-6B9D8719C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6697698" y="801559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7200682" y="1214919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Content Placeholder 3" descr="Carrot">
                <a:extLst>
                  <a:ext uri="{FF2B5EF4-FFF2-40B4-BE49-F238E27FC236}">
                    <a16:creationId xmlns:a16="http://schemas.microsoft.com/office/drawing/2014/main" id="{758007A2-1E59-4744-8CAF-9124B58DE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7200682" y="1214919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6928114" y="999681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Content Placeholder 3" descr="Carrot">
                <a:extLst>
                  <a:ext uri="{FF2B5EF4-FFF2-40B4-BE49-F238E27FC236}">
                    <a16:creationId xmlns:a16="http://schemas.microsoft.com/office/drawing/2014/main" id="{CA5B8991-A088-4399-95CF-8941AB445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6928114" y="999681"/>
                <a:ext cx="537691" cy="2390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581894" y="3242101"/>
              <a:ext cx="540456" cy="2276138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276138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5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Content Placeholder 3" descr="Carrot">
                <a:extLst>
                  <a:ext uri="{FF2B5EF4-FFF2-40B4-BE49-F238E27FC236}">
                    <a16:creationId xmlns:a16="http://schemas.microsoft.com/office/drawing/2014/main" id="{53F0B5BE-9144-49F8-8F5A-AFB155D59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457293">
                <a:off x="9581894" y="3242101"/>
                <a:ext cx="540456" cy="227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725553" y="3455063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Content Placeholder 3" descr="Carrot">
                <a:extLst>
                  <a:ext uri="{FF2B5EF4-FFF2-40B4-BE49-F238E27FC236}">
                    <a16:creationId xmlns:a16="http://schemas.microsoft.com/office/drawing/2014/main" id="{F9D4552F-E20E-4DA9-8FC2-E879701A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725553" y="3455063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336058" y="2591024"/>
              <a:ext cx="540456" cy="2390566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40456" cy="2390566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64541" ay="-149182" az="-27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00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Content Placeholder 3" descr="Carrot">
                <a:extLst>
                  <a:ext uri="{FF2B5EF4-FFF2-40B4-BE49-F238E27FC236}">
                    <a16:creationId xmlns:a16="http://schemas.microsoft.com/office/drawing/2014/main" id="{EE886CC0-ED06-4141-99A4-FD26EF2FA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457293">
                <a:off x="9336058" y="2591024"/>
                <a:ext cx="540456" cy="239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839042" y="3004384"/>
              <a:ext cx="494515" cy="2225322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494515" cy="2225322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46799" ay="-475009" az="-64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15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Content Placeholder 3" descr="Carrot">
                <a:extLst>
                  <a:ext uri="{FF2B5EF4-FFF2-40B4-BE49-F238E27FC236}">
                    <a16:creationId xmlns:a16="http://schemas.microsoft.com/office/drawing/2014/main" id="{EB3ABD27-DBDD-414B-99B2-6EA6925269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57293">
                <a:off x="9839042" y="3004384"/>
                <a:ext cx="494515" cy="222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457293">
              <a:off x="9830521" y="2687277"/>
              <a:ext cx="537691" cy="2390563"/>
            </p:xfrm>
            <a:graphic>
              <a:graphicData uri="http://schemas.microsoft.com/office/drawing/2017/model3d">
                <am3d:model3d r:embed="rId2">
                  <am3d:spPr>
                    <a:xfrm rot="4457293">
                      <a:off x="0" y="0"/>
                      <a:ext cx="537691" cy="2390563"/>
                    </a:xfrm>
                    <a:prstGeom prst="rect">
                      <a:avLst/>
                    </a:prstGeom>
                  </am3d:spPr>
                  <am3d:camera>
                    <am3d:pos x="0" y="0" z="490457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2354" d="1000000"/>
                    <am3d:preTrans dx="-361969" dy="-18000000" dz="149073"/>
                    <am3d:scale>
                      <am3d:sx n="1000000" d="1000000"/>
                      <am3d:sy n="1000000" d="1000000"/>
                      <am3d:sz n="1000000" d="1000000"/>
                    </am3d:scale>
                    <am3d:rot ax="-863" ay="-745723" az="18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6000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Content Placeholder 3" descr="Carrot">
                <a:extLst>
                  <a:ext uri="{FF2B5EF4-FFF2-40B4-BE49-F238E27FC236}">
                    <a16:creationId xmlns:a16="http://schemas.microsoft.com/office/drawing/2014/main" id="{882C5587-1165-4CCD-8BEE-FE7C36733D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457293">
                <a:off x="9830521" y="2687277"/>
                <a:ext cx="537691" cy="239056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69640D6-6A70-48C8-8C5B-3820F5F1FA79}"/>
              </a:ext>
            </a:extLst>
          </p:cNvPr>
          <p:cNvSpPr txBox="1"/>
          <p:nvPr/>
        </p:nvSpPr>
        <p:spPr>
          <a:xfrm>
            <a:off x="6672163" y="98984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802B3C-2B24-495C-BEC1-868964B98003}"/>
              </a:ext>
            </a:extLst>
          </p:cNvPr>
          <p:cNvSpPr txBox="1"/>
          <p:nvPr/>
        </p:nvSpPr>
        <p:spPr>
          <a:xfrm>
            <a:off x="9719266" y="2665369"/>
            <a:ext cx="2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5 шаргарепа</a:t>
            </a:r>
            <a:endParaRPr lang="en-GB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1D93-159D-4E10-946F-F2B43D1B6E5A}"/>
              </a:ext>
            </a:extLst>
          </p:cNvPr>
          <p:cNvSpPr txBox="1"/>
          <p:nvPr/>
        </p:nvSpPr>
        <p:spPr>
          <a:xfrm>
            <a:off x="5365534" y="3980111"/>
            <a:ext cx="2276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10 : 5 = 2</a:t>
            </a:r>
          </a:p>
          <a:p>
            <a:endParaRPr lang="sr-Cyrl-RS" dirty="0">
              <a:latin typeface="+mj-lt"/>
            </a:endParaRPr>
          </a:p>
          <a:p>
            <a:r>
              <a:rPr lang="sr-Cyrl-RS" dirty="0">
                <a:latin typeface="+mj-lt"/>
              </a:rPr>
              <a:t>Одговор: 2 везе. </a:t>
            </a:r>
          </a:p>
          <a:p>
            <a:endParaRPr lang="sr-Cyrl-RS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12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05622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42690"/>
            <a:ext cx="3793176" cy="101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151.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Нађи резултат користећи слике: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Rover">
                <a:extLst>
                  <a:ext uri="{FF2B5EF4-FFF2-40B4-BE49-F238E27FC236}">
                    <a16:creationId xmlns:a16="http://schemas.microsoft.com/office/drawing/2014/main" id="{35971583-50BD-491B-9736-3580F2802C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5837657"/>
                  </p:ext>
                </p:extLst>
              </p:nvPr>
            </p:nvGraphicFramePr>
            <p:xfrm>
              <a:off x="6818731" y="1263843"/>
              <a:ext cx="1130985" cy="14392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0985" cy="1439250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Rover">
                <a:extLst>
                  <a:ext uri="{FF2B5EF4-FFF2-40B4-BE49-F238E27FC236}">
                    <a16:creationId xmlns:a16="http://schemas.microsoft.com/office/drawing/2014/main" id="{35971583-50BD-491B-9736-3580F2802C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8731" y="1263843"/>
                <a:ext cx="1130985" cy="1439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over">
                <a:extLst>
                  <a:ext uri="{FF2B5EF4-FFF2-40B4-BE49-F238E27FC236}">
                    <a16:creationId xmlns:a16="http://schemas.microsoft.com/office/drawing/2014/main" id="{BC4BEBCC-D829-419E-AC8C-660161DEE3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2264451"/>
                  </p:ext>
                </p:extLst>
              </p:nvPr>
            </p:nvGraphicFramePr>
            <p:xfrm>
              <a:off x="7513265" y="1397511"/>
              <a:ext cx="1130985" cy="14392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0985" cy="1439250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over">
                <a:extLst>
                  <a:ext uri="{FF2B5EF4-FFF2-40B4-BE49-F238E27FC236}">
                    <a16:creationId xmlns:a16="http://schemas.microsoft.com/office/drawing/2014/main" id="{BC4BEBCC-D829-419E-AC8C-660161DEE3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3265" y="1397511"/>
                <a:ext cx="1130985" cy="1439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Rover">
                <a:extLst>
                  <a:ext uri="{FF2B5EF4-FFF2-40B4-BE49-F238E27FC236}">
                    <a16:creationId xmlns:a16="http://schemas.microsoft.com/office/drawing/2014/main" id="{DB68224C-534F-4066-8214-FD6E03BD3A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7007330"/>
                  </p:ext>
                </p:extLst>
              </p:nvPr>
            </p:nvGraphicFramePr>
            <p:xfrm>
              <a:off x="9664134" y="2026428"/>
              <a:ext cx="1540136" cy="18576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0136" cy="1857675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1266085" ay="-2085903" az="-744592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Rover">
                <a:extLst>
                  <a:ext uri="{FF2B5EF4-FFF2-40B4-BE49-F238E27FC236}">
                    <a16:creationId xmlns:a16="http://schemas.microsoft.com/office/drawing/2014/main" id="{DB68224C-534F-4066-8214-FD6E03BD3A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64134" y="2026428"/>
                <a:ext cx="1540136" cy="185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over">
                <a:extLst>
                  <a:ext uri="{FF2B5EF4-FFF2-40B4-BE49-F238E27FC236}">
                    <a16:creationId xmlns:a16="http://schemas.microsoft.com/office/drawing/2014/main" id="{53BE4F15-6D92-4463-8973-D9D2D19534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2115117"/>
                  </p:ext>
                </p:extLst>
              </p:nvPr>
            </p:nvGraphicFramePr>
            <p:xfrm>
              <a:off x="7346017" y="3478396"/>
              <a:ext cx="1465480" cy="16351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65480" cy="1635137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795248" ay="3777256" az="710888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over">
                <a:extLst>
                  <a:ext uri="{FF2B5EF4-FFF2-40B4-BE49-F238E27FC236}">
                    <a16:creationId xmlns:a16="http://schemas.microsoft.com/office/drawing/2014/main" id="{53BE4F15-6D92-4463-8973-D9D2D19534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6017" y="3478396"/>
                <a:ext cx="1465480" cy="1635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over">
                <a:extLst>
                  <a:ext uri="{FF2B5EF4-FFF2-40B4-BE49-F238E27FC236}">
                    <a16:creationId xmlns:a16="http://schemas.microsoft.com/office/drawing/2014/main" id="{B00292FF-0223-4A2F-AE35-0300AA1A16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2094862"/>
                  </p:ext>
                </p:extLst>
              </p:nvPr>
            </p:nvGraphicFramePr>
            <p:xfrm>
              <a:off x="10358668" y="2330473"/>
              <a:ext cx="1540136" cy="18576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0136" cy="1857675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1266085" ay="-2085903" az="-744592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over">
                <a:extLst>
                  <a:ext uri="{FF2B5EF4-FFF2-40B4-BE49-F238E27FC236}">
                    <a16:creationId xmlns:a16="http://schemas.microsoft.com/office/drawing/2014/main" id="{B00292FF-0223-4A2F-AE35-0300AA1A16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8668" y="2330473"/>
                <a:ext cx="1540136" cy="185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over">
                <a:extLst>
                  <a:ext uri="{FF2B5EF4-FFF2-40B4-BE49-F238E27FC236}">
                    <a16:creationId xmlns:a16="http://schemas.microsoft.com/office/drawing/2014/main" id="{07045748-3994-42DF-9550-86D463359B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158345"/>
                  </p:ext>
                </p:extLst>
              </p:nvPr>
            </p:nvGraphicFramePr>
            <p:xfrm>
              <a:off x="7911510" y="3737114"/>
              <a:ext cx="1465480" cy="16351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65480" cy="1635137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 ax="795248" ay="3777256" az="710888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052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over">
                <a:extLst>
                  <a:ext uri="{FF2B5EF4-FFF2-40B4-BE49-F238E27FC236}">
                    <a16:creationId xmlns:a16="http://schemas.microsoft.com/office/drawing/2014/main" id="{07045748-3994-42DF-9550-86D463359B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1510" y="3737114"/>
                <a:ext cx="1465480" cy="163513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2412FB-CF95-487B-A009-8B0EACE19154}"/>
              </a:ext>
            </a:extLst>
          </p:cNvPr>
          <p:cNvSpPr txBox="1"/>
          <p:nvPr/>
        </p:nvSpPr>
        <p:spPr>
          <a:xfrm>
            <a:off x="5074948" y="3259310"/>
            <a:ext cx="128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atin typeface="+mj-lt"/>
              </a:rPr>
              <a:t>6 : 2 = 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01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2223</Words>
  <Application>Microsoft Office PowerPoint</Application>
  <PresentationFormat>Widescreen</PresentationFormat>
  <Paragraphs>450</Paragraphs>
  <Slides>42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Comic Sans MS</vt:lpstr>
      <vt:lpstr>Franklin Gothic Book</vt:lpstr>
      <vt:lpstr>Office Theme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Браво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2020-06-02T11:24:37Z</dcterms:created>
  <dcterms:modified xsi:type="dcterms:W3CDTF">2020-07-07T12:18:15Z</dcterms:modified>
</cp:coreProperties>
</file>