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0"/>
  </p:notesMasterIdLst>
  <p:handoutMasterIdLst>
    <p:handoutMasterId r:id="rId71"/>
  </p:handoutMasterIdLst>
  <p:sldIdLst>
    <p:sldId id="257" r:id="rId5"/>
    <p:sldId id="276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264" r:id="rId16"/>
    <p:sldId id="277" r:id="rId17"/>
    <p:sldId id="300" r:id="rId18"/>
    <p:sldId id="301" r:id="rId19"/>
    <p:sldId id="302" r:id="rId20"/>
    <p:sldId id="303" r:id="rId21"/>
    <p:sldId id="278" r:id="rId22"/>
    <p:sldId id="279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280" r:id="rId31"/>
    <p:sldId id="281" r:id="rId32"/>
    <p:sldId id="312" r:id="rId33"/>
    <p:sldId id="313" r:id="rId34"/>
    <p:sldId id="314" r:id="rId35"/>
    <p:sldId id="315" r:id="rId36"/>
    <p:sldId id="316" r:id="rId37"/>
    <p:sldId id="282" r:id="rId38"/>
    <p:sldId id="311" r:id="rId39"/>
    <p:sldId id="317" r:id="rId40"/>
    <p:sldId id="318" r:id="rId41"/>
    <p:sldId id="319" r:id="rId42"/>
    <p:sldId id="320" r:id="rId43"/>
    <p:sldId id="284" r:id="rId44"/>
    <p:sldId id="285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286" r:id="rId53"/>
    <p:sldId id="287" r:id="rId54"/>
    <p:sldId id="328" r:id="rId55"/>
    <p:sldId id="329" r:id="rId56"/>
    <p:sldId id="330" r:id="rId57"/>
    <p:sldId id="288" r:id="rId58"/>
    <p:sldId id="289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290" r:id="rId6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934" autoAdjust="0"/>
  </p:normalViewPr>
  <p:slideViewPr>
    <p:cSldViewPr snapToGrid="0">
      <p:cViewPr varScale="1">
        <p:scale>
          <a:sx n="54" d="100"/>
          <a:sy n="54" d="100"/>
        </p:scale>
        <p:origin x="114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7/31/2020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6301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989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678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6433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2148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8083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4122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960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6741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3259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835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2" y="1001491"/>
            <a:ext cx="4065084" cy="700842"/>
          </a:xfrm>
        </p:spPr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001" y="5607586"/>
            <a:ext cx="3164548" cy="703363"/>
          </a:xfrm>
        </p:spPr>
        <p:txBody>
          <a:bodyPr/>
          <a:lstStyle/>
          <a:p>
            <a:r>
              <a:rPr lang="sr-Cyrl-RS" dirty="0"/>
              <a:t>Извор: </a:t>
            </a:r>
            <a:br>
              <a:rPr lang="sr-Cyrl-RS" dirty="0"/>
            </a:br>
            <a:r>
              <a:rPr lang="sr-Cyrl-RS" dirty="0"/>
              <a:t>М. И. Моро М. А. Бантова</a:t>
            </a:r>
            <a:br>
              <a:rPr lang="sr-Cyrl-RS" dirty="0"/>
            </a:br>
            <a:r>
              <a:rPr lang="sr-Cyrl-RS" dirty="0"/>
              <a:t>Математика 2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If_I_Had_a_Chicken">
            <a:hlinkClick r:id="" action="ppaction://media"/>
            <a:extLst>
              <a:ext uri="{FF2B5EF4-FFF2-40B4-BE49-F238E27FC236}">
                <a16:creationId xmlns:a16="http://schemas.microsoft.com/office/drawing/2014/main" id="{2F00442C-0060-44F2-85B5-04C2948402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4149" y="6178074"/>
            <a:ext cx="406400" cy="406400"/>
          </a:xfrm>
          <a:prstGeom prst="rect">
            <a:avLst/>
          </a:prstGeom>
        </p:spPr>
      </p:pic>
      <p:pic>
        <p:nvPicPr>
          <p:cNvPr id="5" name="Picture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6DEE1B2-7260-48FD-8FF4-CF5A4CCF85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8296" r="8296"/>
          <a:stretch>
            <a:fillRect/>
          </a:stretch>
        </p:blipFill>
        <p:spPr>
          <a:xfrm>
            <a:off x="3314700" y="828675"/>
            <a:ext cx="8877300" cy="6064250"/>
          </a:xfr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47FD6-D971-4570-923A-EB88B43B5770}"/>
              </a:ext>
            </a:extLst>
          </p:cNvPr>
          <p:cNvGraphicFramePr>
            <a:graphicFrameLocks noGrp="1"/>
          </p:cNvGraphicFramePr>
          <p:nvPr/>
        </p:nvGraphicFramePr>
        <p:xfrm>
          <a:off x="224054" y="5700796"/>
          <a:ext cx="6215891" cy="8163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52520">
                  <a:extLst>
                    <a:ext uri="{9D8B030D-6E8A-4147-A177-3AD203B41FA5}">
                      <a16:colId xmlns:a16="http://schemas.microsoft.com/office/drawing/2014/main" val="2394473934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2306920859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3953667053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2863807735"/>
                    </a:ext>
                  </a:extLst>
                </a:gridCol>
              </a:tblGrid>
              <a:tr h="30762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1.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2.</a:t>
                      </a:r>
                      <a:endParaRPr lang="en-GB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972222"/>
                  </a:ext>
                </a:extLst>
              </a:tr>
              <a:tr h="381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6 • 3 = 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3 • 6 = 18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6 • 3 = 3 • 6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 • 2 = 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 • 5 = 10</a:t>
                      </a:r>
                      <a:endParaRPr lang="en-GB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 • 2 = 2 • 5</a:t>
                      </a:r>
                      <a:endParaRPr lang="en-GB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71088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3152002"/>
            <a:ext cx="247164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Ако заменимо места множиоцима производ се неће променити.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7D4C2E8-7213-40D8-9A14-A18B76F8D76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1672147"/>
            <a:ext cx="247164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198.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Замена места множилаца, пермутација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Посматрај слике и записе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0EE38D42-3BF6-4961-A6F5-63E913975E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760560"/>
              </p:ext>
            </p:extLst>
          </p:nvPr>
        </p:nvGraphicFramePr>
        <p:xfrm>
          <a:off x="7284069" y="1579342"/>
          <a:ext cx="3960000" cy="39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5380479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3552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627513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6550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444594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61635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019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76334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62018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043167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560398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2</a:t>
                      </a:r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3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4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5</a:t>
                      </a:r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6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7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8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9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10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4904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407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2</a:t>
                      </a:r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5766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3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5831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4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4652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5</a:t>
                      </a:r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900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6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869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7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677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8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656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9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8681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10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253065"/>
                  </a:ext>
                </a:extLst>
              </a:tr>
            </a:tbl>
          </a:graphicData>
        </a:graphic>
      </p:graphicFrame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2EF37AA3-EE52-410E-B78E-8087218424BE}"/>
              </a:ext>
            </a:extLst>
          </p:cNvPr>
          <p:cNvGraphicFramePr>
            <a:graphicFrameLocks/>
          </p:cNvGraphicFramePr>
          <p:nvPr/>
        </p:nvGraphicFramePr>
        <p:xfrm>
          <a:off x="2764062" y="1579342"/>
          <a:ext cx="3960000" cy="39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5380479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3552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627513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6550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444594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61635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019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76334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62018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043167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560398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4904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407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5766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5831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4652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900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869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677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656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8681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253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475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47FD6-D971-4570-923A-EB88B43B5770}"/>
              </a:ext>
            </a:extLst>
          </p:cNvPr>
          <p:cNvGraphicFramePr>
            <a:graphicFrameLocks noGrp="1"/>
          </p:cNvGraphicFramePr>
          <p:nvPr/>
        </p:nvGraphicFramePr>
        <p:xfrm>
          <a:off x="224054" y="5700796"/>
          <a:ext cx="6215891" cy="8163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52520">
                  <a:extLst>
                    <a:ext uri="{9D8B030D-6E8A-4147-A177-3AD203B41FA5}">
                      <a16:colId xmlns:a16="http://schemas.microsoft.com/office/drawing/2014/main" val="2394473934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2306920859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3953667053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2863807735"/>
                    </a:ext>
                  </a:extLst>
                </a:gridCol>
              </a:tblGrid>
              <a:tr h="30762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1.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2.</a:t>
                      </a:r>
                      <a:endParaRPr lang="en-GB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972222"/>
                  </a:ext>
                </a:extLst>
              </a:tr>
              <a:tr h="381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6 • 3 = 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3 • 6 = 18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6 • 3 = 3 • 6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 • 2 = 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 • 5 = 10</a:t>
                      </a:r>
                      <a:endParaRPr lang="en-GB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 • 2 = 2 • 5</a:t>
                      </a:r>
                      <a:endParaRPr lang="en-GB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71088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3152002"/>
            <a:ext cx="247164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Ако заменимо места множиоцима производ се неће променити.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7D4C2E8-7213-40D8-9A14-A18B76F8D76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1672147"/>
            <a:ext cx="247164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198.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Замена места множилаца, пермутација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Посматрај слике и записе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0EE38D42-3BF6-4961-A6F5-63E913975E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320379"/>
              </p:ext>
            </p:extLst>
          </p:nvPr>
        </p:nvGraphicFramePr>
        <p:xfrm>
          <a:off x="7284069" y="1579342"/>
          <a:ext cx="3960000" cy="39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5380479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3552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627513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6550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444594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61635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019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76334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62018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043167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560398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2</a:t>
                      </a:r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3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4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5</a:t>
                      </a:r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6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7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8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9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10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4904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407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2</a:t>
                      </a:r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5766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3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5831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4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4652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5</a:t>
                      </a:r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900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6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869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7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677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8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656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9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8681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10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253065"/>
                  </a:ext>
                </a:extLst>
              </a:tr>
            </a:tbl>
          </a:graphicData>
        </a:graphic>
      </p:graphicFrame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2EF37AA3-EE52-410E-B78E-8087218424BE}"/>
              </a:ext>
            </a:extLst>
          </p:cNvPr>
          <p:cNvGraphicFramePr>
            <a:graphicFrameLocks/>
          </p:cNvGraphicFramePr>
          <p:nvPr/>
        </p:nvGraphicFramePr>
        <p:xfrm>
          <a:off x="2764062" y="1579342"/>
          <a:ext cx="3960000" cy="39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5380479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3552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627513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6550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444594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61635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019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76334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62018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043167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560398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4904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407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5766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5831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4652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900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869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677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656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8681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253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487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Браво</a:t>
            </a:r>
            <a:r>
              <a:rPr lang="en-US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0E8914-9F6F-4FA8-A5EE-CF20EA591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085354"/>
              </p:ext>
            </p:extLst>
          </p:nvPr>
        </p:nvGraphicFramePr>
        <p:xfrm>
          <a:off x="354683" y="2770932"/>
          <a:ext cx="4760785" cy="99354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01016">
                  <a:extLst>
                    <a:ext uri="{9D8B030D-6E8A-4147-A177-3AD203B41FA5}">
                      <a16:colId xmlns:a16="http://schemas.microsoft.com/office/drawing/2014/main" val="104444899"/>
                    </a:ext>
                  </a:extLst>
                </a:gridCol>
                <a:gridCol w="1672552">
                  <a:extLst>
                    <a:ext uri="{9D8B030D-6E8A-4147-A177-3AD203B41FA5}">
                      <a16:colId xmlns:a16="http://schemas.microsoft.com/office/drawing/2014/main" val="3831826347"/>
                    </a:ext>
                  </a:extLst>
                </a:gridCol>
                <a:gridCol w="1587217">
                  <a:extLst>
                    <a:ext uri="{9D8B030D-6E8A-4147-A177-3AD203B41FA5}">
                      <a16:colId xmlns:a16="http://schemas.microsoft.com/office/drawing/2014/main" val="1282309390"/>
                    </a:ext>
                  </a:extLst>
                </a:gridCol>
              </a:tblGrid>
              <a:tr h="496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2 • 8 = 16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7 • 9 = 63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9 • 8 = 72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195251"/>
                  </a:ext>
                </a:extLst>
              </a:tr>
              <a:tr h="496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8 • 2 =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9 • 7 =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8 • 9 =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034382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3335" y="2093966"/>
            <a:ext cx="10722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199.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1858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0E8914-9F6F-4FA8-A5EE-CF20EA591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008548"/>
              </p:ext>
            </p:extLst>
          </p:nvPr>
        </p:nvGraphicFramePr>
        <p:xfrm>
          <a:off x="4107286" y="2435167"/>
          <a:ext cx="4760785" cy="104980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01016">
                  <a:extLst>
                    <a:ext uri="{9D8B030D-6E8A-4147-A177-3AD203B41FA5}">
                      <a16:colId xmlns:a16="http://schemas.microsoft.com/office/drawing/2014/main" val="104444899"/>
                    </a:ext>
                  </a:extLst>
                </a:gridCol>
                <a:gridCol w="1672552">
                  <a:extLst>
                    <a:ext uri="{9D8B030D-6E8A-4147-A177-3AD203B41FA5}">
                      <a16:colId xmlns:a16="http://schemas.microsoft.com/office/drawing/2014/main" val="3831826347"/>
                    </a:ext>
                  </a:extLst>
                </a:gridCol>
                <a:gridCol w="1587217">
                  <a:extLst>
                    <a:ext uri="{9D8B030D-6E8A-4147-A177-3AD203B41FA5}">
                      <a16:colId xmlns:a16="http://schemas.microsoft.com/office/drawing/2014/main" val="1282309390"/>
                    </a:ext>
                  </a:extLst>
                </a:gridCol>
              </a:tblGrid>
              <a:tr h="553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2 • 8 = 16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7 • 9 = 63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9 • 8 = 72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195251"/>
                  </a:ext>
                </a:extLst>
              </a:tr>
              <a:tr h="496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8 • 2 =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9 • 7 =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8 • 9 =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034382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2775405"/>
            <a:ext cx="10722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199.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8007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0E8914-9F6F-4FA8-A5EE-CF20EA591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782632"/>
              </p:ext>
            </p:extLst>
          </p:nvPr>
        </p:nvGraphicFramePr>
        <p:xfrm>
          <a:off x="4107286" y="2435167"/>
          <a:ext cx="4760785" cy="104980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01016">
                  <a:extLst>
                    <a:ext uri="{9D8B030D-6E8A-4147-A177-3AD203B41FA5}">
                      <a16:colId xmlns:a16="http://schemas.microsoft.com/office/drawing/2014/main" val="104444899"/>
                    </a:ext>
                  </a:extLst>
                </a:gridCol>
                <a:gridCol w="1672552">
                  <a:extLst>
                    <a:ext uri="{9D8B030D-6E8A-4147-A177-3AD203B41FA5}">
                      <a16:colId xmlns:a16="http://schemas.microsoft.com/office/drawing/2014/main" val="3831826347"/>
                    </a:ext>
                  </a:extLst>
                </a:gridCol>
                <a:gridCol w="1587217">
                  <a:extLst>
                    <a:ext uri="{9D8B030D-6E8A-4147-A177-3AD203B41FA5}">
                      <a16:colId xmlns:a16="http://schemas.microsoft.com/office/drawing/2014/main" val="1282309390"/>
                    </a:ext>
                  </a:extLst>
                </a:gridCol>
              </a:tblGrid>
              <a:tr h="553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2 • 8 = 16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7 • 9 = 63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9 • 8 = 72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195251"/>
                  </a:ext>
                </a:extLst>
              </a:tr>
              <a:tr h="496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8 • 2 =</a:t>
                      </a:r>
                      <a:r>
                        <a:rPr lang="en-GB" sz="1800" dirty="0">
                          <a:effectLst/>
                        </a:rPr>
                        <a:t> 16</a:t>
                      </a:r>
                      <a:r>
                        <a:rPr lang="sr-Cyrl-RS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9 • 7 =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8 • 9 =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034382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2775405"/>
            <a:ext cx="10722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199.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5031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0E8914-9F6F-4FA8-A5EE-CF20EA591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24927"/>
              </p:ext>
            </p:extLst>
          </p:nvPr>
        </p:nvGraphicFramePr>
        <p:xfrm>
          <a:off x="4107286" y="2435167"/>
          <a:ext cx="4760785" cy="104980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01016">
                  <a:extLst>
                    <a:ext uri="{9D8B030D-6E8A-4147-A177-3AD203B41FA5}">
                      <a16:colId xmlns:a16="http://schemas.microsoft.com/office/drawing/2014/main" val="104444899"/>
                    </a:ext>
                  </a:extLst>
                </a:gridCol>
                <a:gridCol w="1672552">
                  <a:extLst>
                    <a:ext uri="{9D8B030D-6E8A-4147-A177-3AD203B41FA5}">
                      <a16:colId xmlns:a16="http://schemas.microsoft.com/office/drawing/2014/main" val="3831826347"/>
                    </a:ext>
                  </a:extLst>
                </a:gridCol>
                <a:gridCol w="1587217">
                  <a:extLst>
                    <a:ext uri="{9D8B030D-6E8A-4147-A177-3AD203B41FA5}">
                      <a16:colId xmlns:a16="http://schemas.microsoft.com/office/drawing/2014/main" val="1282309390"/>
                    </a:ext>
                  </a:extLst>
                </a:gridCol>
              </a:tblGrid>
              <a:tr h="553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2 • 8 = 16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7 • 9 = 63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9 • 8 = 72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195251"/>
                  </a:ext>
                </a:extLst>
              </a:tr>
              <a:tr h="496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8 • 2 =</a:t>
                      </a:r>
                      <a:r>
                        <a:rPr lang="en-GB" sz="1800" dirty="0">
                          <a:effectLst/>
                        </a:rPr>
                        <a:t> 16</a:t>
                      </a:r>
                      <a:r>
                        <a:rPr lang="sr-Cyrl-RS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9 • 7 = </a:t>
                      </a:r>
                      <a:r>
                        <a:rPr lang="en-GB" sz="1800" dirty="0">
                          <a:effectLst/>
                        </a:rPr>
                        <a:t>63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8 • 9 =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034382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2775405"/>
            <a:ext cx="10722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199.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7848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0E8914-9F6F-4FA8-A5EE-CF20EA591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99863"/>
              </p:ext>
            </p:extLst>
          </p:nvPr>
        </p:nvGraphicFramePr>
        <p:xfrm>
          <a:off x="4107286" y="2435167"/>
          <a:ext cx="4760785" cy="104980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01016">
                  <a:extLst>
                    <a:ext uri="{9D8B030D-6E8A-4147-A177-3AD203B41FA5}">
                      <a16:colId xmlns:a16="http://schemas.microsoft.com/office/drawing/2014/main" val="104444899"/>
                    </a:ext>
                  </a:extLst>
                </a:gridCol>
                <a:gridCol w="1672552">
                  <a:extLst>
                    <a:ext uri="{9D8B030D-6E8A-4147-A177-3AD203B41FA5}">
                      <a16:colId xmlns:a16="http://schemas.microsoft.com/office/drawing/2014/main" val="3831826347"/>
                    </a:ext>
                  </a:extLst>
                </a:gridCol>
                <a:gridCol w="1587217">
                  <a:extLst>
                    <a:ext uri="{9D8B030D-6E8A-4147-A177-3AD203B41FA5}">
                      <a16:colId xmlns:a16="http://schemas.microsoft.com/office/drawing/2014/main" val="1282309390"/>
                    </a:ext>
                  </a:extLst>
                </a:gridCol>
              </a:tblGrid>
              <a:tr h="553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2 • 8 = 16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7 • 9 = 63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9 • 8 = 72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195251"/>
                  </a:ext>
                </a:extLst>
              </a:tr>
              <a:tr h="496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8 • 2 =</a:t>
                      </a:r>
                      <a:r>
                        <a:rPr lang="en-GB" sz="1800" dirty="0">
                          <a:effectLst/>
                        </a:rPr>
                        <a:t> 16</a:t>
                      </a:r>
                      <a:r>
                        <a:rPr lang="sr-Cyrl-RS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9 • 7 = </a:t>
                      </a:r>
                      <a:r>
                        <a:rPr lang="en-GB" sz="1800" dirty="0">
                          <a:effectLst/>
                        </a:rPr>
                        <a:t>63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8 • 9 = </a:t>
                      </a:r>
                      <a:r>
                        <a:rPr lang="en-GB" sz="1800" dirty="0">
                          <a:effectLst/>
                        </a:rPr>
                        <a:t>72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034382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2775405"/>
            <a:ext cx="10722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199.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6933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Браво</a:t>
            </a:r>
            <a:r>
              <a:rPr lang="en-US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945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BCF93C-AD63-4C04-8B20-F088D8BB4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48947"/>
              </p:ext>
            </p:extLst>
          </p:nvPr>
        </p:nvGraphicFramePr>
        <p:xfrm>
          <a:off x="224055" y="2452136"/>
          <a:ext cx="4654106" cy="22125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63315">
                  <a:extLst>
                    <a:ext uri="{9D8B030D-6E8A-4147-A177-3AD203B41FA5}">
                      <a16:colId xmlns:a16="http://schemas.microsoft.com/office/drawing/2014/main" val="1842084085"/>
                    </a:ext>
                  </a:extLst>
                </a:gridCol>
                <a:gridCol w="1163315">
                  <a:extLst>
                    <a:ext uri="{9D8B030D-6E8A-4147-A177-3AD203B41FA5}">
                      <a16:colId xmlns:a16="http://schemas.microsoft.com/office/drawing/2014/main" val="3959103062"/>
                    </a:ext>
                  </a:extLst>
                </a:gridCol>
                <a:gridCol w="1163315">
                  <a:extLst>
                    <a:ext uri="{9D8B030D-6E8A-4147-A177-3AD203B41FA5}">
                      <a16:colId xmlns:a16="http://schemas.microsoft.com/office/drawing/2014/main" val="3522102851"/>
                    </a:ext>
                  </a:extLst>
                </a:gridCol>
                <a:gridCol w="1164161">
                  <a:extLst>
                    <a:ext uri="{9D8B030D-6E8A-4147-A177-3AD203B41FA5}">
                      <a16:colId xmlns:a16="http://schemas.microsoft.com/office/drawing/2014/main" val="11556562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b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 • b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 • 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695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247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511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691505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1942690"/>
            <a:ext cx="846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200.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2779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47FD6-D971-4570-923A-EB88B43B5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813022"/>
              </p:ext>
            </p:extLst>
          </p:nvPr>
        </p:nvGraphicFramePr>
        <p:xfrm>
          <a:off x="4947852" y="1628649"/>
          <a:ext cx="6215891" cy="38457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52520">
                  <a:extLst>
                    <a:ext uri="{9D8B030D-6E8A-4147-A177-3AD203B41FA5}">
                      <a16:colId xmlns:a16="http://schemas.microsoft.com/office/drawing/2014/main" val="2394473934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2306920859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3953667053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2863807735"/>
                    </a:ext>
                  </a:extLst>
                </a:gridCol>
              </a:tblGrid>
              <a:tr h="44121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972222"/>
                  </a:ext>
                </a:extLst>
              </a:tr>
              <a:tr h="205087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3675"/>
                  </a:ext>
                </a:extLst>
              </a:tr>
              <a:tr h="1353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 • 3 = 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 • 6 = 18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 • 3 = 3 • 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 • 2 = 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 • 5 = 10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 • 2 = 2 • 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71088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3429000"/>
            <a:ext cx="413611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Ако заменимо места множиоцима производ се неће променити.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7D4C2E8-7213-40D8-9A14-A18B76F8D76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1949145"/>
            <a:ext cx="413611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198.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Замена места множилаца, пермутација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Посматрај слике и записе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12">
            <a:extLst>
              <a:ext uri="{FF2B5EF4-FFF2-40B4-BE49-F238E27FC236}">
                <a16:creationId xmlns:a16="http://schemas.microsoft.com/office/drawing/2014/main" id="{41E42E36-1A01-426D-AD77-D2725C5FB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7616"/>
              </p:ext>
            </p:extLst>
          </p:nvPr>
        </p:nvGraphicFramePr>
        <p:xfrm>
          <a:off x="5392716" y="2478385"/>
          <a:ext cx="216000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9469743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655385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1594477"/>
                    </a:ext>
                  </a:extLst>
                </a:gridCol>
                <a:gridCol w="331845">
                  <a:extLst>
                    <a:ext uri="{9D8B030D-6E8A-4147-A177-3AD203B41FA5}">
                      <a16:colId xmlns:a16="http://schemas.microsoft.com/office/drawing/2014/main" val="3348988204"/>
                    </a:ext>
                  </a:extLst>
                </a:gridCol>
                <a:gridCol w="388155">
                  <a:extLst>
                    <a:ext uri="{9D8B030D-6E8A-4147-A177-3AD203B41FA5}">
                      <a16:colId xmlns:a16="http://schemas.microsoft.com/office/drawing/2014/main" val="34030197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6556902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4357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76728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51074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6F892E9-A3A1-4436-AC49-687008F6B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729919"/>
              </p:ext>
            </p:extLst>
          </p:nvPr>
        </p:nvGraphicFramePr>
        <p:xfrm>
          <a:off x="8789059" y="2693922"/>
          <a:ext cx="180000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9469743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655385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15944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3489882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03019743"/>
                    </a:ext>
                  </a:extLst>
                </a:gridCol>
              </a:tblGrid>
              <a:tr h="3540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4357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767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162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BCF93C-AD63-4C04-8B20-F088D8BB4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526966"/>
              </p:ext>
            </p:extLst>
          </p:nvPr>
        </p:nvGraphicFramePr>
        <p:xfrm>
          <a:off x="3768947" y="2322702"/>
          <a:ext cx="4654106" cy="22125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63315">
                  <a:extLst>
                    <a:ext uri="{9D8B030D-6E8A-4147-A177-3AD203B41FA5}">
                      <a16:colId xmlns:a16="http://schemas.microsoft.com/office/drawing/2014/main" val="1842084085"/>
                    </a:ext>
                  </a:extLst>
                </a:gridCol>
                <a:gridCol w="1163315">
                  <a:extLst>
                    <a:ext uri="{9D8B030D-6E8A-4147-A177-3AD203B41FA5}">
                      <a16:colId xmlns:a16="http://schemas.microsoft.com/office/drawing/2014/main" val="3959103062"/>
                    </a:ext>
                  </a:extLst>
                </a:gridCol>
                <a:gridCol w="1163315">
                  <a:extLst>
                    <a:ext uri="{9D8B030D-6E8A-4147-A177-3AD203B41FA5}">
                      <a16:colId xmlns:a16="http://schemas.microsoft.com/office/drawing/2014/main" val="3522102851"/>
                    </a:ext>
                  </a:extLst>
                </a:gridCol>
                <a:gridCol w="1164161">
                  <a:extLst>
                    <a:ext uri="{9D8B030D-6E8A-4147-A177-3AD203B41FA5}">
                      <a16:colId xmlns:a16="http://schemas.microsoft.com/office/drawing/2014/main" val="11556562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a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b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a • b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b • a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695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247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511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691505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3059668"/>
            <a:ext cx="846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200.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8201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BCF93C-AD63-4C04-8B20-F088D8BB4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32114"/>
              </p:ext>
            </p:extLst>
          </p:nvPr>
        </p:nvGraphicFramePr>
        <p:xfrm>
          <a:off x="3768947" y="2322702"/>
          <a:ext cx="4654106" cy="22125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63315">
                  <a:extLst>
                    <a:ext uri="{9D8B030D-6E8A-4147-A177-3AD203B41FA5}">
                      <a16:colId xmlns:a16="http://schemas.microsoft.com/office/drawing/2014/main" val="1842084085"/>
                    </a:ext>
                  </a:extLst>
                </a:gridCol>
                <a:gridCol w="1163315">
                  <a:extLst>
                    <a:ext uri="{9D8B030D-6E8A-4147-A177-3AD203B41FA5}">
                      <a16:colId xmlns:a16="http://schemas.microsoft.com/office/drawing/2014/main" val="3959103062"/>
                    </a:ext>
                  </a:extLst>
                </a:gridCol>
                <a:gridCol w="1163315">
                  <a:extLst>
                    <a:ext uri="{9D8B030D-6E8A-4147-A177-3AD203B41FA5}">
                      <a16:colId xmlns:a16="http://schemas.microsoft.com/office/drawing/2014/main" val="3522102851"/>
                    </a:ext>
                  </a:extLst>
                </a:gridCol>
                <a:gridCol w="1164161">
                  <a:extLst>
                    <a:ext uri="{9D8B030D-6E8A-4147-A177-3AD203B41FA5}">
                      <a16:colId xmlns:a16="http://schemas.microsoft.com/office/drawing/2014/main" val="11556562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a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b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a • b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b • a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695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12</a:t>
                      </a:r>
                      <a:r>
                        <a:rPr lang="sr-Cyrl-R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247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511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691505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3059668"/>
            <a:ext cx="846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200.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8322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BCF93C-AD63-4C04-8B20-F088D8BB4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423952"/>
              </p:ext>
            </p:extLst>
          </p:nvPr>
        </p:nvGraphicFramePr>
        <p:xfrm>
          <a:off x="3768947" y="2322702"/>
          <a:ext cx="4654106" cy="22125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63315">
                  <a:extLst>
                    <a:ext uri="{9D8B030D-6E8A-4147-A177-3AD203B41FA5}">
                      <a16:colId xmlns:a16="http://schemas.microsoft.com/office/drawing/2014/main" val="1842084085"/>
                    </a:ext>
                  </a:extLst>
                </a:gridCol>
                <a:gridCol w="1163315">
                  <a:extLst>
                    <a:ext uri="{9D8B030D-6E8A-4147-A177-3AD203B41FA5}">
                      <a16:colId xmlns:a16="http://schemas.microsoft.com/office/drawing/2014/main" val="3959103062"/>
                    </a:ext>
                  </a:extLst>
                </a:gridCol>
                <a:gridCol w="1163315">
                  <a:extLst>
                    <a:ext uri="{9D8B030D-6E8A-4147-A177-3AD203B41FA5}">
                      <a16:colId xmlns:a16="http://schemas.microsoft.com/office/drawing/2014/main" val="3522102851"/>
                    </a:ext>
                  </a:extLst>
                </a:gridCol>
                <a:gridCol w="1164161">
                  <a:extLst>
                    <a:ext uri="{9D8B030D-6E8A-4147-A177-3AD203B41FA5}">
                      <a16:colId xmlns:a16="http://schemas.microsoft.com/office/drawing/2014/main" val="11556562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a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b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a • b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b • a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695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12</a:t>
                      </a:r>
                      <a:r>
                        <a:rPr lang="sr-Cyrl-R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 </a:t>
                      </a:r>
                      <a:r>
                        <a:rPr lang="en-GB" sz="1800" dirty="0">
                          <a:effectLst/>
                        </a:rPr>
                        <a:t>12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247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511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691505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3059668"/>
            <a:ext cx="846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200.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4893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BCF93C-AD63-4C04-8B20-F088D8BB4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604085"/>
              </p:ext>
            </p:extLst>
          </p:nvPr>
        </p:nvGraphicFramePr>
        <p:xfrm>
          <a:off x="3768947" y="2322702"/>
          <a:ext cx="4654106" cy="22125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63315">
                  <a:extLst>
                    <a:ext uri="{9D8B030D-6E8A-4147-A177-3AD203B41FA5}">
                      <a16:colId xmlns:a16="http://schemas.microsoft.com/office/drawing/2014/main" val="1842084085"/>
                    </a:ext>
                  </a:extLst>
                </a:gridCol>
                <a:gridCol w="1163315">
                  <a:extLst>
                    <a:ext uri="{9D8B030D-6E8A-4147-A177-3AD203B41FA5}">
                      <a16:colId xmlns:a16="http://schemas.microsoft.com/office/drawing/2014/main" val="3959103062"/>
                    </a:ext>
                  </a:extLst>
                </a:gridCol>
                <a:gridCol w="1163315">
                  <a:extLst>
                    <a:ext uri="{9D8B030D-6E8A-4147-A177-3AD203B41FA5}">
                      <a16:colId xmlns:a16="http://schemas.microsoft.com/office/drawing/2014/main" val="3522102851"/>
                    </a:ext>
                  </a:extLst>
                </a:gridCol>
                <a:gridCol w="1164161">
                  <a:extLst>
                    <a:ext uri="{9D8B030D-6E8A-4147-A177-3AD203B41FA5}">
                      <a16:colId xmlns:a16="http://schemas.microsoft.com/office/drawing/2014/main" val="11556562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a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b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a • b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b • a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695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12</a:t>
                      </a:r>
                      <a:r>
                        <a:rPr lang="sr-Cyrl-R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 </a:t>
                      </a:r>
                      <a:r>
                        <a:rPr lang="en-GB" sz="1800" dirty="0">
                          <a:effectLst/>
                        </a:rPr>
                        <a:t>12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247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32</a:t>
                      </a:r>
                      <a:r>
                        <a:rPr lang="sr-Cyrl-R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511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691505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3059668"/>
            <a:ext cx="846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200.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1327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BCF93C-AD63-4C04-8B20-F088D8BB4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259442"/>
              </p:ext>
            </p:extLst>
          </p:nvPr>
        </p:nvGraphicFramePr>
        <p:xfrm>
          <a:off x="3768947" y="2322702"/>
          <a:ext cx="4654106" cy="22125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63315">
                  <a:extLst>
                    <a:ext uri="{9D8B030D-6E8A-4147-A177-3AD203B41FA5}">
                      <a16:colId xmlns:a16="http://schemas.microsoft.com/office/drawing/2014/main" val="1842084085"/>
                    </a:ext>
                  </a:extLst>
                </a:gridCol>
                <a:gridCol w="1163315">
                  <a:extLst>
                    <a:ext uri="{9D8B030D-6E8A-4147-A177-3AD203B41FA5}">
                      <a16:colId xmlns:a16="http://schemas.microsoft.com/office/drawing/2014/main" val="3959103062"/>
                    </a:ext>
                  </a:extLst>
                </a:gridCol>
                <a:gridCol w="1163315">
                  <a:extLst>
                    <a:ext uri="{9D8B030D-6E8A-4147-A177-3AD203B41FA5}">
                      <a16:colId xmlns:a16="http://schemas.microsoft.com/office/drawing/2014/main" val="3522102851"/>
                    </a:ext>
                  </a:extLst>
                </a:gridCol>
                <a:gridCol w="1164161">
                  <a:extLst>
                    <a:ext uri="{9D8B030D-6E8A-4147-A177-3AD203B41FA5}">
                      <a16:colId xmlns:a16="http://schemas.microsoft.com/office/drawing/2014/main" val="11556562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a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b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a • b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b • a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695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12</a:t>
                      </a:r>
                      <a:r>
                        <a:rPr lang="sr-Cyrl-R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 </a:t>
                      </a:r>
                      <a:r>
                        <a:rPr lang="en-GB" sz="1800" dirty="0">
                          <a:effectLst/>
                        </a:rPr>
                        <a:t>12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247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32</a:t>
                      </a:r>
                      <a:r>
                        <a:rPr lang="sr-Cyrl-R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32</a:t>
                      </a:r>
                      <a:r>
                        <a:rPr lang="sr-Cyrl-R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511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691505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3059668"/>
            <a:ext cx="846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200.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197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BCF93C-AD63-4C04-8B20-F088D8BB4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150480"/>
              </p:ext>
            </p:extLst>
          </p:nvPr>
        </p:nvGraphicFramePr>
        <p:xfrm>
          <a:off x="3768947" y="2322702"/>
          <a:ext cx="4654106" cy="22125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63315">
                  <a:extLst>
                    <a:ext uri="{9D8B030D-6E8A-4147-A177-3AD203B41FA5}">
                      <a16:colId xmlns:a16="http://schemas.microsoft.com/office/drawing/2014/main" val="1842084085"/>
                    </a:ext>
                  </a:extLst>
                </a:gridCol>
                <a:gridCol w="1163315">
                  <a:extLst>
                    <a:ext uri="{9D8B030D-6E8A-4147-A177-3AD203B41FA5}">
                      <a16:colId xmlns:a16="http://schemas.microsoft.com/office/drawing/2014/main" val="3959103062"/>
                    </a:ext>
                  </a:extLst>
                </a:gridCol>
                <a:gridCol w="1163315">
                  <a:extLst>
                    <a:ext uri="{9D8B030D-6E8A-4147-A177-3AD203B41FA5}">
                      <a16:colId xmlns:a16="http://schemas.microsoft.com/office/drawing/2014/main" val="3522102851"/>
                    </a:ext>
                  </a:extLst>
                </a:gridCol>
                <a:gridCol w="1164161">
                  <a:extLst>
                    <a:ext uri="{9D8B030D-6E8A-4147-A177-3AD203B41FA5}">
                      <a16:colId xmlns:a16="http://schemas.microsoft.com/office/drawing/2014/main" val="11556562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a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b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a • b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b • a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695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12</a:t>
                      </a:r>
                      <a:r>
                        <a:rPr lang="sr-Cyrl-R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 </a:t>
                      </a:r>
                      <a:r>
                        <a:rPr lang="en-GB" sz="1800" dirty="0">
                          <a:effectLst/>
                        </a:rPr>
                        <a:t>12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247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32</a:t>
                      </a:r>
                      <a:r>
                        <a:rPr lang="sr-Cyrl-R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32</a:t>
                      </a:r>
                      <a:r>
                        <a:rPr lang="sr-Cyrl-R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511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30</a:t>
                      </a:r>
                      <a:r>
                        <a:rPr lang="sr-Cyrl-R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691505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3059668"/>
            <a:ext cx="846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200.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4422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BCF93C-AD63-4C04-8B20-F088D8BB4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534984"/>
              </p:ext>
            </p:extLst>
          </p:nvPr>
        </p:nvGraphicFramePr>
        <p:xfrm>
          <a:off x="3768947" y="2322702"/>
          <a:ext cx="4654106" cy="22125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63315">
                  <a:extLst>
                    <a:ext uri="{9D8B030D-6E8A-4147-A177-3AD203B41FA5}">
                      <a16:colId xmlns:a16="http://schemas.microsoft.com/office/drawing/2014/main" val="1842084085"/>
                    </a:ext>
                  </a:extLst>
                </a:gridCol>
                <a:gridCol w="1163315">
                  <a:extLst>
                    <a:ext uri="{9D8B030D-6E8A-4147-A177-3AD203B41FA5}">
                      <a16:colId xmlns:a16="http://schemas.microsoft.com/office/drawing/2014/main" val="3959103062"/>
                    </a:ext>
                  </a:extLst>
                </a:gridCol>
                <a:gridCol w="1163315">
                  <a:extLst>
                    <a:ext uri="{9D8B030D-6E8A-4147-A177-3AD203B41FA5}">
                      <a16:colId xmlns:a16="http://schemas.microsoft.com/office/drawing/2014/main" val="3522102851"/>
                    </a:ext>
                  </a:extLst>
                </a:gridCol>
                <a:gridCol w="1164161">
                  <a:extLst>
                    <a:ext uri="{9D8B030D-6E8A-4147-A177-3AD203B41FA5}">
                      <a16:colId xmlns:a16="http://schemas.microsoft.com/office/drawing/2014/main" val="11556562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a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b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a • b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b • a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695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12</a:t>
                      </a:r>
                      <a:r>
                        <a:rPr lang="sr-Cyrl-R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 </a:t>
                      </a:r>
                      <a:r>
                        <a:rPr lang="en-GB" sz="1800" dirty="0">
                          <a:effectLst/>
                        </a:rPr>
                        <a:t>12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247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32</a:t>
                      </a:r>
                      <a:r>
                        <a:rPr lang="sr-Cyrl-R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32</a:t>
                      </a:r>
                      <a:r>
                        <a:rPr lang="sr-Cyrl-R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511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30</a:t>
                      </a:r>
                      <a:r>
                        <a:rPr lang="sr-Cyrl-R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30</a:t>
                      </a:r>
                      <a:r>
                        <a:rPr lang="sr-Cyrl-R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691505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3059668"/>
            <a:ext cx="846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200.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0014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Браво</a:t>
            </a:r>
            <a:r>
              <a:rPr lang="en-US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434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1979495"/>
            <a:ext cx="600553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  Тата је купио </a:t>
            </a:r>
            <a:r>
              <a:rPr lang="sr-Cyrl-RS" alt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паковања кромпира, по 3 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kg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свако. Колико килограма кромпира је купио тата?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  Мама је купила </a:t>
            </a:r>
            <a:r>
              <a:rPr lang="sr-Cyrl-RS" alt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паковања брашна, по </a:t>
            </a:r>
            <a:r>
              <a:rPr kumimoji="0" lang="ru-RU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kg</a:t>
            </a:r>
            <a:r>
              <a:rPr kumimoji="0" lang="ru-RU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свако. Колико килограма брашна је купила мама?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261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1425497"/>
            <a:ext cx="331479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  Тата је купио </a:t>
            </a:r>
            <a:r>
              <a:rPr lang="sr-Cyrl-RS" alt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паковања кромпира, по 3 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kg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свако. Колико килограма кромпира је купио тата?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  Мама је купила </a:t>
            </a:r>
            <a:r>
              <a:rPr lang="sr-Cyrl-RS" alt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паковања брашна, по </a:t>
            </a:r>
            <a:r>
              <a:rPr kumimoji="0" lang="ru-RU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kg</a:t>
            </a:r>
            <a:r>
              <a:rPr kumimoji="0" lang="ru-RU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свако. Колико килограма брашна је купила мама?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01DAC99-0740-4F8B-AC6D-49CC77CF9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131037"/>
              </p:ext>
            </p:extLst>
          </p:nvPr>
        </p:nvGraphicFramePr>
        <p:xfrm>
          <a:off x="4634805" y="2687320"/>
          <a:ext cx="6390666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20996065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782414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85505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364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60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67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59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775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47FD6-D971-4570-923A-EB88B43B5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867598"/>
              </p:ext>
            </p:extLst>
          </p:nvPr>
        </p:nvGraphicFramePr>
        <p:xfrm>
          <a:off x="224054" y="5700796"/>
          <a:ext cx="6215891" cy="8163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52520">
                  <a:extLst>
                    <a:ext uri="{9D8B030D-6E8A-4147-A177-3AD203B41FA5}">
                      <a16:colId xmlns:a16="http://schemas.microsoft.com/office/drawing/2014/main" val="2394473934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2306920859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3953667053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2863807735"/>
                    </a:ext>
                  </a:extLst>
                </a:gridCol>
              </a:tblGrid>
              <a:tr h="30762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972222"/>
                  </a:ext>
                </a:extLst>
              </a:tr>
              <a:tr h="381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 • 3 = 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 • 6 = 18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 • 3 = 3 • 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 • 2 = 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 • 5 = 10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 • 2 = 2 • 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71088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3152002"/>
            <a:ext cx="247164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Ако заменимо места множиоцима производ се неће променити.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7D4C2E8-7213-40D8-9A14-A18B76F8D76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1672147"/>
            <a:ext cx="247164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198.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Замена места множилаца, пермутација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Посматрај слике и записе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0EE38D42-3BF6-4961-A6F5-63E913975E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134270"/>
              </p:ext>
            </p:extLst>
          </p:nvPr>
        </p:nvGraphicFramePr>
        <p:xfrm>
          <a:off x="7284069" y="1579342"/>
          <a:ext cx="3960000" cy="39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5380479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3552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627513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6550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444594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61635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019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76334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62018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043167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560398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2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3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4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5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6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7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8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9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10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4904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407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2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5766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3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5831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4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4652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5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900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6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869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7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677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8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656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9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8681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10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253065"/>
                  </a:ext>
                </a:extLst>
              </a:tr>
            </a:tbl>
          </a:graphicData>
        </a:graphic>
      </p:graphicFrame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2EF37AA3-EE52-410E-B78E-8087218424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023318"/>
              </p:ext>
            </p:extLst>
          </p:nvPr>
        </p:nvGraphicFramePr>
        <p:xfrm>
          <a:off x="2764062" y="1579342"/>
          <a:ext cx="3960000" cy="39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5380479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3552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627513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6550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444594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61635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019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76334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62018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043167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560398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2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3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4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5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6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7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8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9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10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4904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407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2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5766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3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5831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4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4652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5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900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6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869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7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677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8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656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9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8681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10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253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796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1425497"/>
            <a:ext cx="331479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  Тата је купио </a:t>
            </a:r>
            <a:r>
              <a:rPr lang="sr-Cyrl-RS" alt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паковања кромпира, по 3 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kg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свако. Колико килограма кромпира је купио тата?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  Мама је купила </a:t>
            </a:r>
            <a:r>
              <a:rPr lang="sr-Cyrl-RS" alt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паковања брашна, по </a:t>
            </a:r>
            <a:r>
              <a:rPr kumimoji="0" lang="ru-RU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kg</a:t>
            </a:r>
            <a:r>
              <a:rPr kumimoji="0" lang="ru-RU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свако. Колико килограма брашна је купила мама?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01DAC99-0740-4F8B-AC6D-49CC77CF9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258483"/>
              </p:ext>
            </p:extLst>
          </p:nvPr>
        </p:nvGraphicFramePr>
        <p:xfrm>
          <a:off x="4575428" y="2552865"/>
          <a:ext cx="6390666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20996065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782414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85505305"/>
                    </a:ext>
                  </a:extLst>
                </a:gridCol>
              </a:tblGrid>
              <a:tr h="32749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j-lt"/>
                        </a:rPr>
                        <a:t>1</a:t>
                      </a: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1 паковање кромпира</a:t>
                      </a:r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364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r-Cyrl-R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en-GB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</a:t>
                      </a:r>
                      <a:r>
                        <a:rPr kumimoji="0" lang="sr-Cyrl-R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60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67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59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408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1425497"/>
            <a:ext cx="331479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  Тата је купио </a:t>
            </a:r>
            <a:r>
              <a:rPr lang="sr-Cyrl-RS" alt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паковања кромпира, по 3 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kg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свако. Колико килограма кромпира је купио тата?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  Мама је купила </a:t>
            </a:r>
            <a:r>
              <a:rPr lang="sr-Cyrl-RS" alt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паковања брашна, по </a:t>
            </a:r>
            <a:r>
              <a:rPr kumimoji="0" lang="ru-RU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kg</a:t>
            </a:r>
            <a:r>
              <a:rPr kumimoji="0" lang="ru-RU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свако. Колико килограма брашна је купила мама?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01DAC99-0740-4F8B-AC6D-49CC77CF9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018341"/>
              </p:ext>
            </p:extLst>
          </p:nvPr>
        </p:nvGraphicFramePr>
        <p:xfrm>
          <a:off x="4575428" y="2331720"/>
          <a:ext cx="6390666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20996065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782414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85505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j-lt"/>
                        </a:rPr>
                        <a:t>1</a:t>
                      </a: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1 паковање кромпира</a:t>
                      </a:r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>
                          <a:latin typeface="+mj-lt"/>
                        </a:rPr>
                        <a:t>2 </a:t>
                      </a:r>
                      <a:r>
                        <a:rPr lang="sr-Cyrl-R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паковања кромпира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364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r-Cyrl-R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en-GB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</a:t>
                      </a:r>
                      <a:r>
                        <a:rPr kumimoji="0" lang="sr-Cyrl-R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>
                          <a:latin typeface="+mj-lt"/>
                        </a:rPr>
                        <a:t>2 • 3 </a:t>
                      </a:r>
                      <a:r>
                        <a:rPr lang="en-GB" dirty="0">
                          <a:latin typeface="+mj-lt"/>
                        </a:rPr>
                        <a:t>kg = 6 kg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60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67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59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411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1425497"/>
            <a:ext cx="331479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  Тата је купио </a:t>
            </a:r>
            <a:r>
              <a:rPr lang="sr-Cyrl-RS" alt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паковања кромпира, по 3 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kg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свако. Колико килограма кромпира је купио тата?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  Мама је купила </a:t>
            </a:r>
            <a:r>
              <a:rPr lang="sr-Cyrl-RS" alt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паковања брашна, по </a:t>
            </a:r>
            <a:r>
              <a:rPr kumimoji="0" lang="ru-RU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kg</a:t>
            </a:r>
            <a:r>
              <a:rPr kumimoji="0" lang="ru-RU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свако. Колико килограма брашна је купила мама?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01DAC99-0740-4F8B-AC6D-49CC77CF9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524024"/>
              </p:ext>
            </p:extLst>
          </p:nvPr>
        </p:nvGraphicFramePr>
        <p:xfrm>
          <a:off x="4575428" y="2331720"/>
          <a:ext cx="6390666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20996065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782414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85505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j-lt"/>
                        </a:rPr>
                        <a:t>1</a:t>
                      </a: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1 паковање кромпира</a:t>
                      </a:r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>
                          <a:latin typeface="+mj-lt"/>
                        </a:rPr>
                        <a:t>2 </a:t>
                      </a:r>
                      <a:r>
                        <a:rPr lang="sr-Cyrl-R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паковања кромпира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364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r-Cyrl-R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en-GB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</a:t>
                      </a:r>
                      <a:r>
                        <a:rPr kumimoji="0" lang="sr-Cyrl-R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>
                          <a:latin typeface="+mj-lt"/>
                        </a:rPr>
                        <a:t>2 • 3 </a:t>
                      </a:r>
                      <a:r>
                        <a:rPr lang="en-GB" dirty="0">
                          <a:latin typeface="+mj-lt"/>
                        </a:rPr>
                        <a:t>kg = 6 kg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60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2</a:t>
                      </a:r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1 паковање брашна</a:t>
                      </a:r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67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r-Cyrl-R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en-GB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</a:t>
                      </a:r>
                      <a:r>
                        <a:rPr kumimoji="0" lang="sr-Cyrl-R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59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849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1425497"/>
            <a:ext cx="331479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  Тата је купио </a:t>
            </a:r>
            <a:r>
              <a:rPr lang="sr-Cyrl-RS" alt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паковања кромпира, по 3 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kg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свако. Колико килограма кромпира је купио тата?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  Мама је купила </a:t>
            </a:r>
            <a:r>
              <a:rPr lang="sr-Cyrl-RS" alt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паковања брашна, по </a:t>
            </a:r>
            <a:r>
              <a:rPr kumimoji="0" lang="ru-RU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kg</a:t>
            </a:r>
            <a:r>
              <a:rPr kumimoji="0" lang="ru-RU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свако. Колико килограма брашна је купила мама?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01DAC99-0740-4F8B-AC6D-49CC77CF9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963724"/>
              </p:ext>
            </p:extLst>
          </p:nvPr>
        </p:nvGraphicFramePr>
        <p:xfrm>
          <a:off x="4575428" y="2331720"/>
          <a:ext cx="6390666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20996065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782414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85505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j-lt"/>
                        </a:rPr>
                        <a:t>1</a:t>
                      </a: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1 паковање кромпира</a:t>
                      </a:r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>
                          <a:latin typeface="+mj-lt"/>
                        </a:rPr>
                        <a:t>2 </a:t>
                      </a:r>
                      <a:r>
                        <a:rPr lang="sr-Cyrl-R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паковања кромпира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364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r-Cyrl-R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en-GB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</a:t>
                      </a:r>
                      <a:r>
                        <a:rPr kumimoji="0" lang="sr-Cyrl-R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>
                          <a:latin typeface="+mj-lt"/>
                        </a:rPr>
                        <a:t>2 • 3 </a:t>
                      </a:r>
                      <a:r>
                        <a:rPr lang="en-GB" dirty="0">
                          <a:latin typeface="+mj-lt"/>
                        </a:rPr>
                        <a:t>kg = 6 kg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60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2</a:t>
                      </a:r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1 паковање брашна</a:t>
                      </a:r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3 паковање брашна</a:t>
                      </a:r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67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r-Cyrl-R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en-GB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</a:t>
                      </a:r>
                      <a:r>
                        <a:rPr kumimoji="0" lang="sr-Cyrl-R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 • 2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kg = 6 kg</a:t>
                      </a: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59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683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Браво</a:t>
            </a:r>
            <a:r>
              <a:rPr lang="en-US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300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2156F0-5950-4E3D-B5BE-EDE26C043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79021"/>
              </p:ext>
            </p:extLst>
          </p:nvPr>
        </p:nvGraphicFramePr>
        <p:xfrm>
          <a:off x="224054" y="3088132"/>
          <a:ext cx="3493135" cy="68173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63955">
                  <a:extLst>
                    <a:ext uri="{9D8B030D-6E8A-4147-A177-3AD203B41FA5}">
                      <a16:colId xmlns:a16="http://schemas.microsoft.com/office/drawing/2014/main" val="935037585"/>
                    </a:ext>
                  </a:extLst>
                </a:gridCol>
                <a:gridCol w="1164590">
                  <a:extLst>
                    <a:ext uri="{9D8B030D-6E8A-4147-A177-3AD203B41FA5}">
                      <a16:colId xmlns:a16="http://schemas.microsoft.com/office/drawing/2014/main" val="2963887017"/>
                    </a:ext>
                  </a:extLst>
                </a:gridCol>
                <a:gridCol w="1164590">
                  <a:extLst>
                    <a:ext uri="{9D8B030D-6E8A-4147-A177-3AD203B41FA5}">
                      <a16:colId xmlns:a16="http://schemas.microsoft.com/office/drawing/2014/main" val="3029836624"/>
                    </a:ext>
                  </a:extLst>
                </a:gridCol>
              </a:tblGrid>
              <a:tr h="6817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 – 8 = 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 + 7 = 13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12 – x = 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372199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4" y="2330745"/>
            <a:ext cx="6685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0766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2156F0-5950-4E3D-B5BE-EDE26C043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413178"/>
              </p:ext>
            </p:extLst>
          </p:nvPr>
        </p:nvGraphicFramePr>
        <p:xfrm>
          <a:off x="4475421" y="2790590"/>
          <a:ext cx="4520007" cy="79509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06121">
                  <a:extLst>
                    <a:ext uri="{9D8B030D-6E8A-4147-A177-3AD203B41FA5}">
                      <a16:colId xmlns:a16="http://schemas.microsoft.com/office/drawing/2014/main" val="935037585"/>
                    </a:ext>
                  </a:extLst>
                </a:gridCol>
                <a:gridCol w="1506943">
                  <a:extLst>
                    <a:ext uri="{9D8B030D-6E8A-4147-A177-3AD203B41FA5}">
                      <a16:colId xmlns:a16="http://schemas.microsoft.com/office/drawing/2014/main" val="2963887017"/>
                    </a:ext>
                  </a:extLst>
                </a:gridCol>
                <a:gridCol w="1506943">
                  <a:extLst>
                    <a:ext uri="{9D8B030D-6E8A-4147-A177-3AD203B41FA5}">
                      <a16:colId xmlns:a16="http://schemas.microsoft.com/office/drawing/2014/main" val="3029836624"/>
                    </a:ext>
                  </a:extLst>
                </a:gridCol>
              </a:tblGrid>
              <a:tr h="7950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 – 8 = 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 + 7 = 13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12 – x = 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372199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3003473"/>
            <a:ext cx="6685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9901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2156F0-5950-4E3D-B5BE-EDE26C043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530576"/>
              </p:ext>
            </p:extLst>
          </p:nvPr>
        </p:nvGraphicFramePr>
        <p:xfrm>
          <a:off x="4427920" y="2618067"/>
          <a:ext cx="4520007" cy="114014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06121">
                  <a:extLst>
                    <a:ext uri="{9D8B030D-6E8A-4147-A177-3AD203B41FA5}">
                      <a16:colId xmlns:a16="http://schemas.microsoft.com/office/drawing/2014/main" val="935037585"/>
                    </a:ext>
                  </a:extLst>
                </a:gridCol>
                <a:gridCol w="1506943">
                  <a:extLst>
                    <a:ext uri="{9D8B030D-6E8A-4147-A177-3AD203B41FA5}">
                      <a16:colId xmlns:a16="http://schemas.microsoft.com/office/drawing/2014/main" val="2963887017"/>
                    </a:ext>
                  </a:extLst>
                </a:gridCol>
                <a:gridCol w="1506943">
                  <a:extLst>
                    <a:ext uri="{9D8B030D-6E8A-4147-A177-3AD203B41FA5}">
                      <a16:colId xmlns:a16="http://schemas.microsoft.com/office/drawing/2014/main" val="3029836624"/>
                    </a:ext>
                  </a:extLst>
                </a:gridCol>
              </a:tblGrid>
              <a:tr h="7950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b – 8 =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b = 6 + 8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b = 14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 + 7 = 13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12 – x = 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372199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3003473"/>
            <a:ext cx="6685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3071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2156F0-5950-4E3D-B5BE-EDE26C043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211296"/>
              </p:ext>
            </p:extLst>
          </p:nvPr>
        </p:nvGraphicFramePr>
        <p:xfrm>
          <a:off x="4427920" y="2618067"/>
          <a:ext cx="4520007" cy="114014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06121">
                  <a:extLst>
                    <a:ext uri="{9D8B030D-6E8A-4147-A177-3AD203B41FA5}">
                      <a16:colId xmlns:a16="http://schemas.microsoft.com/office/drawing/2014/main" val="935037585"/>
                    </a:ext>
                  </a:extLst>
                </a:gridCol>
                <a:gridCol w="1506943">
                  <a:extLst>
                    <a:ext uri="{9D8B030D-6E8A-4147-A177-3AD203B41FA5}">
                      <a16:colId xmlns:a16="http://schemas.microsoft.com/office/drawing/2014/main" val="2963887017"/>
                    </a:ext>
                  </a:extLst>
                </a:gridCol>
                <a:gridCol w="1506943">
                  <a:extLst>
                    <a:ext uri="{9D8B030D-6E8A-4147-A177-3AD203B41FA5}">
                      <a16:colId xmlns:a16="http://schemas.microsoft.com/office/drawing/2014/main" val="3029836624"/>
                    </a:ext>
                  </a:extLst>
                </a:gridCol>
              </a:tblGrid>
              <a:tr h="7950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b – 8 =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b = 6 + 8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b = 14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a + 7 = 13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a = 13 – 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a = 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12 – x = 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372199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3003473"/>
            <a:ext cx="6685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427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2156F0-5950-4E3D-B5BE-EDE26C043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137123"/>
              </p:ext>
            </p:extLst>
          </p:nvPr>
        </p:nvGraphicFramePr>
        <p:xfrm>
          <a:off x="4427920" y="2618067"/>
          <a:ext cx="4520007" cy="114014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06121">
                  <a:extLst>
                    <a:ext uri="{9D8B030D-6E8A-4147-A177-3AD203B41FA5}">
                      <a16:colId xmlns:a16="http://schemas.microsoft.com/office/drawing/2014/main" val="935037585"/>
                    </a:ext>
                  </a:extLst>
                </a:gridCol>
                <a:gridCol w="1506943">
                  <a:extLst>
                    <a:ext uri="{9D8B030D-6E8A-4147-A177-3AD203B41FA5}">
                      <a16:colId xmlns:a16="http://schemas.microsoft.com/office/drawing/2014/main" val="2963887017"/>
                    </a:ext>
                  </a:extLst>
                </a:gridCol>
                <a:gridCol w="1506943">
                  <a:extLst>
                    <a:ext uri="{9D8B030D-6E8A-4147-A177-3AD203B41FA5}">
                      <a16:colId xmlns:a16="http://schemas.microsoft.com/office/drawing/2014/main" val="3029836624"/>
                    </a:ext>
                  </a:extLst>
                </a:gridCol>
              </a:tblGrid>
              <a:tr h="7950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b – 8 =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b = 6 + 8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b = 14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a + 7 = 13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a = 13 – 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a = 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12 – x = 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 x = 12 – 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 x = 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372199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3003473"/>
            <a:ext cx="6685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2521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47FD6-D971-4570-923A-EB88B43B5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60615"/>
              </p:ext>
            </p:extLst>
          </p:nvPr>
        </p:nvGraphicFramePr>
        <p:xfrm>
          <a:off x="224054" y="5700796"/>
          <a:ext cx="6215891" cy="8163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52520">
                  <a:extLst>
                    <a:ext uri="{9D8B030D-6E8A-4147-A177-3AD203B41FA5}">
                      <a16:colId xmlns:a16="http://schemas.microsoft.com/office/drawing/2014/main" val="2394473934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2306920859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3953667053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2863807735"/>
                    </a:ext>
                  </a:extLst>
                </a:gridCol>
              </a:tblGrid>
              <a:tr h="30762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1.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972222"/>
                  </a:ext>
                </a:extLst>
              </a:tr>
              <a:tr h="381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6 • 3 = 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3 • 6 = 18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6 • 3 = 3 • 6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 • 2 = 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 • 5 = 10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 • 2 = 2 • 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71088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3152002"/>
            <a:ext cx="247164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Ако заменимо места множиоцима производ се неће променити.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7D4C2E8-7213-40D8-9A14-A18B76F8D76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1672147"/>
            <a:ext cx="247164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198.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Замена места множилаца, пермутација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Посматрај слике и записе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0EE38D42-3BF6-4961-A6F5-63E913975E43}"/>
              </a:ext>
            </a:extLst>
          </p:cNvPr>
          <p:cNvGraphicFramePr>
            <a:graphicFrameLocks/>
          </p:cNvGraphicFramePr>
          <p:nvPr/>
        </p:nvGraphicFramePr>
        <p:xfrm>
          <a:off x="7284069" y="1579342"/>
          <a:ext cx="3960000" cy="39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5380479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3552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627513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6550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444594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61635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019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76334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62018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043167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560398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2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3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4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5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6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7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8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9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10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4904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407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2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5766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3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5831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4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4652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5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900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6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869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7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677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8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656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9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8681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10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253065"/>
                  </a:ext>
                </a:extLst>
              </a:tr>
            </a:tbl>
          </a:graphicData>
        </a:graphic>
      </p:graphicFrame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2EF37AA3-EE52-410E-B78E-8087218424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141347"/>
              </p:ext>
            </p:extLst>
          </p:nvPr>
        </p:nvGraphicFramePr>
        <p:xfrm>
          <a:off x="2764062" y="1579342"/>
          <a:ext cx="3960000" cy="39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5380479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3552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627513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6550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444594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61635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019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76334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62018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043167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560398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4904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407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5766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5831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4652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900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869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677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656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8681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253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597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Браво</a:t>
            </a:r>
            <a:r>
              <a:rPr lang="en-US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224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2274840"/>
            <a:ext cx="394418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203.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Нада је имала новчаницу од 50 копејака. Купила је оловку за 35 копејака и свеску за 2 копејке.</a:t>
            </a:r>
            <a:endParaRPr lang="en-GB" alt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Колико копејака јој је остало?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2366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1859342"/>
            <a:ext cx="281602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203.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Нада је имала новчаницу од 50 копејака. Купила је оловку за 35 копејака и свеску за 2 копејке.</a:t>
            </a:r>
            <a:endParaRPr lang="en-GB" alt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Колико копејака јој је остало?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3993A44-4FB5-4CD7-BBD7-BB988A6F7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584516"/>
              </p:ext>
            </p:extLst>
          </p:nvPr>
        </p:nvGraphicFramePr>
        <p:xfrm>
          <a:off x="3356871" y="2914416"/>
          <a:ext cx="8128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733010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3475518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467034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90966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515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36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1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571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1859342"/>
            <a:ext cx="281602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203.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Нада је имала новчаницу од 50 копејака. Купила је оловку за 35 копејака и свеску за 2 копејке.</a:t>
            </a:r>
            <a:endParaRPr lang="en-GB" alt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Колико копејака јој је остало?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3993A44-4FB5-4CD7-BBD7-BB988A6F7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64326"/>
              </p:ext>
            </p:extLst>
          </p:nvPr>
        </p:nvGraphicFramePr>
        <p:xfrm>
          <a:off x="3356871" y="2914416"/>
          <a:ext cx="8128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733010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3475518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467034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90966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Нада је имала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515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50 копејака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36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1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253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1859342"/>
            <a:ext cx="281602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203.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Нада је имала новчаницу од 50 копејака. Купила је оловку за 35 копејака и свеску за 2 копејке.</a:t>
            </a:r>
            <a:endParaRPr lang="en-GB" alt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Колико копејака јој је остало?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3993A44-4FB5-4CD7-BBD7-BB988A6F7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026014"/>
              </p:ext>
            </p:extLst>
          </p:nvPr>
        </p:nvGraphicFramePr>
        <p:xfrm>
          <a:off x="3356871" y="2914416"/>
          <a:ext cx="8128000" cy="138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733010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3475518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467034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90966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Нада је имала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Купила је оловку ...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515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50 копејака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35 копејака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36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1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742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1859342"/>
            <a:ext cx="281602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203.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Нада је имала новчаницу од 50 копејака. Купила је оловку за 35 копејака и свеску за 2 копејке.</a:t>
            </a:r>
            <a:endParaRPr lang="en-GB" alt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Колико копејака јој је остало?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3993A44-4FB5-4CD7-BBD7-BB988A6F7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67041"/>
              </p:ext>
            </p:extLst>
          </p:nvPr>
        </p:nvGraphicFramePr>
        <p:xfrm>
          <a:off x="3356871" y="2914416"/>
          <a:ext cx="8128000" cy="138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733010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3475518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467034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90966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Нада је имала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Купила је оловку ...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Свеску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515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50 копејака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35 копејака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2 копејке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36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1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619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1859342"/>
            <a:ext cx="281602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203.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Нада је имала новчаницу од 50 копејака. Купила је оловку за 35 копејака и свеску за 2 копејке.</a:t>
            </a:r>
            <a:endParaRPr lang="en-GB" alt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Колико копејака јој је остало?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3993A44-4FB5-4CD7-BBD7-BB988A6F7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945948"/>
              </p:ext>
            </p:extLst>
          </p:nvPr>
        </p:nvGraphicFramePr>
        <p:xfrm>
          <a:off x="3356871" y="2914416"/>
          <a:ext cx="8128000" cy="165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733010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3475518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467034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90966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Нада је имала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Купила је оловку ...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Свеску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Остало јој је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515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50 копејака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35 копејака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2 копејке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50 – (35 + 2) копејака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36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1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307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1859342"/>
            <a:ext cx="281602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203.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Нада је имала новчаницу од 50 копејака. Купила је оловку за 35 копејака и свеску за 2 копејке.</a:t>
            </a:r>
            <a:endParaRPr lang="en-GB" alt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Колико копејака јој је остало?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3993A44-4FB5-4CD7-BBD7-BB988A6F7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248617"/>
              </p:ext>
            </p:extLst>
          </p:nvPr>
        </p:nvGraphicFramePr>
        <p:xfrm>
          <a:off x="3356871" y="2914416"/>
          <a:ext cx="81280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733010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3475518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467034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90966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Нада је имала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Купила је оловку ...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Свеску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Остало јој је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515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50 копејака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35 копејака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2 копејке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50 – (35 + 2) копејака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36607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50 – (35 + 2) = 50 – 37 = (40 + 10) – (30 + 7) = (40 – 30) + (10 – 7) = 13</a:t>
                      </a:r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1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556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1859342"/>
            <a:ext cx="281602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203.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Нада је имала новчаницу од 50 копејака. Купила је оловку за 35 копејака и свеску за 2 копејке.</a:t>
            </a:r>
            <a:endParaRPr lang="en-GB" alt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Колико копејака јој је остало?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3993A44-4FB5-4CD7-BBD7-BB988A6F7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903544"/>
              </p:ext>
            </p:extLst>
          </p:nvPr>
        </p:nvGraphicFramePr>
        <p:xfrm>
          <a:off x="3356871" y="2537871"/>
          <a:ext cx="8128000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733010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3475518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467034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90966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Нада је имала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Купила је оловку ...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Свеску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Остало јој је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515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50 копејака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35 копејака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2 копејке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50 – (35 + 2) копејака</a:t>
                      </a:r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36607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+mj-lt"/>
                        </a:rPr>
                        <a:t>50 – (35 + 2) = 50 – 37 = (40 + 10) – (30 + 7) = (40 – 30) + (10 – 7) = 13</a:t>
                      </a:r>
                    </a:p>
                    <a:p>
                      <a:pPr algn="ctr"/>
                      <a:endParaRPr lang="sr-Cyrl-RS" dirty="0">
                        <a:latin typeface="+mj-lt"/>
                      </a:endParaRPr>
                    </a:p>
                    <a:p>
                      <a:pPr algn="ctr"/>
                      <a:r>
                        <a:rPr lang="sr-Cyrl-RS" dirty="0">
                          <a:latin typeface="+mj-lt"/>
                        </a:rPr>
                        <a:t>Остало је 13 копејака.</a:t>
                      </a:r>
                      <a:endParaRPr lang="en-GB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1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572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Браво</a:t>
            </a:r>
            <a:r>
              <a:rPr lang="en-US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23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47FD6-D971-4570-923A-EB88B43B5770}"/>
              </a:ext>
            </a:extLst>
          </p:cNvPr>
          <p:cNvGraphicFramePr>
            <a:graphicFrameLocks noGrp="1"/>
          </p:cNvGraphicFramePr>
          <p:nvPr/>
        </p:nvGraphicFramePr>
        <p:xfrm>
          <a:off x="224054" y="5700796"/>
          <a:ext cx="6215891" cy="8163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52520">
                  <a:extLst>
                    <a:ext uri="{9D8B030D-6E8A-4147-A177-3AD203B41FA5}">
                      <a16:colId xmlns:a16="http://schemas.microsoft.com/office/drawing/2014/main" val="2394473934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2306920859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3953667053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2863807735"/>
                    </a:ext>
                  </a:extLst>
                </a:gridCol>
              </a:tblGrid>
              <a:tr h="30762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1.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972222"/>
                  </a:ext>
                </a:extLst>
              </a:tr>
              <a:tr h="381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6 • 3 = 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3 • 6 = 18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6 • 3 = 3 • 6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 • 2 = 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 • 5 = 10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 • 2 = 2 • 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71088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3152002"/>
            <a:ext cx="247164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Ако заменимо места множиоцима производ се неће променити.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7D4C2E8-7213-40D8-9A14-A18B76F8D76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1672147"/>
            <a:ext cx="247164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198.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Замена места множилаца, пермутација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Посматрај слике и записе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0EE38D42-3BF6-4961-A6F5-63E913975E43}"/>
              </a:ext>
            </a:extLst>
          </p:cNvPr>
          <p:cNvGraphicFramePr>
            <a:graphicFrameLocks/>
          </p:cNvGraphicFramePr>
          <p:nvPr/>
        </p:nvGraphicFramePr>
        <p:xfrm>
          <a:off x="7284069" y="1579342"/>
          <a:ext cx="3960000" cy="39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5380479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3552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627513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6550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444594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61635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019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76334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62018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043167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560398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2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3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4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5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6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7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8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9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10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4904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407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2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5766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3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5831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4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4652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5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900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6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869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7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677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8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656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9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8681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10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253065"/>
                  </a:ext>
                </a:extLst>
              </a:tr>
            </a:tbl>
          </a:graphicData>
        </a:graphic>
      </p:graphicFrame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2EF37AA3-EE52-410E-B78E-8087218424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153169"/>
              </p:ext>
            </p:extLst>
          </p:nvPr>
        </p:nvGraphicFramePr>
        <p:xfrm>
          <a:off x="2764062" y="1579342"/>
          <a:ext cx="3960000" cy="39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5380479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3552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627513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6550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444594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61635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019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76334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62018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043167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560398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4904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407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5766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5831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4652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900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869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677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656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8681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253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167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4" y="1836259"/>
            <a:ext cx="382543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204.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Убаци пропуштене бројеве и реши задатак: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Мама је дала Васји 1 рубљу да купи хлеб за ... копејака и пакет пецива за ... копејака. Колико копејака је вратио Васја?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2342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591700" y="2828835"/>
            <a:ext cx="46210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Мама је дала Васји 1 рубљу да купи хлеб за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altLang="en-US" dirty="0">
                <a:solidFill>
                  <a:schemeClr val="accent3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копејака и пакет пецива за 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43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копејке. Колико копејака је вратио Васја?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1B85FE2-7245-41D7-9BC4-A31AA9FBEFA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76454" y="1988659"/>
            <a:ext cx="382543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204.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Убаци пропуштене бројеве и реши задатак: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Мама је дала Васји 1 рубљу да купи хлеб за ... копејака и пакет пецива за ... копејака. Колико копејака је вратио Васја?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9770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137401" y="1716973"/>
            <a:ext cx="462107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Мама је дала Васји 1 рубљу да купи хлеб за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altLang="en-US" dirty="0">
                <a:solidFill>
                  <a:schemeClr val="accent3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копејака и пакет пецива за 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43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копејке. Колико копејака је вратио Васја?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altLang="en-US" dirty="0">
              <a:latin typeface="+mj-lt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dirty="0">
                <a:latin typeface="+mj-lt"/>
                <a:cs typeface="Times New Roman" panose="02020603050405020304" pitchFamily="18" charset="0"/>
              </a:rPr>
              <a:t>Решење: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Cyrl-RS" altLang="en-US" dirty="0">
              <a:latin typeface="+mj-lt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dirty="0">
                <a:latin typeface="+mj-lt"/>
                <a:cs typeface="Times New Roman" panose="02020603050405020304" pitchFamily="18" charset="0"/>
              </a:rPr>
              <a:t>100 – (5 + 43) =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dirty="0">
                <a:latin typeface="+mj-lt"/>
                <a:cs typeface="Times New Roman" panose="02020603050405020304" pitchFamily="18" charset="0"/>
              </a:rPr>
              <a:t>100 – 48 =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dirty="0">
                <a:latin typeface="+mj-lt"/>
                <a:cs typeface="Times New Roman" panose="02020603050405020304" pitchFamily="18" charset="0"/>
              </a:rPr>
              <a:t>(90 + 10) – (40 + 8) =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dirty="0">
                <a:latin typeface="+mj-lt"/>
                <a:cs typeface="Times New Roman" panose="02020603050405020304" pitchFamily="18" charset="0"/>
              </a:rPr>
              <a:t>(90 – 40) + (10 – 8) =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dirty="0">
                <a:latin typeface="+mj-lt"/>
                <a:cs typeface="Times New Roman" panose="02020603050405020304" pitchFamily="18" charset="0"/>
              </a:rPr>
              <a:t>50 + 2 =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dirty="0">
                <a:latin typeface="+mj-lt"/>
                <a:cs typeface="Times New Roman" panose="02020603050405020304" pitchFamily="18" charset="0"/>
              </a:rPr>
              <a:t>52</a:t>
            </a:r>
            <a:endParaRPr lang="en-GB" altLang="en-US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1B85FE2-7245-41D7-9BC4-A31AA9FBEFA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76454" y="1988659"/>
            <a:ext cx="382543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204.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Убаци пропуштене бројеве и реши задатак: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Мама је дала Васји 1 рубљу да купи хлеб за ... копејака и пакет пецива за ... копејака. Колико копејака је вратио Васја?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1176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137401" y="1578474"/>
            <a:ext cx="462107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Мама је дала Васји 1 рубљу да купи хлеб за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altLang="en-US" dirty="0">
                <a:solidFill>
                  <a:schemeClr val="accent3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копејака и пакет пецива за 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43</a:t>
            </a: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копејке. Колико копејака је вратио Васја?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altLang="en-US" dirty="0">
              <a:latin typeface="+mj-lt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dirty="0">
                <a:latin typeface="+mj-lt"/>
                <a:cs typeface="Times New Roman" panose="02020603050405020304" pitchFamily="18" charset="0"/>
              </a:rPr>
              <a:t>Решење: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Cyrl-RS" altLang="en-US" dirty="0">
              <a:latin typeface="+mj-lt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dirty="0">
                <a:latin typeface="+mj-lt"/>
                <a:cs typeface="Times New Roman" panose="02020603050405020304" pitchFamily="18" charset="0"/>
              </a:rPr>
              <a:t>100 – (5 + 43) =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dirty="0">
                <a:latin typeface="+mj-lt"/>
                <a:cs typeface="Times New Roman" panose="02020603050405020304" pitchFamily="18" charset="0"/>
              </a:rPr>
              <a:t>100 – 48 =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dirty="0">
                <a:latin typeface="+mj-lt"/>
                <a:cs typeface="Times New Roman" panose="02020603050405020304" pitchFamily="18" charset="0"/>
              </a:rPr>
              <a:t>(90 + 10) – (40 + 8) =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dirty="0">
                <a:latin typeface="+mj-lt"/>
                <a:cs typeface="Times New Roman" panose="02020603050405020304" pitchFamily="18" charset="0"/>
              </a:rPr>
              <a:t>(90 – 40) + (10 – 8) =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dirty="0">
                <a:latin typeface="+mj-lt"/>
                <a:cs typeface="Times New Roman" panose="02020603050405020304" pitchFamily="18" charset="0"/>
              </a:rPr>
              <a:t>50 + 2 =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dirty="0">
                <a:latin typeface="+mj-lt"/>
                <a:cs typeface="Times New Roman" panose="02020603050405020304" pitchFamily="18" charset="0"/>
              </a:rPr>
              <a:t>52</a:t>
            </a:r>
            <a:endParaRPr lang="en-GB" altLang="en-US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altLang="en-US" dirty="0">
                <a:latin typeface="+mj-lt"/>
              </a:rPr>
              <a:t>Васја је вратио 52 копејке.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1B85FE2-7245-41D7-9BC4-A31AA9FBEFA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76454" y="1988659"/>
            <a:ext cx="382543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204.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Убаци пропуштене бројеве и реши задатак: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Мама је дала Васји 1 рубљу да купи хлеб за ... копејака и пакет пецива за ... копејака. Колико копејака је вратио Васја?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3666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Браво</a:t>
            </a:r>
            <a:r>
              <a:rPr lang="en-US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971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B8D64E8-6DC0-4CA9-8A98-B91D543DF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007627"/>
              </p:ext>
            </p:extLst>
          </p:nvPr>
        </p:nvGraphicFramePr>
        <p:xfrm>
          <a:off x="341378" y="2909719"/>
          <a:ext cx="6498806" cy="103856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24406">
                  <a:extLst>
                    <a:ext uri="{9D8B030D-6E8A-4147-A177-3AD203B41FA5}">
                      <a16:colId xmlns:a16="http://schemas.microsoft.com/office/drawing/2014/main" val="806718072"/>
                    </a:ext>
                  </a:extLst>
                </a:gridCol>
                <a:gridCol w="1624406">
                  <a:extLst>
                    <a:ext uri="{9D8B030D-6E8A-4147-A177-3AD203B41FA5}">
                      <a16:colId xmlns:a16="http://schemas.microsoft.com/office/drawing/2014/main" val="39500588"/>
                    </a:ext>
                  </a:extLst>
                </a:gridCol>
                <a:gridCol w="1624406">
                  <a:extLst>
                    <a:ext uri="{9D8B030D-6E8A-4147-A177-3AD203B41FA5}">
                      <a16:colId xmlns:a16="http://schemas.microsoft.com/office/drawing/2014/main" val="3549117282"/>
                    </a:ext>
                  </a:extLst>
                </a:gridCol>
                <a:gridCol w="1625588">
                  <a:extLst>
                    <a:ext uri="{9D8B030D-6E8A-4147-A177-3AD203B41FA5}">
                      <a16:colId xmlns:a16="http://schemas.microsoft.com/office/drawing/2014/main" val="2876347427"/>
                    </a:ext>
                  </a:extLst>
                </a:gridCol>
              </a:tblGrid>
              <a:tr h="51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48 + 17 – 25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64 – 64 + 0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(81 – 72) • 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2 • 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150689"/>
                  </a:ext>
                </a:extLst>
              </a:tr>
              <a:tr h="51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93 – 84 + 71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27 – 27 - 0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(67 – 59) • 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7 • 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549609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61512" y="2117718"/>
            <a:ext cx="9772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205.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8999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B8D64E8-6DC0-4CA9-8A98-B91D543DF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397992"/>
              </p:ext>
            </p:extLst>
          </p:nvPr>
        </p:nvGraphicFramePr>
        <p:xfrm>
          <a:off x="3571466" y="2909719"/>
          <a:ext cx="6498806" cy="103856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24406">
                  <a:extLst>
                    <a:ext uri="{9D8B030D-6E8A-4147-A177-3AD203B41FA5}">
                      <a16:colId xmlns:a16="http://schemas.microsoft.com/office/drawing/2014/main" val="806718072"/>
                    </a:ext>
                  </a:extLst>
                </a:gridCol>
                <a:gridCol w="1624406">
                  <a:extLst>
                    <a:ext uri="{9D8B030D-6E8A-4147-A177-3AD203B41FA5}">
                      <a16:colId xmlns:a16="http://schemas.microsoft.com/office/drawing/2014/main" val="39500588"/>
                    </a:ext>
                  </a:extLst>
                </a:gridCol>
                <a:gridCol w="1624406">
                  <a:extLst>
                    <a:ext uri="{9D8B030D-6E8A-4147-A177-3AD203B41FA5}">
                      <a16:colId xmlns:a16="http://schemas.microsoft.com/office/drawing/2014/main" val="3549117282"/>
                    </a:ext>
                  </a:extLst>
                </a:gridCol>
                <a:gridCol w="1625588">
                  <a:extLst>
                    <a:ext uri="{9D8B030D-6E8A-4147-A177-3AD203B41FA5}">
                      <a16:colId xmlns:a16="http://schemas.microsoft.com/office/drawing/2014/main" val="2876347427"/>
                    </a:ext>
                  </a:extLst>
                </a:gridCol>
              </a:tblGrid>
              <a:tr h="51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48 + 17 – 25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64 – 64 + 0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(81 – 72) • 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2 • 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150689"/>
                  </a:ext>
                </a:extLst>
              </a:tr>
              <a:tr h="51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93 – 84 + 71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27 – 27 - 0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(67 – 59) • 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7 • 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549609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15892" y="3244334"/>
            <a:ext cx="9772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205.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6656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B8D64E8-6DC0-4CA9-8A98-B91D543DF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703094"/>
              </p:ext>
            </p:extLst>
          </p:nvPr>
        </p:nvGraphicFramePr>
        <p:xfrm>
          <a:off x="3001450" y="2183074"/>
          <a:ext cx="7682400" cy="286118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08000">
                  <a:extLst>
                    <a:ext uri="{9D8B030D-6E8A-4147-A177-3AD203B41FA5}">
                      <a16:colId xmlns:a16="http://schemas.microsoft.com/office/drawing/2014/main" val="806718072"/>
                    </a:ext>
                  </a:extLst>
                </a:gridCol>
                <a:gridCol w="1624406">
                  <a:extLst>
                    <a:ext uri="{9D8B030D-6E8A-4147-A177-3AD203B41FA5}">
                      <a16:colId xmlns:a16="http://schemas.microsoft.com/office/drawing/2014/main" val="39500588"/>
                    </a:ext>
                  </a:extLst>
                </a:gridCol>
                <a:gridCol w="1624406">
                  <a:extLst>
                    <a:ext uri="{9D8B030D-6E8A-4147-A177-3AD203B41FA5}">
                      <a16:colId xmlns:a16="http://schemas.microsoft.com/office/drawing/2014/main" val="3549117282"/>
                    </a:ext>
                  </a:extLst>
                </a:gridCol>
                <a:gridCol w="1625588">
                  <a:extLst>
                    <a:ext uri="{9D8B030D-6E8A-4147-A177-3AD203B41FA5}">
                      <a16:colId xmlns:a16="http://schemas.microsoft.com/office/drawing/2014/main" val="2876347427"/>
                    </a:ext>
                  </a:extLst>
                </a:gridCol>
              </a:tblGrid>
              <a:tr h="51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48 + 17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(48 + 17)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(40 + 8) + (10 + 7)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(40 + 10) + (8 + 7)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50 + 15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65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40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64 – 64 + 0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(81 – 72) • 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2 • 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150689"/>
                  </a:ext>
                </a:extLst>
              </a:tr>
              <a:tr h="51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93 – 84 + 71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27 – 27 - 0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(67 – 59) • 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7 • 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549609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15892" y="3244334"/>
            <a:ext cx="9772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205.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682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B8D64E8-6DC0-4CA9-8A98-B91D543DF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53843"/>
              </p:ext>
            </p:extLst>
          </p:nvPr>
        </p:nvGraphicFramePr>
        <p:xfrm>
          <a:off x="2977699" y="1731812"/>
          <a:ext cx="7682400" cy="403682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08000">
                  <a:extLst>
                    <a:ext uri="{9D8B030D-6E8A-4147-A177-3AD203B41FA5}">
                      <a16:colId xmlns:a16="http://schemas.microsoft.com/office/drawing/2014/main" val="806718072"/>
                    </a:ext>
                  </a:extLst>
                </a:gridCol>
                <a:gridCol w="1624406">
                  <a:extLst>
                    <a:ext uri="{9D8B030D-6E8A-4147-A177-3AD203B41FA5}">
                      <a16:colId xmlns:a16="http://schemas.microsoft.com/office/drawing/2014/main" val="39500588"/>
                    </a:ext>
                  </a:extLst>
                </a:gridCol>
                <a:gridCol w="1624406">
                  <a:extLst>
                    <a:ext uri="{9D8B030D-6E8A-4147-A177-3AD203B41FA5}">
                      <a16:colId xmlns:a16="http://schemas.microsoft.com/office/drawing/2014/main" val="3549117282"/>
                    </a:ext>
                  </a:extLst>
                </a:gridCol>
                <a:gridCol w="1625588">
                  <a:extLst>
                    <a:ext uri="{9D8B030D-6E8A-4147-A177-3AD203B41FA5}">
                      <a16:colId xmlns:a16="http://schemas.microsoft.com/office/drawing/2014/main" val="2876347427"/>
                    </a:ext>
                  </a:extLst>
                </a:gridCol>
              </a:tblGrid>
              <a:tr h="51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48 + 17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(48 + 17)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(40 + 8) + (10 + 7)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(40 + 10) + (8 + 7)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50 + 15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65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40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64 – 64 + 0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(81 – 72) • 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2 • 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150689"/>
                  </a:ext>
                </a:extLst>
              </a:tr>
              <a:tr h="51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93 – 84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(80 + 13) – (80 + 4)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(80 – 80) + (13 – 4)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+ 9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27 – 27 - 0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(67 – 59) • 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7 • 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549609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15892" y="3244334"/>
            <a:ext cx="9772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205.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5301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B8D64E8-6DC0-4CA9-8A98-B91D543DF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010192"/>
              </p:ext>
            </p:extLst>
          </p:nvPr>
        </p:nvGraphicFramePr>
        <p:xfrm>
          <a:off x="2977699" y="1731812"/>
          <a:ext cx="7713994" cy="403682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08000">
                  <a:extLst>
                    <a:ext uri="{9D8B030D-6E8A-4147-A177-3AD203B41FA5}">
                      <a16:colId xmlns:a16="http://schemas.microsoft.com/office/drawing/2014/main" val="80671807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9500588"/>
                    </a:ext>
                  </a:extLst>
                </a:gridCol>
                <a:gridCol w="1624406">
                  <a:extLst>
                    <a:ext uri="{9D8B030D-6E8A-4147-A177-3AD203B41FA5}">
                      <a16:colId xmlns:a16="http://schemas.microsoft.com/office/drawing/2014/main" val="3549117282"/>
                    </a:ext>
                  </a:extLst>
                </a:gridCol>
                <a:gridCol w="1625588">
                  <a:extLst>
                    <a:ext uri="{9D8B030D-6E8A-4147-A177-3AD203B41FA5}">
                      <a16:colId xmlns:a16="http://schemas.microsoft.com/office/drawing/2014/main" val="2876347427"/>
                    </a:ext>
                  </a:extLst>
                </a:gridCol>
              </a:tblGrid>
              <a:tr h="51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48 + 17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(48 + 17)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(40 + 8) + (10 + 7)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(40 + 10) + (8 + 7)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50 + 15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65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40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64 – 64 + 0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(81 – 72) • 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2 • 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150689"/>
                  </a:ext>
                </a:extLst>
              </a:tr>
              <a:tr h="51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93 – 84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(80 + 13) – (80 + 4)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(80 – 80) + (13 – 4)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+ 9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27 – 27 - 0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(67 – 59) • 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7 • 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549609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15892" y="3244334"/>
            <a:ext cx="9772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205.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5752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47FD6-D971-4570-923A-EB88B43B5770}"/>
              </a:ext>
            </a:extLst>
          </p:cNvPr>
          <p:cNvGraphicFramePr>
            <a:graphicFrameLocks noGrp="1"/>
          </p:cNvGraphicFramePr>
          <p:nvPr/>
        </p:nvGraphicFramePr>
        <p:xfrm>
          <a:off x="224054" y="5700796"/>
          <a:ext cx="6215891" cy="8163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52520">
                  <a:extLst>
                    <a:ext uri="{9D8B030D-6E8A-4147-A177-3AD203B41FA5}">
                      <a16:colId xmlns:a16="http://schemas.microsoft.com/office/drawing/2014/main" val="2394473934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2306920859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3953667053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2863807735"/>
                    </a:ext>
                  </a:extLst>
                </a:gridCol>
              </a:tblGrid>
              <a:tr h="30762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1.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972222"/>
                  </a:ext>
                </a:extLst>
              </a:tr>
              <a:tr h="381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6 • 3 = 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3 • 6 = 18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6 • 3 = 3 • 6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 • 2 = 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 • 5 = 10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 • 2 = 2 • 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71088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3152002"/>
            <a:ext cx="247164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Ако заменимо места множиоцима производ се неће променити.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7D4C2E8-7213-40D8-9A14-A18B76F8D76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1672147"/>
            <a:ext cx="247164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198.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Замена места множилаца, пермутација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Посматрај слике и записе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0EE38D42-3BF6-4961-A6F5-63E913975E43}"/>
              </a:ext>
            </a:extLst>
          </p:cNvPr>
          <p:cNvGraphicFramePr>
            <a:graphicFrameLocks/>
          </p:cNvGraphicFramePr>
          <p:nvPr/>
        </p:nvGraphicFramePr>
        <p:xfrm>
          <a:off x="7284069" y="1579342"/>
          <a:ext cx="3960000" cy="39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5380479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3552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627513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6550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444594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61635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019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76334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62018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043167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560398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2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3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4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5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6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7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8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9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10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4904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407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2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5766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3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5831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4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4652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5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900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6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869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7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677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8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656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9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8681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10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253065"/>
                  </a:ext>
                </a:extLst>
              </a:tr>
            </a:tbl>
          </a:graphicData>
        </a:graphic>
      </p:graphicFrame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2EF37AA3-EE52-410E-B78E-8087218424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111783"/>
              </p:ext>
            </p:extLst>
          </p:nvPr>
        </p:nvGraphicFramePr>
        <p:xfrm>
          <a:off x="2764062" y="1579342"/>
          <a:ext cx="3960000" cy="39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5380479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3552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627513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6550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444594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61635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019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76334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62018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043167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560398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4904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407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5766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5831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4652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900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869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677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656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8681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253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695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B8D64E8-6DC0-4CA9-8A98-B91D543DF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470597"/>
              </p:ext>
            </p:extLst>
          </p:nvPr>
        </p:nvGraphicFramePr>
        <p:xfrm>
          <a:off x="2977699" y="1731812"/>
          <a:ext cx="7713994" cy="403682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08000">
                  <a:extLst>
                    <a:ext uri="{9D8B030D-6E8A-4147-A177-3AD203B41FA5}">
                      <a16:colId xmlns:a16="http://schemas.microsoft.com/office/drawing/2014/main" val="80671807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9500588"/>
                    </a:ext>
                  </a:extLst>
                </a:gridCol>
                <a:gridCol w="1624406">
                  <a:extLst>
                    <a:ext uri="{9D8B030D-6E8A-4147-A177-3AD203B41FA5}">
                      <a16:colId xmlns:a16="http://schemas.microsoft.com/office/drawing/2014/main" val="3549117282"/>
                    </a:ext>
                  </a:extLst>
                </a:gridCol>
                <a:gridCol w="1625588">
                  <a:extLst>
                    <a:ext uri="{9D8B030D-6E8A-4147-A177-3AD203B41FA5}">
                      <a16:colId xmlns:a16="http://schemas.microsoft.com/office/drawing/2014/main" val="2876347427"/>
                    </a:ext>
                  </a:extLst>
                </a:gridCol>
              </a:tblGrid>
              <a:tr h="51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48 + 17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(48 + 17)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(40 + 8) + (10 + 7)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(40 + 10) + (8 + 7)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50 + 15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65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40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64 – 64 + 0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(81 – 72) • 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2 • 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150689"/>
                  </a:ext>
                </a:extLst>
              </a:tr>
              <a:tr h="51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93 – 84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(80 + 13) – (80 + 4)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(80 – 80) + (13 – 4)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+ 9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27 – 27 – 0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(67 – 59) • 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7 • 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549609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15892" y="3244334"/>
            <a:ext cx="9772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205.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5299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B8D64E8-6DC0-4CA9-8A98-B91D543DF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65480"/>
              </p:ext>
            </p:extLst>
          </p:nvPr>
        </p:nvGraphicFramePr>
        <p:xfrm>
          <a:off x="2977699" y="1731812"/>
          <a:ext cx="7925588" cy="403682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08000">
                  <a:extLst>
                    <a:ext uri="{9D8B030D-6E8A-4147-A177-3AD203B41FA5}">
                      <a16:colId xmlns:a16="http://schemas.microsoft.com/office/drawing/2014/main" val="80671807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9500588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3549117282"/>
                    </a:ext>
                  </a:extLst>
                </a:gridCol>
                <a:gridCol w="1625588">
                  <a:extLst>
                    <a:ext uri="{9D8B030D-6E8A-4147-A177-3AD203B41FA5}">
                      <a16:colId xmlns:a16="http://schemas.microsoft.com/office/drawing/2014/main" val="2876347427"/>
                    </a:ext>
                  </a:extLst>
                </a:gridCol>
              </a:tblGrid>
              <a:tr h="51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48 + 17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(48 + 17)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(40 + 8) + (10 + 7)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(40 + 10) + (8 + 7)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50 + 15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65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40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64 – 64 + 0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(81 – 72) • 2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9 • 2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18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2 • 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150689"/>
                  </a:ext>
                </a:extLst>
              </a:tr>
              <a:tr h="51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93 – 84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(80 + 13) – (80 + 4)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(80 – 80) + (13 – 4)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+ 9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27 – 27 – 0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(67 – 59) • 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7 • 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549609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15892" y="3244334"/>
            <a:ext cx="9772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205.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4765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B8D64E8-6DC0-4CA9-8A98-B91D543DF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593145"/>
              </p:ext>
            </p:extLst>
          </p:nvPr>
        </p:nvGraphicFramePr>
        <p:xfrm>
          <a:off x="2977699" y="1731812"/>
          <a:ext cx="7925588" cy="403682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08000">
                  <a:extLst>
                    <a:ext uri="{9D8B030D-6E8A-4147-A177-3AD203B41FA5}">
                      <a16:colId xmlns:a16="http://schemas.microsoft.com/office/drawing/2014/main" val="80671807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9500588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3549117282"/>
                    </a:ext>
                  </a:extLst>
                </a:gridCol>
                <a:gridCol w="1625588">
                  <a:extLst>
                    <a:ext uri="{9D8B030D-6E8A-4147-A177-3AD203B41FA5}">
                      <a16:colId xmlns:a16="http://schemas.microsoft.com/office/drawing/2014/main" val="2876347427"/>
                    </a:ext>
                  </a:extLst>
                </a:gridCol>
              </a:tblGrid>
              <a:tr h="51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48 + 17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(48 + 17)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(40 + 8) + (10 + 7)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(40 + 10) + (8 + 7)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50 + 15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65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40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64 – 64 + 0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(81 – 72) • 2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9 • 2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18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2 • 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150689"/>
                  </a:ext>
                </a:extLst>
              </a:tr>
              <a:tr h="51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93 – 84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(80 + 13) – (80 + 4)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(80 – 80) + (13 – 4)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+ 9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27 – 27 – 0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(67 – 59) • 2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• 2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7 • 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549609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15892" y="3244334"/>
            <a:ext cx="9772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205.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732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B8D64E8-6DC0-4CA9-8A98-B91D543DF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201695"/>
              </p:ext>
            </p:extLst>
          </p:nvPr>
        </p:nvGraphicFramePr>
        <p:xfrm>
          <a:off x="2977699" y="1731812"/>
          <a:ext cx="7925588" cy="403682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08000">
                  <a:extLst>
                    <a:ext uri="{9D8B030D-6E8A-4147-A177-3AD203B41FA5}">
                      <a16:colId xmlns:a16="http://schemas.microsoft.com/office/drawing/2014/main" val="80671807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9500588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3549117282"/>
                    </a:ext>
                  </a:extLst>
                </a:gridCol>
                <a:gridCol w="1625588">
                  <a:extLst>
                    <a:ext uri="{9D8B030D-6E8A-4147-A177-3AD203B41FA5}">
                      <a16:colId xmlns:a16="http://schemas.microsoft.com/office/drawing/2014/main" val="2876347427"/>
                    </a:ext>
                  </a:extLst>
                </a:gridCol>
              </a:tblGrid>
              <a:tr h="51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48 + 17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(48 + 17)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(40 + 8) + (10 + 7)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(40 + 10) + (8 + 7)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50 + 15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65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40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64 – 64 + 0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(81 – 72) • 2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9 • 2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18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2 • 6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150689"/>
                  </a:ext>
                </a:extLst>
              </a:tr>
              <a:tr h="51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93 – 84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(80 + 13) – (80 + 4)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(80 – 80) + (13 – 4)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+ 9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27 – 27 – 0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(67 – 59) • 2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• 2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7 • 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549609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15892" y="3244334"/>
            <a:ext cx="9772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205.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2745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B8D64E8-6DC0-4CA9-8A98-B91D543DF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4659"/>
              </p:ext>
            </p:extLst>
          </p:nvPr>
        </p:nvGraphicFramePr>
        <p:xfrm>
          <a:off x="2977699" y="1731812"/>
          <a:ext cx="7925588" cy="403682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08000">
                  <a:extLst>
                    <a:ext uri="{9D8B030D-6E8A-4147-A177-3AD203B41FA5}">
                      <a16:colId xmlns:a16="http://schemas.microsoft.com/office/drawing/2014/main" val="80671807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9500588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3549117282"/>
                    </a:ext>
                  </a:extLst>
                </a:gridCol>
                <a:gridCol w="1625588">
                  <a:extLst>
                    <a:ext uri="{9D8B030D-6E8A-4147-A177-3AD203B41FA5}">
                      <a16:colId xmlns:a16="http://schemas.microsoft.com/office/drawing/2014/main" val="2876347427"/>
                    </a:ext>
                  </a:extLst>
                </a:gridCol>
              </a:tblGrid>
              <a:tr h="51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48 + 17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(48 + 17)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(40 + 8) + (10 + 7)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(40 + 10) + (8 + 7)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50 + 15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65 – 25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40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64 – 64 + 0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(81 – 72) • 2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9 • 2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18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2 • 6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150689"/>
                  </a:ext>
                </a:extLst>
              </a:tr>
              <a:tr h="51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93 – 84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(80 + 13) – (80 + 4)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(80 – 80) + (13 – 4)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+ 9 + 71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27 – 27 – 0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(67 – 59) • 2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• 2 =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7 • 2 =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549609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15892" y="3244334"/>
            <a:ext cx="9772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205.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4260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Браво</a:t>
            </a:r>
            <a:r>
              <a:rPr lang="en-US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741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47FD6-D971-4570-923A-EB88B43B5770}"/>
              </a:ext>
            </a:extLst>
          </p:cNvPr>
          <p:cNvGraphicFramePr>
            <a:graphicFrameLocks noGrp="1"/>
          </p:cNvGraphicFramePr>
          <p:nvPr/>
        </p:nvGraphicFramePr>
        <p:xfrm>
          <a:off x="224054" y="5700796"/>
          <a:ext cx="6215891" cy="8163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52520">
                  <a:extLst>
                    <a:ext uri="{9D8B030D-6E8A-4147-A177-3AD203B41FA5}">
                      <a16:colId xmlns:a16="http://schemas.microsoft.com/office/drawing/2014/main" val="2394473934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2306920859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3953667053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2863807735"/>
                    </a:ext>
                  </a:extLst>
                </a:gridCol>
              </a:tblGrid>
              <a:tr h="30762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1.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972222"/>
                  </a:ext>
                </a:extLst>
              </a:tr>
              <a:tr h="381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6 • 3 = 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3 • 6 = 18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6 • 3 = 3 • 6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 • 2 = 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 • 5 = 10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 • 2 = 2 • 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71088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3152002"/>
            <a:ext cx="247164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Ако заменимо места множиоцима производ се неће променити.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7D4C2E8-7213-40D8-9A14-A18B76F8D76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1672147"/>
            <a:ext cx="247164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198.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Замена места множилаца, пермутација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Посматрај слике и записе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0EE38D42-3BF6-4961-A6F5-63E913975E43}"/>
              </a:ext>
            </a:extLst>
          </p:cNvPr>
          <p:cNvGraphicFramePr>
            <a:graphicFrameLocks/>
          </p:cNvGraphicFramePr>
          <p:nvPr/>
        </p:nvGraphicFramePr>
        <p:xfrm>
          <a:off x="7284069" y="1579342"/>
          <a:ext cx="3960000" cy="39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5380479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3552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627513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6550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444594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61635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019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76334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62018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043167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560398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2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3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4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5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6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7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8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9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10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4904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407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2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5766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3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5831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4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4652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5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900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6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869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7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677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8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656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9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8681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10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253065"/>
                  </a:ext>
                </a:extLst>
              </a:tr>
            </a:tbl>
          </a:graphicData>
        </a:graphic>
      </p:graphicFrame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2EF37AA3-EE52-410E-B78E-8087218424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391280"/>
              </p:ext>
            </p:extLst>
          </p:nvPr>
        </p:nvGraphicFramePr>
        <p:xfrm>
          <a:off x="2764062" y="1579342"/>
          <a:ext cx="3960000" cy="39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5380479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3552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627513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6550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444594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61635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019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76334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62018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043167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560398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4904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407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5766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5831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4652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900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869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677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656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8681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253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183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47FD6-D971-4570-923A-EB88B43B5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260270"/>
              </p:ext>
            </p:extLst>
          </p:nvPr>
        </p:nvGraphicFramePr>
        <p:xfrm>
          <a:off x="224054" y="5700796"/>
          <a:ext cx="6215891" cy="8163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52520">
                  <a:extLst>
                    <a:ext uri="{9D8B030D-6E8A-4147-A177-3AD203B41FA5}">
                      <a16:colId xmlns:a16="http://schemas.microsoft.com/office/drawing/2014/main" val="2394473934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2306920859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3953667053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2863807735"/>
                    </a:ext>
                  </a:extLst>
                </a:gridCol>
              </a:tblGrid>
              <a:tr h="30762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1.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2.</a:t>
                      </a:r>
                      <a:endParaRPr lang="en-GB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972222"/>
                  </a:ext>
                </a:extLst>
              </a:tr>
              <a:tr h="381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6 • 3 = 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3 • 6 = 18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6 • 3 = 3 • 6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 • 2 = 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 • 5 = 10</a:t>
                      </a:r>
                      <a:endParaRPr lang="en-GB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 • 2 = 2 • 5</a:t>
                      </a:r>
                      <a:endParaRPr lang="en-GB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71088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3152002"/>
            <a:ext cx="247164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Ако заменимо места множиоцима производ се неће променити.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7D4C2E8-7213-40D8-9A14-A18B76F8D76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1672147"/>
            <a:ext cx="247164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198.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Замена места множилаца, пермутација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Посматрај слике и записе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0EE38D42-3BF6-4961-A6F5-63E913975E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496714"/>
              </p:ext>
            </p:extLst>
          </p:nvPr>
        </p:nvGraphicFramePr>
        <p:xfrm>
          <a:off x="7284069" y="1579342"/>
          <a:ext cx="3960000" cy="39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5380479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3552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627513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6550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444594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61635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019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76334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62018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043167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560398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2</a:t>
                      </a:r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3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4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5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6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7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8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9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10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4904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407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2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5766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3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5831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4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4652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5</a:t>
                      </a:r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900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6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869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7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677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8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656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9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8681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10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253065"/>
                  </a:ext>
                </a:extLst>
              </a:tr>
            </a:tbl>
          </a:graphicData>
        </a:graphic>
      </p:graphicFrame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2EF37AA3-EE52-410E-B78E-8087218424BE}"/>
              </a:ext>
            </a:extLst>
          </p:cNvPr>
          <p:cNvGraphicFramePr>
            <a:graphicFrameLocks/>
          </p:cNvGraphicFramePr>
          <p:nvPr/>
        </p:nvGraphicFramePr>
        <p:xfrm>
          <a:off x="2764062" y="1579342"/>
          <a:ext cx="3960000" cy="39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5380479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3552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627513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6550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444594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61635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019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76334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62018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043167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560398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4904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407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5766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5831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4652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900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869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677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656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8681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253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769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Множење и дељење</a:t>
            </a: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47FD6-D971-4570-923A-EB88B43B5770}"/>
              </a:ext>
            </a:extLst>
          </p:cNvPr>
          <p:cNvGraphicFramePr>
            <a:graphicFrameLocks noGrp="1"/>
          </p:cNvGraphicFramePr>
          <p:nvPr/>
        </p:nvGraphicFramePr>
        <p:xfrm>
          <a:off x="224054" y="5700796"/>
          <a:ext cx="6215891" cy="8163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52520">
                  <a:extLst>
                    <a:ext uri="{9D8B030D-6E8A-4147-A177-3AD203B41FA5}">
                      <a16:colId xmlns:a16="http://schemas.microsoft.com/office/drawing/2014/main" val="2394473934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2306920859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3953667053"/>
                    </a:ext>
                  </a:extLst>
                </a:gridCol>
                <a:gridCol w="1554457">
                  <a:extLst>
                    <a:ext uri="{9D8B030D-6E8A-4147-A177-3AD203B41FA5}">
                      <a16:colId xmlns:a16="http://schemas.microsoft.com/office/drawing/2014/main" val="2863807735"/>
                    </a:ext>
                  </a:extLst>
                </a:gridCol>
              </a:tblGrid>
              <a:tr h="30762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1.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2.</a:t>
                      </a:r>
                      <a:endParaRPr lang="en-GB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972222"/>
                  </a:ext>
                </a:extLst>
              </a:tr>
              <a:tr h="381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6 • 3 = 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3 • 6 = 18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6 • 3 = 3 • 6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 • 2 = 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 • 5 = 10</a:t>
                      </a:r>
                      <a:endParaRPr lang="en-GB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 • 2 = 2 • 5</a:t>
                      </a:r>
                      <a:endParaRPr lang="en-GB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71088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BC45A54-CE7B-4770-8288-B3FB31C38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3152002"/>
            <a:ext cx="247164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Ако заменимо места множиоцима производ се неће променити.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7D4C2E8-7213-40D8-9A14-A18B76F8D76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4055" y="1672147"/>
            <a:ext cx="247164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198.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Замена места множилаца, пермутација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Посматрај слике и записе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0EE38D42-3BF6-4961-A6F5-63E913975E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817306"/>
              </p:ext>
            </p:extLst>
          </p:nvPr>
        </p:nvGraphicFramePr>
        <p:xfrm>
          <a:off x="7284069" y="1579342"/>
          <a:ext cx="3960000" cy="39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5380479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3552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627513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6550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444594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61635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019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76334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62018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043167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560398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2</a:t>
                      </a:r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3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4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5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6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7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8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9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10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4904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407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2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5766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3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5831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4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4652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5</a:t>
                      </a:r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900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6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869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7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677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8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656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9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8681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10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253065"/>
                  </a:ext>
                </a:extLst>
              </a:tr>
            </a:tbl>
          </a:graphicData>
        </a:graphic>
      </p:graphicFrame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2EF37AA3-EE52-410E-B78E-8087218424BE}"/>
              </a:ext>
            </a:extLst>
          </p:cNvPr>
          <p:cNvGraphicFramePr>
            <a:graphicFrameLocks/>
          </p:cNvGraphicFramePr>
          <p:nvPr/>
        </p:nvGraphicFramePr>
        <p:xfrm>
          <a:off x="2764062" y="1579342"/>
          <a:ext cx="3960000" cy="39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5380479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3552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627513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6550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444594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61635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019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76334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62018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043167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560398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4904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407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5766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5831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4652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900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869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677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656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8681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253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606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325</TotalTime>
  <Words>3867</Words>
  <Application>Microsoft Office PowerPoint</Application>
  <PresentationFormat>Widescreen</PresentationFormat>
  <Paragraphs>1200</Paragraphs>
  <Slides>65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Comic Sans MS</vt:lpstr>
      <vt:lpstr>Franklin Gothic Book</vt:lpstr>
      <vt:lpstr>Office Theme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Браво!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Браво!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Браво!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Браво!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Браво!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Браво!</vt:lpstr>
      <vt:lpstr>Множење и дељење</vt:lpstr>
      <vt:lpstr>Множење и дељење</vt:lpstr>
      <vt:lpstr>Множење и дељење</vt:lpstr>
      <vt:lpstr>Множење и дељење</vt:lpstr>
      <vt:lpstr>Браво!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Множење и дељење</vt:lpstr>
      <vt:lpstr>Браво!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zorica milatovic</dc:creator>
  <cp:lastModifiedBy>zorica milatovic</cp:lastModifiedBy>
  <cp:revision>55</cp:revision>
  <dcterms:created xsi:type="dcterms:W3CDTF">2020-07-24T11:33:53Z</dcterms:created>
  <dcterms:modified xsi:type="dcterms:W3CDTF">2020-07-31T15:25:20Z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