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8" r:id="rId2"/>
    <p:sldId id="307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341" r:id="rId37"/>
    <p:sldId id="342" r:id="rId38"/>
    <p:sldId id="343" r:id="rId39"/>
    <p:sldId id="34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6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94" autoAdjust="0"/>
  </p:normalViewPr>
  <p:slideViewPr>
    <p:cSldViewPr snapToGrid="0">
      <p:cViewPr varScale="1">
        <p:scale>
          <a:sx n="58" d="100"/>
          <a:sy n="58" d="100"/>
        </p:scale>
        <p:origin x="988" y="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Цифре које користи рачунар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8/25/2020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Цифре које користи рачунар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8/25/2020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D37C045A-9D3F-4D85-A4BC-4E1616075B1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up of plant shoo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Цифре које користи рачунар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Цифре које користи рачунар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Цифре које користи рачунар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Closeup of green plant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Цифре које користи рачунар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Цифре које користи рачунар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Цифре које користи рачунар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Цифре које користи рачунар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Цифре које користи рачунар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Цифре које користи рачунар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/>
              <a:t>Цифре које користи рачунар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5991" y="2109437"/>
            <a:ext cx="4155622" cy="898167"/>
          </a:xfrm>
        </p:spPr>
        <p:txBody>
          <a:bodyPr/>
          <a:lstStyle/>
          <a:p>
            <a:pPr algn="ctr"/>
            <a:r>
              <a:rPr lang="sr-Cyrl-RS" sz="2000" dirty="0"/>
              <a:t>Дигитални свет</a:t>
            </a:r>
            <a:br>
              <a:rPr lang="sr-Cyrl-RS" dirty="0"/>
            </a:br>
            <a:r>
              <a:rPr lang="sr-Cyrl-RS" dirty="0"/>
              <a:t>Рачунари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7045991" y="3607420"/>
            <a:ext cx="4155622" cy="485954"/>
          </a:xfrm>
        </p:spPr>
        <p:txBody>
          <a:bodyPr/>
          <a:lstStyle/>
          <a:p>
            <a:pPr algn="ctr"/>
            <a:r>
              <a:rPr lang="sr-Cyrl-RS" dirty="0"/>
              <a:t>ПРВИ РАЗРЕД ОСНОВНЕ ШКОЛЕ</a:t>
            </a:r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1570060-9A5D-42CE-898E-7E9BE11FB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71" y="1648811"/>
            <a:ext cx="6464897" cy="3560378"/>
          </a:xfrm>
          <a:prstGeom prst="rect">
            <a:avLst/>
          </a:prstGeom>
        </p:spPr>
      </p:pic>
      <p:pic>
        <p:nvPicPr>
          <p:cNvPr id="8" name="franz-schubert-mertz-standchen-guitar">
            <a:hlinkClick r:id="" action="ppaction://media"/>
            <a:extLst>
              <a:ext uri="{FF2B5EF4-FFF2-40B4-BE49-F238E27FC236}">
                <a16:creationId xmlns:a16="http://schemas.microsoft.com/office/drawing/2014/main" id="{83F6EB08-D63F-4D0A-9162-1E6BC5C42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5880865"/>
            <a:ext cx="406400" cy="4064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61D64B1-B62E-48A9-9216-54B215C78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FD5D587-A208-4730-B43F-D33720394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7028" y="6648680"/>
            <a:ext cx="3571917" cy="209320"/>
          </a:xfrm>
        </p:spPr>
        <p:txBody>
          <a:bodyPr/>
          <a:lstStyle/>
          <a:p>
            <a:r>
              <a:rPr lang="ru-RU" sz="1800" dirty="0"/>
              <a:t>Цифре које користи рачунар</a:t>
            </a:r>
            <a:endParaRPr lang="en-US" sz="180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08FA412-5895-4806-9B82-02CFC07F7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59E6EF9-D295-46C7-A617-4341AB4B24B2}"/>
              </a:ext>
            </a:extLst>
          </p:cNvPr>
          <p:cNvSpPr txBox="1">
            <a:spLocks/>
          </p:cNvSpPr>
          <p:nvPr/>
        </p:nvSpPr>
        <p:spPr>
          <a:xfrm>
            <a:off x="7110962" y="2879300"/>
            <a:ext cx="4357597" cy="1099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2000" dirty="0">
                <a:solidFill>
                  <a:schemeClr val="tx1"/>
                </a:solidFill>
              </a:rPr>
              <a:t>Које цифре чине наш бројни систем?</a:t>
            </a: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476146"/>
              </p:ext>
            </p:extLst>
          </p:nvPr>
        </p:nvGraphicFramePr>
        <p:xfrm>
          <a:off x="618656" y="3177922"/>
          <a:ext cx="6156720" cy="640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5672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502155"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0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1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2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6642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59E6EF9-D295-46C7-A617-4341AB4B24B2}"/>
              </a:ext>
            </a:extLst>
          </p:cNvPr>
          <p:cNvSpPr txBox="1">
            <a:spLocks/>
          </p:cNvSpPr>
          <p:nvPr/>
        </p:nvSpPr>
        <p:spPr>
          <a:xfrm>
            <a:off x="7110962" y="2879300"/>
            <a:ext cx="4357597" cy="1099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2000" dirty="0">
                <a:solidFill>
                  <a:schemeClr val="tx1"/>
                </a:solidFill>
              </a:rPr>
              <a:t>Које цифре чине наш бројни систем?</a:t>
            </a: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013258"/>
              </p:ext>
            </p:extLst>
          </p:nvPr>
        </p:nvGraphicFramePr>
        <p:xfrm>
          <a:off x="618656" y="3177922"/>
          <a:ext cx="6156720" cy="640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5672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502155"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0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1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2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3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2676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59E6EF9-D295-46C7-A617-4341AB4B24B2}"/>
              </a:ext>
            </a:extLst>
          </p:cNvPr>
          <p:cNvSpPr txBox="1">
            <a:spLocks/>
          </p:cNvSpPr>
          <p:nvPr/>
        </p:nvSpPr>
        <p:spPr>
          <a:xfrm>
            <a:off x="7110962" y="2879300"/>
            <a:ext cx="4357597" cy="1099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2000" dirty="0">
                <a:solidFill>
                  <a:schemeClr val="tx1"/>
                </a:solidFill>
              </a:rPr>
              <a:t>Које цифре чине наш бројни систем?</a:t>
            </a: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461957"/>
              </p:ext>
            </p:extLst>
          </p:nvPr>
        </p:nvGraphicFramePr>
        <p:xfrm>
          <a:off x="618656" y="3177922"/>
          <a:ext cx="6156720" cy="640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5672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502155"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0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1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2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3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4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2386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59E6EF9-D295-46C7-A617-4341AB4B24B2}"/>
              </a:ext>
            </a:extLst>
          </p:cNvPr>
          <p:cNvSpPr txBox="1">
            <a:spLocks/>
          </p:cNvSpPr>
          <p:nvPr/>
        </p:nvSpPr>
        <p:spPr>
          <a:xfrm>
            <a:off x="7110962" y="2879300"/>
            <a:ext cx="4357597" cy="1099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2000" dirty="0">
                <a:solidFill>
                  <a:schemeClr val="tx1"/>
                </a:solidFill>
              </a:rPr>
              <a:t>Које цифре чине наш бројни систем?</a:t>
            </a: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671977"/>
              </p:ext>
            </p:extLst>
          </p:nvPr>
        </p:nvGraphicFramePr>
        <p:xfrm>
          <a:off x="618656" y="3177922"/>
          <a:ext cx="6156720" cy="640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5672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502155"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0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1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2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3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4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5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1512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59E6EF9-D295-46C7-A617-4341AB4B24B2}"/>
              </a:ext>
            </a:extLst>
          </p:cNvPr>
          <p:cNvSpPr txBox="1">
            <a:spLocks/>
          </p:cNvSpPr>
          <p:nvPr/>
        </p:nvSpPr>
        <p:spPr>
          <a:xfrm>
            <a:off x="7110962" y="2879300"/>
            <a:ext cx="4357597" cy="1099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2000" dirty="0">
                <a:solidFill>
                  <a:schemeClr val="tx1"/>
                </a:solidFill>
              </a:rPr>
              <a:t>Које цифре чине наш бројни систем?</a:t>
            </a: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231965"/>
              </p:ext>
            </p:extLst>
          </p:nvPr>
        </p:nvGraphicFramePr>
        <p:xfrm>
          <a:off x="618656" y="3177922"/>
          <a:ext cx="6156720" cy="640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5672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502155"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0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1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2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3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4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5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6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6058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59E6EF9-D295-46C7-A617-4341AB4B24B2}"/>
              </a:ext>
            </a:extLst>
          </p:cNvPr>
          <p:cNvSpPr txBox="1">
            <a:spLocks/>
          </p:cNvSpPr>
          <p:nvPr/>
        </p:nvSpPr>
        <p:spPr>
          <a:xfrm>
            <a:off x="7110962" y="2879300"/>
            <a:ext cx="4357597" cy="1099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2000" dirty="0">
                <a:solidFill>
                  <a:schemeClr val="tx1"/>
                </a:solidFill>
              </a:rPr>
              <a:t>Које цифре чине наш бројни систем?</a:t>
            </a: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299266"/>
              </p:ext>
            </p:extLst>
          </p:nvPr>
        </p:nvGraphicFramePr>
        <p:xfrm>
          <a:off x="618656" y="3177922"/>
          <a:ext cx="6156720" cy="640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5672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502155"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0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1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2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3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4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5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6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7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9142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59E6EF9-D295-46C7-A617-4341AB4B24B2}"/>
              </a:ext>
            </a:extLst>
          </p:cNvPr>
          <p:cNvSpPr txBox="1">
            <a:spLocks/>
          </p:cNvSpPr>
          <p:nvPr/>
        </p:nvSpPr>
        <p:spPr>
          <a:xfrm>
            <a:off x="7110962" y="2879300"/>
            <a:ext cx="4357597" cy="1099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2000" dirty="0">
                <a:solidFill>
                  <a:schemeClr val="tx1"/>
                </a:solidFill>
              </a:rPr>
              <a:t>Које цифре чине наш бројни систем?</a:t>
            </a: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911076"/>
              </p:ext>
            </p:extLst>
          </p:nvPr>
        </p:nvGraphicFramePr>
        <p:xfrm>
          <a:off x="618656" y="3177922"/>
          <a:ext cx="6156720" cy="640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5672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502155"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0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1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2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3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4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5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6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7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8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0989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59E6EF9-D295-46C7-A617-4341AB4B24B2}"/>
              </a:ext>
            </a:extLst>
          </p:cNvPr>
          <p:cNvSpPr txBox="1">
            <a:spLocks/>
          </p:cNvSpPr>
          <p:nvPr/>
        </p:nvSpPr>
        <p:spPr>
          <a:xfrm>
            <a:off x="7110962" y="2879300"/>
            <a:ext cx="4357597" cy="1099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2000" dirty="0">
                <a:solidFill>
                  <a:schemeClr val="tx1"/>
                </a:solidFill>
              </a:rPr>
              <a:t>Које цифре чине наш бројни систем?</a:t>
            </a: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493146"/>
              </p:ext>
            </p:extLst>
          </p:nvPr>
        </p:nvGraphicFramePr>
        <p:xfrm>
          <a:off x="618656" y="3177922"/>
          <a:ext cx="6156720" cy="640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5672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502155"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0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1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2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3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4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5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6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7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8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9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4324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59E6EF9-D295-46C7-A617-4341AB4B24B2}"/>
              </a:ext>
            </a:extLst>
          </p:cNvPr>
          <p:cNvSpPr txBox="1">
            <a:spLocks/>
          </p:cNvSpPr>
          <p:nvPr/>
        </p:nvSpPr>
        <p:spPr>
          <a:xfrm>
            <a:off x="7110961" y="2183999"/>
            <a:ext cx="4357597" cy="1099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Cyrl-RS" sz="2000" dirty="0">
                <a:solidFill>
                  <a:schemeClr val="tx1"/>
                </a:solidFill>
              </a:rPr>
              <a:t>10 цифара – </a:t>
            </a:r>
            <a:r>
              <a:rPr lang="sr-Cyrl-RS" sz="2000" dirty="0">
                <a:solidFill>
                  <a:srgbClr val="C00000"/>
                </a:solidFill>
              </a:rPr>
              <a:t>Декадни бројни систем</a:t>
            </a:r>
            <a:endParaRPr lang="en-US" sz="2000" dirty="0">
              <a:solidFill>
                <a:srgbClr val="C00000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477441"/>
              </p:ext>
            </p:extLst>
          </p:nvPr>
        </p:nvGraphicFramePr>
        <p:xfrm>
          <a:off x="723442" y="2413659"/>
          <a:ext cx="6156720" cy="640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5672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502155"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0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1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2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3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4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5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6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7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8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9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693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59E6EF9-D295-46C7-A617-4341AB4B24B2}"/>
              </a:ext>
            </a:extLst>
          </p:cNvPr>
          <p:cNvSpPr txBox="1">
            <a:spLocks/>
          </p:cNvSpPr>
          <p:nvPr/>
        </p:nvSpPr>
        <p:spPr>
          <a:xfrm>
            <a:off x="7110961" y="2183999"/>
            <a:ext cx="4357597" cy="1099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Cyrl-RS" sz="2000" dirty="0">
                <a:solidFill>
                  <a:schemeClr val="tx1"/>
                </a:solidFill>
              </a:rPr>
              <a:t>10 цифара – </a:t>
            </a:r>
            <a:r>
              <a:rPr lang="sr-Cyrl-RS" sz="2000" dirty="0">
                <a:solidFill>
                  <a:srgbClr val="C00000"/>
                </a:solidFill>
              </a:rPr>
              <a:t>Декадни бројни систем</a:t>
            </a:r>
            <a:endParaRPr lang="en-US" sz="2000" dirty="0">
              <a:solidFill>
                <a:srgbClr val="C00000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/>
          </p:cNvGraphicFramePr>
          <p:nvPr/>
        </p:nvGraphicFramePr>
        <p:xfrm>
          <a:off x="723442" y="2413659"/>
          <a:ext cx="6156720" cy="640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5672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502155"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0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1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2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3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4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5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6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7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8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9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sp>
        <p:nvSpPr>
          <p:cNvPr id="25" name="Title 1">
            <a:extLst>
              <a:ext uri="{FF2B5EF4-FFF2-40B4-BE49-F238E27FC236}">
                <a16:creationId xmlns:a16="http://schemas.microsoft.com/office/drawing/2014/main" id="{067CC1CB-FC4F-4AAB-9DB3-5794A0420CF9}"/>
              </a:ext>
            </a:extLst>
          </p:cNvPr>
          <p:cNvSpPr txBox="1">
            <a:spLocks/>
          </p:cNvSpPr>
          <p:nvPr/>
        </p:nvSpPr>
        <p:spPr>
          <a:xfrm>
            <a:off x="7110960" y="3742170"/>
            <a:ext cx="4357597" cy="1099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Cyrl-RS" sz="2000" dirty="0">
                <a:solidFill>
                  <a:schemeClr val="tx1"/>
                </a:solidFill>
              </a:rPr>
              <a:t>А које цифре користи рачунар?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04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5C7E5C4-9065-4011-A15C-6816991735B5}"/>
              </a:ext>
            </a:extLst>
          </p:cNvPr>
          <p:cNvSpPr txBox="1">
            <a:spLocks/>
          </p:cNvSpPr>
          <p:nvPr/>
        </p:nvSpPr>
        <p:spPr>
          <a:xfrm>
            <a:off x="7360679" y="2464589"/>
            <a:ext cx="3905905" cy="109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2400" dirty="0">
                <a:solidFill>
                  <a:schemeClr val="tx1"/>
                </a:solidFill>
              </a:rPr>
              <a:t>У нашој збирци задатака из математике за први разред у </a:t>
            </a:r>
          </a:p>
          <a:p>
            <a:r>
              <a:rPr lang="sr-Cyrl-RS" sz="2400" dirty="0">
                <a:solidFill>
                  <a:schemeClr val="tx1"/>
                </a:solidFill>
              </a:rPr>
              <a:t>првом задатку се тражи да набројимо цифре датих бројева ...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12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59E6EF9-D295-46C7-A617-4341AB4B24B2}"/>
              </a:ext>
            </a:extLst>
          </p:cNvPr>
          <p:cNvSpPr txBox="1">
            <a:spLocks/>
          </p:cNvSpPr>
          <p:nvPr/>
        </p:nvSpPr>
        <p:spPr>
          <a:xfrm>
            <a:off x="7110961" y="2183999"/>
            <a:ext cx="4357597" cy="1099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Cyrl-RS" sz="2000" dirty="0">
                <a:solidFill>
                  <a:schemeClr val="tx1"/>
                </a:solidFill>
              </a:rPr>
              <a:t>10 цифара – </a:t>
            </a:r>
            <a:r>
              <a:rPr lang="sr-Cyrl-RS" sz="2000" dirty="0">
                <a:solidFill>
                  <a:srgbClr val="C00000"/>
                </a:solidFill>
              </a:rPr>
              <a:t>Декадни бројни систем</a:t>
            </a:r>
            <a:endParaRPr lang="en-US" sz="2000" dirty="0">
              <a:solidFill>
                <a:srgbClr val="C00000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350754"/>
              </p:ext>
            </p:extLst>
          </p:nvPr>
        </p:nvGraphicFramePr>
        <p:xfrm>
          <a:off x="723442" y="2413659"/>
          <a:ext cx="6156720" cy="640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5672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502155"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0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1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2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3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4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5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6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7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8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9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sp>
        <p:nvSpPr>
          <p:cNvPr id="25" name="Title 1">
            <a:extLst>
              <a:ext uri="{FF2B5EF4-FFF2-40B4-BE49-F238E27FC236}">
                <a16:creationId xmlns:a16="http://schemas.microsoft.com/office/drawing/2014/main" id="{067CC1CB-FC4F-4AAB-9DB3-5794A0420CF9}"/>
              </a:ext>
            </a:extLst>
          </p:cNvPr>
          <p:cNvSpPr txBox="1">
            <a:spLocks/>
          </p:cNvSpPr>
          <p:nvPr/>
        </p:nvSpPr>
        <p:spPr>
          <a:xfrm>
            <a:off x="7110960" y="3742170"/>
            <a:ext cx="4357597" cy="1099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Cyrl-RS" sz="2000" dirty="0">
                <a:solidFill>
                  <a:schemeClr val="tx1"/>
                </a:solidFill>
              </a:rPr>
              <a:t>А које цифре користи рачунар?</a:t>
            </a:r>
            <a:endParaRPr lang="en-US" sz="2000" dirty="0">
              <a:solidFill>
                <a:srgbClr val="C00000"/>
              </a:solidFill>
            </a:endParaRPr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D71B3416-C8C7-45EB-AFFF-C1E3102BDD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287394"/>
              </p:ext>
            </p:extLst>
          </p:nvPr>
        </p:nvGraphicFramePr>
        <p:xfrm>
          <a:off x="723442" y="3971830"/>
          <a:ext cx="1231344" cy="640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5672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</a:tblGrid>
              <a:tr h="502155"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0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1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7908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59E6EF9-D295-46C7-A617-4341AB4B24B2}"/>
              </a:ext>
            </a:extLst>
          </p:cNvPr>
          <p:cNvSpPr txBox="1">
            <a:spLocks/>
          </p:cNvSpPr>
          <p:nvPr/>
        </p:nvSpPr>
        <p:spPr>
          <a:xfrm>
            <a:off x="7110961" y="2183999"/>
            <a:ext cx="4357597" cy="1099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Cyrl-RS" sz="2000" dirty="0">
                <a:solidFill>
                  <a:schemeClr val="tx1"/>
                </a:solidFill>
              </a:rPr>
              <a:t>10 цифара – </a:t>
            </a:r>
            <a:r>
              <a:rPr lang="sr-Cyrl-RS" sz="2000" dirty="0">
                <a:solidFill>
                  <a:srgbClr val="C00000"/>
                </a:solidFill>
              </a:rPr>
              <a:t>Декадни бројни систем</a:t>
            </a:r>
            <a:endParaRPr lang="en-US" sz="2000" dirty="0">
              <a:solidFill>
                <a:srgbClr val="C00000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/>
          </p:cNvGraphicFramePr>
          <p:nvPr/>
        </p:nvGraphicFramePr>
        <p:xfrm>
          <a:off x="723442" y="2413659"/>
          <a:ext cx="6156720" cy="640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5672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502155"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0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1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2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3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4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5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6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7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8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9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sp>
        <p:nvSpPr>
          <p:cNvPr id="25" name="Title 1">
            <a:extLst>
              <a:ext uri="{FF2B5EF4-FFF2-40B4-BE49-F238E27FC236}">
                <a16:creationId xmlns:a16="http://schemas.microsoft.com/office/drawing/2014/main" id="{067CC1CB-FC4F-4AAB-9DB3-5794A0420CF9}"/>
              </a:ext>
            </a:extLst>
          </p:cNvPr>
          <p:cNvSpPr txBox="1">
            <a:spLocks/>
          </p:cNvSpPr>
          <p:nvPr/>
        </p:nvSpPr>
        <p:spPr>
          <a:xfrm>
            <a:off x="7110960" y="3742170"/>
            <a:ext cx="4357597" cy="1099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Cyrl-RS" sz="2000" dirty="0">
                <a:solidFill>
                  <a:schemeClr val="tx1"/>
                </a:solidFill>
              </a:rPr>
              <a:t>2 цифре – </a:t>
            </a:r>
            <a:r>
              <a:rPr lang="sr-Cyrl-RS" sz="2000" dirty="0">
                <a:solidFill>
                  <a:srgbClr val="C00000"/>
                </a:solidFill>
              </a:rPr>
              <a:t>Бинарни бројни систем</a:t>
            </a:r>
            <a:endParaRPr lang="en-US" sz="2000" dirty="0">
              <a:solidFill>
                <a:srgbClr val="C00000"/>
              </a:solidFill>
            </a:endParaRPr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D71B3416-C8C7-45EB-AFFF-C1E3102BDD3C}"/>
              </a:ext>
            </a:extLst>
          </p:cNvPr>
          <p:cNvGraphicFramePr>
            <a:graphicFrameLocks noGrp="1"/>
          </p:cNvGraphicFramePr>
          <p:nvPr/>
        </p:nvGraphicFramePr>
        <p:xfrm>
          <a:off x="723442" y="3971830"/>
          <a:ext cx="1231344" cy="640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5672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</a:tblGrid>
              <a:tr h="502155"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0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1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3722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/>
          </p:cNvGraphicFramePr>
          <p:nvPr/>
        </p:nvGraphicFramePr>
        <p:xfrm>
          <a:off x="723442" y="2413659"/>
          <a:ext cx="6156720" cy="640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5672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502155"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0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1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2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3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4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5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6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7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8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9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D71B3416-C8C7-45EB-AFFF-C1E3102BDD3C}"/>
              </a:ext>
            </a:extLst>
          </p:cNvPr>
          <p:cNvGraphicFramePr>
            <a:graphicFrameLocks noGrp="1"/>
          </p:cNvGraphicFramePr>
          <p:nvPr/>
        </p:nvGraphicFramePr>
        <p:xfrm>
          <a:off x="723442" y="3971830"/>
          <a:ext cx="1231344" cy="640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5672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</a:tblGrid>
              <a:tr h="502155"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0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1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pic>
        <p:nvPicPr>
          <p:cNvPr id="8" name="Graphic 7" descr="Hand">
            <a:extLst>
              <a:ext uri="{FF2B5EF4-FFF2-40B4-BE49-F238E27FC236}">
                <a16:creationId xmlns:a16="http://schemas.microsoft.com/office/drawing/2014/main" id="{66A478BC-A186-45EF-9F40-8946D2F41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8773" y="2228300"/>
            <a:ext cx="914400" cy="1010798"/>
          </a:xfrm>
          <a:prstGeom prst="rect">
            <a:avLst/>
          </a:prstGeom>
        </p:spPr>
      </p:pic>
      <p:pic>
        <p:nvPicPr>
          <p:cNvPr id="12" name="Graphic 11" descr="Hand">
            <a:extLst>
              <a:ext uri="{FF2B5EF4-FFF2-40B4-BE49-F238E27FC236}">
                <a16:creationId xmlns:a16="http://schemas.microsoft.com/office/drawing/2014/main" id="{7C64CC5E-32A0-4842-8CEF-57F498E3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404740" y="2228300"/>
            <a:ext cx="914400" cy="101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58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/>
          </p:cNvGraphicFramePr>
          <p:nvPr/>
        </p:nvGraphicFramePr>
        <p:xfrm>
          <a:off x="723442" y="2413659"/>
          <a:ext cx="6156720" cy="640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5672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502155"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0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1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2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3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4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5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6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7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8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9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D71B3416-C8C7-45EB-AFFF-C1E3102BDD3C}"/>
              </a:ext>
            </a:extLst>
          </p:cNvPr>
          <p:cNvGraphicFramePr>
            <a:graphicFrameLocks noGrp="1"/>
          </p:cNvGraphicFramePr>
          <p:nvPr/>
        </p:nvGraphicFramePr>
        <p:xfrm>
          <a:off x="723442" y="3971830"/>
          <a:ext cx="1231344" cy="640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5672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</a:tblGrid>
              <a:tr h="502155"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0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1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pic>
        <p:nvPicPr>
          <p:cNvPr id="8" name="Graphic 7" descr="Hand">
            <a:extLst>
              <a:ext uri="{FF2B5EF4-FFF2-40B4-BE49-F238E27FC236}">
                <a16:creationId xmlns:a16="http://schemas.microsoft.com/office/drawing/2014/main" id="{66A478BC-A186-45EF-9F40-8946D2F41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8773" y="2228300"/>
            <a:ext cx="914400" cy="1010798"/>
          </a:xfrm>
          <a:prstGeom prst="rect">
            <a:avLst/>
          </a:prstGeom>
        </p:spPr>
      </p:pic>
      <p:pic>
        <p:nvPicPr>
          <p:cNvPr id="12" name="Graphic 11" descr="Hand">
            <a:extLst>
              <a:ext uri="{FF2B5EF4-FFF2-40B4-BE49-F238E27FC236}">
                <a16:creationId xmlns:a16="http://schemas.microsoft.com/office/drawing/2014/main" id="{7C64CC5E-32A0-4842-8CEF-57F498E3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404740" y="2228300"/>
            <a:ext cx="914400" cy="10107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ED5AE-941D-4065-9473-34CDF7CBD594}"/>
              </a:ext>
            </a:extLst>
          </p:cNvPr>
          <p:cNvSpPr txBox="1"/>
          <p:nvPr/>
        </p:nvSpPr>
        <p:spPr>
          <a:xfrm>
            <a:off x="8450643" y="3971830"/>
            <a:ext cx="165253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dirty="0"/>
              <a:t>1 –</a:t>
            </a:r>
            <a:r>
              <a:rPr lang="sr-Cyrl-RS" dirty="0"/>
              <a:t> Укључено</a:t>
            </a:r>
            <a:r>
              <a:rPr lang="en-GB" dirty="0"/>
              <a:t> </a:t>
            </a:r>
          </a:p>
          <a:p>
            <a:r>
              <a:rPr lang="en-GB" dirty="0"/>
              <a:t>0 - </a:t>
            </a:r>
            <a:r>
              <a:rPr lang="sr-Cyrl-RS" dirty="0"/>
              <a:t>Искључено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5416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361740913"/>
              </p:ext>
            </p:extLst>
          </p:nvPr>
        </p:nvGraphicFramePr>
        <p:xfrm>
          <a:off x="708901" y="730685"/>
          <a:ext cx="3078360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2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3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4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5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6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7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8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9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D71B3416-C8C7-45EB-AFFF-C1E3102BDD3C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822000140"/>
              </p:ext>
            </p:extLst>
          </p:nvPr>
        </p:nvGraphicFramePr>
        <p:xfrm>
          <a:off x="708901" y="1324351"/>
          <a:ext cx="615672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pic>
        <p:nvPicPr>
          <p:cNvPr id="8" name="Graphic 7" descr="Hand">
            <a:extLst>
              <a:ext uri="{FF2B5EF4-FFF2-40B4-BE49-F238E27FC236}">
                <a16:creationId xmlns:a16="http://schemas.microsoft.com/office/drawing/2014/main" id="{66A478BC-A186-45EF-9F40-8946D2F41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2861" y="2711233"/>
            <a:ext cx="914400" cy="1010798"/>
          </a:xfrm>
          <a:prstGeom prst="rect">
            <a:avLst/>
          </a:prstGeom>
        </p:spPr>
      </p:pic>
      <p:pic>
        <p:nvPicPr>
          <p:cNvPr id="12" name="Graphic 11" descr="Hand">
            <a:extLst>
              <a:ext uri="{FF2B5EF4-FFF2-40B4-BE49-F238E27FC236}">
                <a16:creationId xmlns:a16="http://schemas.microsoft.com/office/drawing/2014/main" id="{7C64CC5E-32A0-4842-8CEF-57F498E3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088828" y="2711233"/>
            <a:ext cx="914400" cy="10107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ED5AE-941D-4065-9473-34CDF7CBD594}"/>
              </a:ext>
            </a:extLst>
          </p:cNvPr>
          <p:cNvSpPr txBox="1"/>
          <p:nvPr/>
        </p:nvSpPr>
        <p:spPr>
          <a:xfrm>
            <a:off x="7666609" y="2893466"/>
            <a:ext cx="165253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dirty="0"/>
              <a:t>1 –</a:t>
            </a:r>
            <a:r>
              <a:rPr lang="sr-Cyrl-RS" dirty="0"/>
              <a:t> Укључено</a:t>
            </a:r>
            <a:r>
              <a:rPr lang="en-GB" dirty="0"/>
              <a:t> </a:t>
            </a:r>
          </a:p>
          <a:p>
            <a:r>
              <a:rPr lang="en-GB" dirty="0"/>
              <a:t>0 - </a:t>
            </a:r>
            <a:r>
              <a:rPr lang="sr-Cyrl-RS" dirty="0"/>
              <a:t>Искључено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F199DA-FB4B-40EB-8970-9346016D1801}"/>
              </a:ext>
            </a:extLst>
          </p:cNvPr>
          <p:cNvSpPr txBox="1"/>
          <p:nvPr/>
        </p:nvSpPr>
        <p:spPr>
          <a:xfrm>
            <a:off x="4444319" y="2642007"/>
            <a:ext cx="2666643" cy="12311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sr-Cyrl-RS" dirty="0">
                <a:solidFill>
                  <a:srgbClr val="C00000"/>
                </a:solidFill>
              </a:rPr>
              <a:t>Човек може да користи </a:t>
            </a:r>
            <a:r>
              <a:rPr lang="sr-Cyrl-RS" sz="2000" dirty="0"/>
              <a:t>10 прстију </a:t>
            </a:r>
            <a:r>
              <a:rPr lang="sr-Cyrl-RS" dirty="0">
                <a:solidFill>
                  <a:srgbClr val="C00000"/>
                </a:solidFill>
              </a:rPr>
              <a:t>за рачунање, </a:t>
            </a:r>
          </a:p>
          <a:p>
            <a:r>
              <a:rPr lang="sr-Cyrl-RS" dirty="0">
                <a:solidFill>
                  <a:srgbClr val="C00000"/>
                </a:solidFill>
              </a:rPr>
              <a:t>а рачунар два стања: </a:t>
            </a:r>
            <a:r>
              <a:rPr lang="sr-Cyrl-RS" dirty="0"/>
              <a:t>Укључено, искључено</a:t>
            </a:r>
            <a:r>
              <a:rPr lang="sr-Cyrl-RS" dirty="0">
                <a:solidFill>
                  <a:srgbClr val="C00000"/>
                </a:solidFill>
              </a:rPr>
              <a:t>.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67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08901" y="730685"/>
          <a:ext cx="3078360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2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3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4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5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6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7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8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9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D71B3416-C8C7-45EB-AFFF-C1E3102BDD3C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08901" y="1324351"/>
          <a:ext cx="615672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pic>
        <p:nvPicPr>
          <p:cNvPr id="8" name="Graphic 7" descr="Hand">
            <a:extLst>
              <a:ext uri="{FF2B5EF4-FFF2-40B4-BE49-F238E27FC236}">
                <a16:creationId xmlns:a16="http://schemas.microsoft.com/office/drawing/2014/main" id="{66A478BC-A186-45EF-9F40-8946D2F41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2861" y="2711233"/>
            <a:ext cx="914400" cy="1010798"/>
          </a:xfrm>
          <a:prstGeom prst="rect">
            <a:avLst/>
          </a:prstGeom>
        </p:spPr>
      </p:pic>
      <p:pic>
        <p:nvPicPr>
          <p:cNvPr id="12" name="Graphic 11" descr="Hand">
            <a:extLst>
              <a:ext uri="{FF2B5EF4-FFF2-40B4-BE49-F238E27FC236}">
                <a16:creationId xmlns:a16="http://schemas.microsoft.com/office/drawing/2014/main" id="{7C64CC5E-32A0-4842-8CEF-57F498E3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088828" y="2711233"/>
            <a:ext cx="914400" cy="10107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ED5AE-941D-4065-9473-34CDF7CBD594}"/>
              </a:ext>
            </a:extLst>
          </p:cNvPr>
          <p:cNvSpPr txBox="1"/>
          <p:nvPr/>
        </p:nvSpPr>
        <p:spPr>
          <a:xfrm>
            <a:off x="7666609" y="2893466"/>
            <a:ext cx="165253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dirty="0"/>
              <a:t>1 –</a:t>
            </a:r>
            <a:r>
              <a:rPr lang="sr-Cyrl-RS" dirty="0"/>
              <a:t> Укључено</a:t>
            </a:r>
            <a:r>
              <a:rPr lang="en-GB" dirty="0"/>
              <a:t> </a:t>
            </a:r>
          </a:p>
          <a:p>
            <a:r>
              <a:rPr lang="en-GB" dirty="0"/>
              <a:t>0 - </a:t>
            </a:r>
            <a:r>
              <a:rPr lang="sr-Cyrl-RS" dirty="0"/>
              <a:t>Искључено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F199DA-FB4B-40EB-8970-9346016D1801}"/>
              </a:ext>
            </a:extLst>
          </p:cNvPr>
          <p:cNvSpPr txBox="1"/>
          <p:nvPr/>
        </p:nvSpPr>
        <p:spPr>
          <a:xfrm>
            <a:off x="4444319" y="2642007"/>
            <a:ext cx="2666643" cy="12311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sr-Cyrl-RS" dirty="0">
                <a:solidFill>
                  <a:srgbClr val="C00000"/>
                </a:solidFill>
              </a:rPr>
              <a:t>Човек може да користи </a:t>
            </a:r>
            <a:r>
              <a:rPr lang="sr-Cyrl-RS" sz="2000" dirty="0"/>
              <a:t>10 прстију </a:t>
            </a:r>
            <a:r>
              <a:rPr lang="sr-Cyrl-RS" dirty="0">
                <a:solidFill>
                  <a:srgbClr val="C00000"/>
                </a:solidFill>
              </a:rPr>
              <a:t>за рачунање, </a:t>
            </a:r>
          </a:p>
          <a:p>
            <a:r>
              <a:rPr lang="sr-Cyrl-RS" dirty="0">
                <a:solidFill>
                  <a:srgbClr val="C00000"/>
                </a:solidFill>
              </a:rPr>
              <a:t>а рачунар два стања: </a:t>
            </a:r>
            <a:r>
              <a:rPr lang="sr-Cyrl-RS" dirty="0"/>
              <a:t>Укључено, искључено</a:t>
            </a:r>
            <a:r>
              <a:rPr lang="sr-Cyrl-RS" dirty="0">
                <a:solidFill>
                  <a:srgbClr val="C00000"/>
                </a:solidFill>
              </a:rPr>
              <a:t>.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FB5772-E56F-4A7F-BA91-C0CCB80F70B7}"/>
              </a:ext>
            </a:extLst>
          </p:cNvPr>
          <p:cNvSpPr txBox="1"/>
          <p:nvPr/>
        </p:nvSpPr>
        <p:spPr>
          <a:xfrm>
            <a:off x="4066778" y="4529384"/>
            <a:ext cx="342172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sr-Cyrl-RS" dirty="0">
                <a:solidFill>
                  <a:srgbClr val="C00000"/>
                </a:solidFill>
              </a:rPr>
              <a:t>Зато ми и рачунар на различите начине записујемо бројеве.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336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616948596"/>
              </p:ext>
            </p:extLst>
          </p:nvPr>
        </p:nvGraphicFramePr>
        <p:xfrm>
          <a:off x="7110962" y="2945076"/>
          <a:ext cx="3078360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2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3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4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5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6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7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8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9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D71B3416-C8C7-45EB-AFFF-C1E3102BDD3C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365666497"/>
              </p:ext>
            </p:extLst>
          </p:nvPr>
        </p:nvGraphicFramePr>
        <p:xfrm>
          <a:off x="7110962" y="3538742"/>
          <a:ext cx="615672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pic>
        <p:nvPicPr>
          <p:cNvPr id="8" name="Graphic 7" descr="Hand">
            <a:extLst>
              <a:ext uri="{FF2B5EF4-FFF2-40B4-BE49-F238E27FC236}">
                <a16:creationId xmlns:a16="http://schemas.microsoft.com/office/drawing/2014/main" id="{66A478BC-A186-45EF-9F40-8946D2F411F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36" y="2797165"/>
            <a:ext cx="557128" cy="615861"/>
          </a:xfrm>
          <a:prstGeom prst="rect">
            <a:avLst/>
          </a:prstGeom>
        </p:spPr>
      </p:pic>
      <p:pic>
        <p:nvPicPr>
          <p:cNvPr id="12" name="Graphic 11" descr="Hand">
            <a:extLst>
              <a:ext uri="{FF2B5EF4-FFF2-40B4-BE49-F238E27FC236}">
                <a16:creationId xmlns:a16="http://schemas.microsoft.com/office/drawing/2014/main" id="{7C64CC5E-32A0-4842-8CEF-57F498E37EF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762269" y="2774834"/>
            <a:ext cx="557128" cy="615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ED5AE-941D-4065-9473-34CDF7CBD594}"/>
              </a:ext>
            </a:extLst>
          </p:cNvPr>
          <p:cNvSpPr txBox="1"/>
          <p:nvPr/>
        </p:nvSpPr>
        <p:spPr>
          <a:xfrm>
            <a:off x="10644985" y="3503912"/>
            <a:ext cx="132823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400" dirty="0"/>
              <a:t>1 –</a:t>
            </a:r>
            <a:r>
              <a:rPr lang="sr-Cyrl-RS" sz="1400" dirty="0"/>
              <a:t> Укључено</a:t>
            </a:r>
            <a:r>
              <a:rPr lang="en-GB" sz="1400" dirty="0"/>
              <a:t> </a:t>
            </a:r>
          </a:p>
          <a:p>
            <a:r>
              <a:rPr lang="en-GB" sz="1400" dirty="0"/>
              <a:t>0 - </a:t>
            </a:r>
            <a:r>
              <a:rPr lang="sr-Cyrl-RS" sz="1400" dirty="0"/>
              <a:t>Искључено</a:t>
            </a:r>
            <a:endParaRPr lang="en-GB" sz="1400" dirty="0"/>
          </a:p>
        </p:txBody>
      </p:sp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B98B3188-B90F-4121-80FF-FE97C6CF63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96192"/>
              </p:ext>
            </p:extLst>
          </p:nvPr>
        </p:nvGraphicFramePr>
        <p:xfrm>
          <a:off x="2385927" y="1090875"/>
          <a:ext cx="2858102" cy="423027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29051">
                  <a:extLst>
                    <a:ext uri="{9D8B030D-6E8A-4147-A177-3AD203B41FA5}">
                      <a16:colId xmlns:a16="http://schemas.microsoft.com/office/drawing/2014/main" val="884179494"/>
                    </a:ext>
                  </a:extLst>
                </a:gridCol>
                <a:gridCol w="1429051">
                  <a:extLst>
                    <a:ext uri="{9D8B030D-6E8A-4147-A177-3AD203B41FA5}">
                      <a16:colId xmlns:a16="http://schemas.microsoft.com/office/drawing/2014/main" val="891302547"/>
                    </a:ext>
                  </a:extLst>
                </a:gridCol>
              </a:tblGrid>
              <a:tr h="42302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228919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094563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632240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459135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67514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01316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74281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609656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1295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959344"/>
                  </a:ext>
                </a:extLst>
              </a:tr>
            </a:tbl>
          </a:graphicData>
        </a:graphic>
      </p:graphicFrame>
      <p:pic>
        <p:nvPicPr>
          <p:cNvPr id="15" name="Graphic 14" descr="Male profile">
            <a:extLst>
              <a:ext uri="{FF2B5EF4-FFF2-40B4-BE49-F238E27FC236}">
                <a16:creationId xmlns:a16="http://schemas.microsoft.com/office/drawing/2014/main" id="{79AAEEB9-F8A8-4958-AA0F-85C5375F7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26171" y="1275430"/>
            <a:ext cx="685800" cy="685800"/>
          </a:xfrm>
          <a:prstGeom prst="rect">
            <a:avLst/>
          </a:prstGeom>
        </p:spPr>
      </p:pic>
      <p:pic>
        <p:nvPicPr>
          <p:cNvPr id="17" name="Graphic 16" descr="Female Profile">
            <a:extLst>
              <a:ext uri="{FF2B5EF4-FFF2-40B4-BE49-F238E27FC236}">
                <a16:creationId xmlns:a16="http://schemas.microsoft.com/office/drawing/2014/main" id="{0B3741FF-20BF-403D-83AE-4642738D19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867891" y="1174907"/>
            <a:ext cx="685800" cy="685800"/>
          </a:xfrm>
          <a:prstGeom prst="rect">
            <a:avLst/>
          </a:prstGeom>
        </p:spPr>
      </p:pic>
      <p:pic>
        <p:nvPicPr>
          <p:cNvPr id="19" name="Graphic 18" descr="Laptop">
            <a:extLst>
              <a:ext uri="{FF2B5EF4-FFF2-40B4-BE49-F238E27FC236}">
                <a16:creationId xmlns:a16="http://schemas.microsoft.com/office/drawing/2014/main" id="{77318F94-3267-49CF-8530-53C2A44BB4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867891" y="3308322"/>
            <a:ext cx="800099" cy="800099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2832361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37715" y="6629400"/>
            <a:ext cx="9360000" cy="228600"/>
          </a:xfrm>
        </p:spPr>
        <p:txBody>
          <a:bodyPr/>
          <a:lstStyle/>
          <a:p>
            <a:r>
              <a:rPr lang="ru-RU" sz="1800" dirty="0"/>
              <a:t>Цифре које користи рачунар</a:t>
            </a:r>
            <a:endParaRPr lang="en-US" sz="1800" dirty="0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110962" y="2945076"/>
          <a:ext cx="3078360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2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3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4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5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6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7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8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9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D71B3416-C8C7-45EB-AFFF-C1E3102BDD3C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110962" y="3538742"/>
          <a:ext cx="615672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pic>
        <p:nvPicPr>
          <p:cNvPr id="8" name="Graphic 7" descr="Hand">
            <a:extLst>
              <a:ext uri="{FF2B5EF4-FFF2-40B4-BE49-F238E27FC236}">
                <a16:creationId xmlns:a16="http://schemas.microsoft.com/office/drawing/2014/main" id="{66A478BC-A186-45EF-9F40-8946D2F411F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36" y="2797165"/>
            <a:ext cx="557128" cy="615861"/>
          </a:xfrm>
          <a:prstGeom prst="rect">
            <a:avLst/>
          </a:prstGeom>
        </p:spPr>
      </p:pic>
      <p:pic>
        <p:nvPicPr>
          <p:cNvPr id="12" name="Graphic 11" descr="Hand">
            <a:extLst>
              <a:ext uri="{FF2B5EF4-FFF2-40B4-BE49-F238E27FC236}">
                <a16:creationId xmlns:a16="http://schemas.microsoft.com/office/drawing/2014/main" id="{7C64CC5E-32A0-4842-8CEF-57F498E37EF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762269" y="2774834"/>
            <a:ext cx="557128" cy="615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ED5AE-941D-4065-9473-34CDF7CBD594}"/>
              </a:ext>
            </a:extLst>
          </p:cNvPr>
          <p:cNvSpPr txBox="1"/>
          <p:nvPr/>
        </p:nvSpPr>
        <p:spPr>
          <a:xfrm>
            <a:off x="10644985" y="3503912"/>
            <a:ext cx="132823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400" dirty="0"/>
              <a:t>1 –</a:t>
            </a:r>
            <a:r>
              <a:rPr lang="sr-Cyrl-RS" sz="1400" dirty="0"/>
              <a:t> Укључено</a:t>
            </a:r>
            <a:r>
              <a:rPr lang="en-GB" sz="1400" dirty="0"/>
              <a:t> </a:t>
            </a:r>
          </a:p>
          <a:p>
            <a:r>
              <a:rPr lang="en-GB" sz="1400" dirty="0"/>
              <a:t>0 - </a:t>
            </a:r>
            <a:r>
              <a:rPr lang="sr-Cyrl-RS" sz="1400" dirty="0"/>
              <a:t>Искључено</a:t>
            </a:r>
            <a:endParaRPr lang="en-GB" sz="1400" dirty="0"/>
          </a:p>
        </p:txBody>
      </p:sp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B98B3188-B90F-4121-80FF-FE97C6CF63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822694"/>
              </p:ext>
            </p:extLst>
          </p:nvPr>
        </p:nvGraphicFramePr>
        <p:xfrm>
          <a:off x="2385927" y="1090875"/>
          <a:ext cx="2858102" cy="465329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29051">
                  <a:extLst>
                    <a:ext uri="{9D8B030D-6E8A-4147-A177-3AD203B41FA5}">
                      <a16:colId xmlns:a16="http://schemas.microsoft.com/office/drawing/2014/main" val="884179494"/>
                    </a:ext>
                  </a:extLst>
                </a:gridCol>
                <a:gridCol w="1429051">
                  <a:extLst>
                    <a:ext uri="{9D8B030D-6E8A-4147-A177-3AD203B41FA5}">
                      <a16:colId xmlns:a16="http://schemas.microsoft.com/office/drawing/2014/main" val="891302547"/>
                    </a:ext>
                  </a:extLst>
                </a:gridCol>
              </a:tblGrid>
              <a:tr h="423027"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/>
                        <a:t>Декадна цифра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/>
                        <a:t>Бинарни запис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228919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094563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632240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459135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67514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01316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74281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609656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1295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9593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564202"/>
                  </a:ext>
                </a:extLst>
              </a:tr>
            </a:tbl>
          </a:graphicData>
        </a:graphic>
      </p:graphicFrame>
      <p:pic>
        <p:nvPicPr>
          <p:cNvPr id="15" name="Graphic 14" descr="Male profile">
            <a:extLst>
              <a:ext uri="{FF2B5EF4-FFF2-40B4-BE49-F238E27FC236}">
                <a16:creationId xmlns:a16="http://schemas.microsoft.com/office/drawing/2014/main" id="{79AAEEB9-F8A8-4958-AA0F-85C5375F7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5568" y="465448"/>
            <a:ext cx="685800" cy="685800"/>
          </a:xfrm>
          <a:prstGeom prst="rect">
            <a:avLst/>
          </a:prstGeom>
        </p:spPr>
      </p:pic>
      <p:pic>
        <p:nvPicPr>
          <p:cNvPr id="17" name="Graphic 16" descr="Female Profile">
            <a:extLst>
              <a:ext uri="{FF2B5EF4-FFF2-40B4-BE49-F238E27FC236}">
                <a16:creationId xmlns:a16="http://schemas.microsoft.com/office/drawing/2014/main" id="{0B3741FF-20BF-403D-83AE-4642738D19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77288" y="364925"/>
            <a:ext cx="685800" cy="685800"/>
          </a:xfrm>
          <a:prstGeom prst="rect">
            <a:avLst/>
          </a:prstGeom>
        </p:spPr>
      </p:pic>
      <p:pic>
        <p:nvPicPr>
          <p:cNvPr id="19" name="Graphic 18" descr="Laptop">
            <a:extLst>
              <a:ext uri="{FF2B5EF4-FFF2-40B4-BE49-F238E27FC236}">
                <a16:creationId xmlns:a16="http://schemas.microsoft.com/office/drawing/2014/main" id="{77318F94-3267-49CF-8530-53C2A44BB4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66016" y="290776"/>
            <a:ext cx="800099" cy="800099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1F1F05-4C65-402E-89D3-1661254B93D5}"/>
              </a:ext>
            </a:extLst>
          </p:cNvPr>
          <p:cNvSpPr txBox="1"/>
          <p:nvPr/>
        </p:nvSpPr>
        <p:spPr>
          <a:xfrm>
            <a:off x="12526178" y="528233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</a:t>
            </a:r>
            <a:endParaRPr lang="en-GB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72A38F-6F5B-4575-9792-1246195CC10D}"/>
              </a:ext>
            </a:extLst>
          </p:cNvPr>
          <p:cNvSpPr txBox="1"/>
          <p:nvPr/>
        </p:nvSpPr>
        <p:spPr>
          <a:xfrm>
            <a:off x="13010920" y="608293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</a:t>
            </a:r>
            <a:endParaRPr lang="en-GB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B4AFDA-2C3D-47E3-B47D-8C982D969011}"/>
              </a:ext>
            </a:extLst>
          </p:cNvPr>
          <p:cNvSpPr txBox="1"/>
          <p:nvPr/>
        </p:nvSpPr>
        <p:spPr>
          <a:xfrm>
            <a:off x="12829847" y="1361518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2</a:t>
            </a:r>
            <a:endParaRPr lang="en-GB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D6B684-789B-4FAC-B309-CA681AB07111}"/>
              </a:ext>
            </a:extLst>
          </p:cNvPr>
          <p:cNvSpPr txBox="1"/>
          <p:nvPr/>
        </p:nvSpPr>
        <p:spPr>
          <a:xfrm>
            <a:off x="13437186" y="1768086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3</a:t>
            </a:r>
            <a:endParaRPr lang="en-GB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542BAA-6924-492A-91D2-5A1F76B93B27}"/>
              </a:ext>
            </a:extLst>
          </p:cNvPr>
          <p:cNvSpPr txBox="1"/>
          <p:nvPr/>
        </p:nvSpPr>
        <p:spPr>
          <a:xfrm>
            <a:off x="13010919" y="3091070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6</a:t>
            </a:r>
            <a:endParaRPr lang="en-GB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3E908E-BC9C-495B-9933-BC838F532620}"/>
              </a:ext>
            </a:extLst>
          </p:cNvPr>
          <p:cNvSpPr txBox="1"/>
          <p:nvPr/>
        </p:nvSpPr>
        <p:spPr>
          <a:xfrm>
            <a:off x="12859650" y="2147148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4</a:t>
            </a:r>
            <a:endParaRPr lang="en-GB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028BFA-0B55-44C5-BD09-9C9C74DBE860}"/>
              </a:ext>
            </a:extLst>
          </p:cNvPr>
          <p:cNvSpPr txBox="1"/>
          <p:nvPr/>
        </p:nvSpPr>
        <p:spPr>
          <a:xfrm>
            <a:off x="13466989" y="2727179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5</a:t>
            </a:r>
            <a:endParaRPr lang="en-GB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BE2B10-A04E-45D8-A7D0-71FB787B5DB1}"/>
              </a:ext>
            </a:extLst>
          </p:cNvPr>
          <p:cNvSpPr txBox="1"/>
          <p:nvPr/>
        </p:nvSpPr>
        <p:spPr>
          <a:xfrm>
            <a:off x="13551803" y="3482125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7</a:t>
            </a:r>
            <a:endParaRPr lang="en-GB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4B0D78-E53C-40ED-B385-2DA4C084A7AD}"/>
              </a:ext>
            </a:extLst>
          </p:cNvPr>
          <p:cNvSpPr txBox="1"/>
          <p:nvPr/>
        </p:nvSpPr>
        <p:spPr>
          <a:xfrm>
            <a:off x="12977692" y="369876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8</a:t>
            </a:r>
            <a:endParaRPr lang="en-GB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A0B889-290F-46A3-82E4-D804B3F1579C}"/>
              </a:ext>
            </a:extLst>
          </p:cNvPr>
          <p:cNvSpPr txBox="1"/>
          <p:nvPr/>
        </p:nvSpPr>
        <p:spPr>
          <a:xfrm>
            <a:off x="13569033" y="4237071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9</a:t>
            </a:r>
            <a:endParaRPr lang="en-GB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9FA385-E12D-4EF8-9135-A2E9796445D1}"/>
              </a:ext>
            </a:extLst>
          </p:cNvPr>
          <p:cNvSpPr txBox="1"/>
          <p:nvPr/>
        </p:nvSpPr>
        <p:spPr>
          <a:xfrm>
            <a:off x="-2267566" y="991787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0000</a:t>
            </a:r>
            <a:endParaRPr lang="en-GB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D998DD-4DC0-4A97-BB0A-9AA4A3A2377F}"/>
              </a:ext>
            </a:extLst>
          </p:cNvPr>
          <p:cNvSpPr txBox="1"/>
          <p:nvPr/>
        </p:nvSpPr>
        <p:spPr>
          <a:xfrm>
            <a:off x="-2267566" y="1556424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0001</a:t>
            </a:r>
            <a:endParaRPr lang="en-GB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0CCBDF-1B36-42E4-894A-4FA893A1F277}"/>
              </a:ext>
            </a:extLst>
          </p:cNvPr>
          <p:cNvSpPr txBox="1"/>
          <p:nvPr/>
        </p:nvSpPr>
        <p:spPr>
          <a:xfrm>
            <a:off x="-2267567" y="1968141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0010</a:t>
            </a:r>
            <a:endParaRPr lang="en-GB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5F3F2F-8F71-4F61-B7F2-4914D93BD3F1}"/>
              </a:ext>
            </a:extLst>
          </p:cNvPr>
          <p:cNvSpPr txBox="1"/>
          <p:nvPr/>
        </p:nvSpPr>
        <p:spPr>
          <a:xfrm>
            <a:off x="-2267568" y="2505305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0011</a:t>
            </a:r>
            <a:endParaRPr lang="en-GB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A763B9-7D9C-4020-8117-879472E07EA4}"/>
              </a:ext>
            </a:extLst>
          </p:cNvPr>
          <p:cNvSpPr txBox="1"/>
          <p:nvPr/>
        </p:nvSpPr>
        <p:spPr>
          <a:xfrm>
            <a:off x="-2257010" y="2882709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0100</a:t>
            </a:r>
            <a:endParaRPr lang="en-GB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14F1CD-845B-451B-A196-89BF9F405618}"/>
              </a:ext>
            </a:extLst>
          </p:cNvPr>
          <p:cNvSpPr txBox="1"/>
          <p:nvPr/>
        </p:nvSpPr>
        <p:spPr>
          <a:xfrm>
            <a:off x="-2224418" y="3247291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0101</a:t>
            </a:r>
            <a:endParaRPr lang="en-GB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CD7A4E-EAF1-4B00-80A6-AA8863CB132C}"/>
              </a:ext>
            </a:extLst>
          </p:cNvPr>
          <p:cNvSpPr txBox="1"/>
          <p:nvPr/>
        </p:nvSpPr>
        <p:spPr>
          <a:xfrm>
            <a:off x="-2224418" y="3765314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0110</a:t>
            </a:r>
            <a:endParaRPr lang="en-GB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B34036-823E-4AF9-A812-92707391AE58}"/>
              </a:ext>
            </a:extLst>
          </p:cNvPr>
          <p:cNvSpPr txBox="1"/>
          <p:nvPr/>
        </p:nvSpPr>
        <p:spPr>
          <a:xfrm>
            <a:off x="-2166719" y="427661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0111</a:t>
            </a:r>
            <a:endParaRPr lang="en-GB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3F0A39-E4AA-4CC6-B8F0-FF150CD5C822}"/>
              </a:ext>
            </a:extLst>
          </p:cNvPr>
          <p:cNvSpPr txBox="1"/>
          <p:nvPr/>
        </p:nvSpPr>
        <p:spPr>
          <a:xfrm>
            <a:off x="-2166719" y="4787922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1000</a:t>
            </a:r>
            <a:endParaRPr lang="en-GB" sz="2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508D06-49AF-4532-9027-E77226B8325A}"/>
              </a:ext>
            </a:extLst>
          </p:cNvPr>
          <p:cNvSpPr txBox="1"/>
          <p:nvPr/>
        </p:nvSpPr>
        <p:spPr>
          <a:xfrm>
            <a:off x="-2229433" y="5299226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1001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90852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110962" y="2945076"/>
          <a:ext cx="3078360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2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3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4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5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6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7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8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9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D71B3416-C8C7-45EB-AFFF-C1E3102BDD3C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110962" y="3538742"/>
          <a:ext cx="615672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pic>
        <p:nvPicPr>
          <p:cNvPr id="8" name="Graphic 7" descr="Hand">
            <a:extLst>
              <a:ext uri="{FF2B5EF4-FFF2-40B4-BE49-F238E27FC236}">
                <a16:creationId xmlns:a16="http://schemas.microsoft.com/office/drawing/2014/main" id="{66A478BC-A186-45EF-9F40-8946D2F411F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36" y="2797165"/>
            <a:ext cx="557128" cy="615861"/>
          </a:xfrm>
          <a:prstGeom prst="rect">
            <a:avLst/>
          </a:prstGeom>
        </p:spPr>
      </p:pic>
      <p:pic>
        <p:nvPicPr>
          <p:cNvPr id="12" name="Graphic 11" descr="Hand">
            <a:extLst>
              <a:ext uri="{FF2B5EF4-FFF2-40B4-BE49-F238E27FC236}">
                <a16:creationId xmlns:a16="http://schemas.microsoft.com/office/drawing/2014/main" id="{7C64CC5E-32A0-4842-8CEF-57F498E37EF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762269" y="2774834"/>
            <a:ext cx="557128" cy="615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ED5AE-941D-4065-9473-34CDF7CBD594}"/>
              </a:ext>
            </a:extLst>
          </p:cNvPr>
          <p:cNvSpPr txBox="1"/>
          <p:nvPr/>
        </p:nvSpPr>
        <p:spPr>
          <a:xfrm>
            <a:off x="10644985" y="3503912"/>
            <a:ext cx="132823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400" dirty="0"/>
              <a:t>1 –</a:t>
            </a:r>
            <a:r>
              <a:rPr lang="sr-Cyrl-RS" sz="1400" dirty="0"/>
              <a:t> Укључено</a:t>
            </a:r>
            <a:r>
              <a:rPr lang="en-GB" sz="1400" dirty="0"/>
              <a:t> </a:t>
            </a:r>
          </a:p>
          <a:p>
            <a:r>
              <a:rPr lang="en-GB" sz="1400" dirty="0"/>
              <a:t>0 - </a:t>
            </a:r>
            <a:r>
              <a:rPr lang="sr-Cyrl-RS" sz="1400" dirty="0"/>
              <a:t>Искључено</a:t>
            </a:r>
            <a:endParaRPr lang="en-GB" sz="1400" dirty="0"/>
          </a:p>
        </p:txBody>
      </p:sp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B98B3188-B90F-4121-80FF-FE97C6CF639D}"/>
              </a:ext>
            </a:extLst>
          </p:cNvPr>
          <p:cNvGraphicFramePr>
            <a:graphicFrameLocks noGrp="1"/>
          </p:cNvGraphicFramePr>
          <p:nvPr/>
        </p:nvGraphicFramePr>
        <p:xfrm>
          <a:off x="2385927" y="1090875"/>
          <a:ext cx="2858102" cy="465329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29051">
                  <a:extLst>
                    <a:ext uri="{9D8B030D-6E8A-4147-A177-3AD203B41FA5}">
                      <a16:colId xmlns:a16="http://schemas.microsoft.com/office/drawing/2014/main" val="884179494"/>
                    </a:ext>
                  </a:extLst>
                </a:gridCol>
                <a:gridCol w="1429051">
                  <a:extLst>
                    <a:ext uri="{9D8B030D-6E8A-4147-A177-3AD203B41FA5}">
                      <a16:colId xmlns:a16="http://schemas.microsoft.com/office/drawing/2014/main" val="891302547"/>
                    </a:ext>
                  </a:extLst>
                </a:gridCol>
              </a:tblGrid>
              <a:tr h="423027"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/>
                        <a:t>Декадна цифра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/>
                        <a:t>Бинарни запис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228919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094563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632240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459135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67514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01316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74281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609656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1295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9593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564202"/>
                  </a:ext>
                </a:extLst>
              </a:tr>
            </a:tbl>
          </a:graphicData>
        </a:graphic>
      </p:graphicFrame>
      <p:pic>
        <p:nvPicPr>
          <p:cNvPr id="15" name="Graphic 14" descr="Male profile">
            <a:extLst>
              <a:ext uri="{FF2B5EF4-FFF2-40B4-BE49-F238E27FC236}">
                <a16:creationId xmlns:a16="http://schemas.microsoft.com/office/drawing/2014/main" id="{79AAEEB9-F8A8-4958-AA0F-85C5375F7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5568" y="465448"/>
            <a:ext cx="685800" cy="685800"/>
          </a:xfrm>
          <a:prstGeom prst="rect">
            <a:avLst/>
          </a:prstGeom>
        </p:spPr>
      </p:pic>
      <p:pic>
        <p:nvPicPr>
          <p:cNvPr id="17" name="Graphic 16" descr="Female Profile">
            <a:extLst>
              <a:ext uri="{FF2B5EF4-FFF2-40B4-BE49-F238E27FC236}">
                <a16:creationId xmlns:a16="http://schemas.microsoft.com/office/drawing/2014/main" id="{0B3741FF-20BF-403D-83AE-4642738D19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77288" y="364925"/>
            <a:ext cx="685800" cy="685800"/>
          </a:xfrm>
          <a:prstGeom prst="rect">
            <a:avLst/>
          </a:prstGeom>
        </p:spPr>
      </p:pic>
      <p:pic>
        <p:nvPicPr>
          <p:cNvPr id="19" name="Graphic 18" descr="Laptop">
            <a:extLst>
              <a:ext uri="{FF2B5EF4-FFF2-40B4-BE49-F238E27FC236}">
                <a16:creationId xmlns:a16="http://schemas.microsoft.com/office/drawing/2014/main" id="{77318F94-3267-49CF-8530-53C2A44BB4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66016" y="290776"/>
            <a:ext cx="800099" cy="800099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1F1F05-4C65-402E-89D3-1661254B93D5}"/>
              </a:ext>
            </a:extLst>
          </p:cNvPr>
          <p:cNvSpPr txBox="1"/>
          <p:nvPr/>
        </p:nvSpPr>
        <p:spPr>
          <a:xfrm>
            <a:off x="2755749" y="1450714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</a:t>
            </a:r>
            <a:endParaRPr lang="en-GB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72A38F-6F5B-4575-9792-1246195CC10D}"/>
              </a:ext>
            </a:extLst>
          </p:cNvPr>
          <p:cNvSpPr txBox="1"/>
          <p:nvPr/>
        </p:nvSpPr>
        <p:spPr>
          <a:xfrm>
            <a:off x="13010920" y="608293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</a:t>
            </a:r>
            <a:endParaRPr lang="en-GB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B4AFDA-2C3D-47E3-B47D-8C982D969011}"/>
              </a:ext>
            </a:extLst>
          </p:cNvPr>
          <p:cNvSpPr txBox="1"/>
          <p:nvPr/>
        </p:nvSpPr>
        <p:spPr>
          <a:xfrm>
            <a:off x="12829847" y="1361518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2</a:t>
            </a:r>
            <a:endParaRPr lang="en-GB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D6B684-789B-4FAC-B309-CA681AB07111}"/>
              </a:ext>
            </a:extLst>
          </p:cNvPr>
          <p:cNvSpPr txBox="1"/>
          <p:nvPr/>
        </p:nvSpPr>
        <p:spPr>
          <a:xfrm>
            <a:off x="13437186" y="1768086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3</a:t>
            </a:r>
            <a:endParaRPr lang="en-GB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542BAA-6924-492A-91D2-5A1F76B93B27}"/>
              </a:ext>
            </a:extLst>
          </p:cNvPr>
          <p:cNvSpPr txBox="1"/>
          <p:nvPr/>
        </p:nvSpPr>
        <p:spPr>
          <a:xfrm>
            <a:off x="13010919" y="3091070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6</a:t>
            </a:r>
            <a:endParaRPr lang="en-GB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3E908E-BC9C-495B-9933-BC838F532620}"/>
              </a:ext>
            </a:extLst>
          </p:cNvPr>
          <p:cNvSpPr txBox="1"/>
          <p:nvPr/>
        </p:nvSpPr>
        <p:spPr>
          <a:xfrm>
            <a:off x="12859650" y="2147148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4</a:t>
            </a:r>
            <a:endParaRPr lang="en-GB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028BFA-0B55-44C5-BD09-9C9C74DBE860}"/>
              </a:ext>
            </a:extLst>
          </p:cNvPr>
          <p:cNvSpPr txBox="1"/>
          <p:nvPr/>
        </p:nvSpPr>
        <p:spPr>
          <a:xfrm>
            <a:off x="13466989" y="2727179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5</a:t>
            </a:r>
            <a:endParaRPr lang="en-GB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BE2B10-A04E-45D8-A7D0-71FB787B5DB1}"/>
              </a:ext>
            </a:extLst>
          </p:cNvPr>
          <p:cNvSpPr txBox="1"/>
          <p:nvPr/>
        </p:nvSpPr>
        <p:spPr>
          <a:xfrm>
            <a:off x="13551803" y="3482125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7</a:t>
            </a:r>
            <a:endParaRPr lang="en-GB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4B0D78-E53C-40ED-B385-2DA4C084A7AD}"/>
              </a:ext>
            </a:extLst>
          </p:cNvPr>
          <p:cNvSpPr txBox="1"/>
          <p:nvPr/>
        </p:nvSpPr>
        <p:spPr>
          <a:xfrm>
            <a:off x="12977692" y="369876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8</a:t>
            </a:r>
            <a:endParaRPr lang="en-GB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A0B889-290F-46A3-82E4-D804B3F1579C}"/>
              </a:ext>
            </a:extLst>
          </p:cNvPr>
          <p:cNvSpPr txBox="1"/>
          <p:nvPr/>
        </p:nvSpPr>
        <p:spPr>
          <a:xfrm>
            <a:off x="13569033" y="4237071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9</a:t>
            </a:r>
            <a:endParaRPr lang="en-GB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9FA385-E12D-4EF8-9135-A2E9796445D1}"/>
              </a:ext>
            </a:extLst>
          </p:cNvPr>
          <p:cNvSpPr txBox="1"/>
          <p:nvPr/>
        </p:nvSpPr>
        <p:spPr>
          <a:xfrm>
            <a:off x="4045099" y="1450714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0000</a:t>
            </a:r>
            <a:endParaRPr lang="en-GB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D998DD-4DC0-4A97-BB0A-9AA4A3A2377F}"/>
              </a:ext>
            </a:extLst>
          </p:cNvPr>
          <p:cNvSpPr txBox="1"/>
          <p:nvPr/>
        </p:nvSpPr>
        <p:spPr>
          <a:xfrm>
            <a:off x="-2267566" y="1556424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0001</a:t>
            </a:r>
            <a:endParaRPr lang="en-GB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0CCBDF-1B36-42E4-894A-4FA893A1F277}"/>
              </a:ext>
            </a:extLst>
          </p:cNvPr>
          <p:cNvSpPr txBox="1"/>
          <p:nvPr/>
        </p:nvSpPr>
        <p:spPr>
          <a:xfrm>
            <a:off x="-2267567" y="1968141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0010</a:t>
            </a:r>
            <a:endParaRPr lang="en-GB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5F3F2F-8F71-4F61-B7F2-4914D93BD3F1}"/>
              </a:ext>
            </a:extLst>
          </p:cNvPr>
          <p:cNvSpPr txBox="1"/>
          <p:nvPr/>
        </p:nvSpPr>
        <p:spPr>
          <a:xfrm>
            <a:off x="-2267568" y="2505305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0011</a:t>
            </a:r>
            <a:endParaRPr lang="en-GB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A763B9-7D9C-4020-8117-879472E07EA4}"/>
              </a:ext>
            </a:extLst>
          </p:cNvPr>
          <p:cNvSpPr txBox="1"/>
          <p:nvPr/>
        </p:nvSpPr>
        <p:spPr>
          <a:xfrm>
            <a:off x="-2257010" y="2882709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0100</a:t>
            </a:r>
            <a:endParaRPr lang="en-GB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14F1CD-845B-451B-A196-89BF9F405618}"/>
              </a:ext>
            </a:extLst>
          </p:cNvPr>
          <p:cNvSpPr txBox="1"/>
          <p:nvPr/>
        </p:nvSpPr>
        <p:spPr>
          <a:xfrm>
            <a:off x="-2224418" y="3247291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0101</a:t>
            </a:r>
            <a:endParaRPr lang="en-GB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CD7A4E-EAF1-4B00-80A6-AA8863CB132C}"/>
              </a:ext>
            </a:extLst>
          </p:cNvPr>
          <p:cNvSpPr txBox="1"/>
          <p:nvPr/>
        </p:nvSpPr>
        <p:spPr>
          <a:xfrm>
            <a:off x="-2224418" y="3765314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0110</a:t>
            </a:r>
            <a:endParaRPr lang="en-GB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B34036-823E-4AF9-A812-92707391AE58}"/>
              </a:ext>
            </a:extLst>
          </p:cNvPr>
          <p:cNvSpPr txBox="1"/>
          <p:nvPr/>
        </p:nvSpPr>
        <p:spPr>
          <a:xfrm>
            <a:off x="-2166719" y="427661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0111</a:t>
            </a:r>
            <a:endParaRPr lang="en-GB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3F0A39-E4AA-4CC6-B8F0-FF150CD5C822}"/>
              </a:ext>
            </a:extLst>
          </p:cNvPr>
          <p:cNvSpPr txBox="1"/>
          <p:nvPr/>
        </p:nvSpPr>
        <p:spPr>
          <a:xfrm>
            <a:off x="-2166719" y="4787922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1000</a:t>
            </a:r>
            <a:endParaRPr lang="en-GB" sz="2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508D06-49AF-4532-9027-E77226B8325A}"/>
              </a:ext>
            </a:extLst>
          </p:cNvPr>
          <p:cNvSpPr txBox="1"/>
          <p:nvPr/>
        </p:nvSpPr>
        <p:spPr>
          <a:xfrm>
            <a:off x="-2229433" y="5299226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1001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12546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110962" y="2945076"/>
          <a:ext cx="3078360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2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3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4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5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6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7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8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9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D71B3416-C8C7-45EB-AFFF-C1E3102BDD3C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110962" y="3538742"/>
          <a:ext cx="615672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pic>
        <p:nvPicPr>
          <p:cNvPr id="8" name="Graphic 7" descr="Hand">
            <a:extLst>
              <a:ext uri="{FF2B5EF4-FFF2-40B4-BE49-F238E27FC236}">
                <a16:creationId xmlns:a16="http://schemas.microsoft.com/office/drawing/2014/main" id="{66A478BC-A186-45EF-9F40-8946D2F411F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36" y="2797165"/>
            <a:ext cx="557128" cy="615861"/>
          </a:xfrm>
          <a:prstGeom prst="rect">
            <a:avLst/>
          </a:prstGeom>
        </p:spPr>
      </p:pic>
      <p:pic>
        <p:nvPicPr>
          <p:cNvPr id="12" name="Graphic 11" descr="Hand">
            <a:extLst>
              <a:ext uri="{FF2B5EF4-FFF2-40B4-BE49-F238E27FC236}">
                <a16:creationId xmlns:a16="http://schemas.microsoft.com/office/drawing/2014/main" id="{7C64CC5E-32A0-4842-8CEF-57F498E37EF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762269" y="2774834"/>
            <a:ext cx="557128" cy="615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ED5AE-941D-4065-9473-34CDF7CBD594}"/>
              </a:ext>
            </a:extLst>
          </p:cNvPr>
          <p:cNvSpPr txBox="1"/>
          <p:nvPr/>
        </p:nvSpPr>
        <p:spPr>
          <a:xfrm>
            <a:off x="10644985" y="3503912"/>
            <a:ext cx="132823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400" dirty="0"/>
              <a:t>1 –</a:t>
            </a:r>
            <a:r>
              <a:rPr lang="sr-Cyrl-RS" sz="1400" dirty="0"/>
              <a:t> Укључено</a:t>
            </a:r>
            <a:r>
              <a:rPr lang="en-GB" sz="1400" dirty="0"/>
              <a:t> </a:t>
            </a:r>
          </a:p>
          <a:p>
            <a:r>
              <a:rPr lang="en-GB" sz="1400" dirty="0"/>
              <a:t>0 - </a:t>
            </a:r>
            <a:r>
              <a:rPr lang="sr-Cyrl-RS" sz="1400" dirty="0"/>
              <a:t>Искључено</a:t>
            </a:r>
            <a:endParaRPr lang="en-GB" sz="1400" dirty="0"/>
          </a:p>
        </p:txBody>
      </p:sp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B98B3188-B90F-4121-80FF-FE97C6CF639D}"/>
              </a:ext>
            </a:extLst>
          </p:cNvPr>
          <p:cNvGraphicFramePr>
            <a:graphicFrameLocks noGrp="1"/>
          </p:cNvGraphicFramePr>
          <p:nvPr/>
        </p:nvGraphicFramePr>
        <p:xfrm>
          <a:off x="2385927" y="1090875"/>
          <a:ext cx="2858102" cy="465329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29051">
                  <a:extLst>
                    <a:ext uri="{9D8B030D-6E8A-4147-A177-3AD203B41FA5}">
                      <a16:colId xmlns:a16="http://schemas.microsoft.com/office/drawing/2014/main" val="884179494"/>
                    </a:ext>
                  </a:extLst>
                </a:gridCol>
                <a:gridCol w="1429051">
                  <a:extLst>
                    <a:ext uri="{9D8B030D-6E8A-4147-A177-3AD203B41FA5}">
                      <a16:colId xmlns:a16="http://schemas.microsoft.com/office/drawing/2014/main" val="891302547"/>
                    </a:ext>
                  </a:extLst>
                </a:gridCol>
              </a:tblGrid>
              <a:tr h="423027"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/>
                        <a:t>Декадна цифра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/>
                        <a:t>Бинарни запис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228919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094563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632240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459135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67514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01316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74281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609656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1295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9593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564202"/>
                  </a:ext>
                </a:extLst>
              </a:tr>
            </a:tbl>
          </a:graphicData>
        </a:graphic>
      </p:graphicFrame>
      <p:pic>
        <p:nvPicPr>
          <p:cNvPr id="15" name="Graphic 14" descr="Male profile">
            <a:extLst>
              <a:ext uri="{FF2B5EF4-FFF2-40B4-BE49-F238E27FC236}">
                <a16:creationId xmlns:a16="http://schemas.microsoft.com/office/drawing/2014/main" id="{79AAEEB9-F8A8-4958-AA0F-85C5375F7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5568" y="465448"/>
            <a:ext cx="685800" cy="685800"/>
          </a:xfrm>
          <a:prstGeom prst="rect">
            <a:avLst/>
          </a:prstGeom>
        </p:spPr>
      </p:pic>
      <p:pic>
        <p:nvPicPr>
          <p:cNvPr id="17" name="Graphic 16" descr="Female Profile">
            <a:extLst>
              <a:ext uri="{FF2B5EF4-FFF2-40B4-BE49-F238E27FC236}">
                <a16:creationId xmlns:a16="http://schemas.microsoft.com/office/drawing/2014/main" id="{0B3741FF-20BF-403D-83AE-4642738D19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77288" y="364925"/>
            <a:ext cx="685800" cy="685800"/>
          </a:xfrm>
          <a:prstGeom prst="rect">
            <a:avLst/>
          </a:prstGeom>
        </p:spPr>
      </p:pic>
      <p:pic>
        <p:nvPicPr>
          <p:cNvPr id="19" name="Graphic 18" descr="Laptop">
            <a:extLst>
              <a:ext uri="{FF2B5EF4-FFF2-40B4-BE49-F238E27FC236}">
                <a16:creationId xmlns:a16="http://schemas.microsoft.com/office/drawing/2014/main" id="{77318F94-3267-49CF-8530-53C2A44BB4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66016" y="290776"/>
            <a:ext cx="800099" cy="800099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1F1F05-4C65-402E-89D3-1661254B93D5}"/>
              </a:ext>
            </a:extLst>
          </p:cNvPr>
          <p:cNvSpPr txBox="1"/>
          <p:nvPr/>
        </p:nvSpPr>
        <p:spPr>
          <a:xfrm>
            <a:off x="2755749" y="1450714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</a:t>
            </a:r>
            <a:endParaRPr lang="en-GB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72A38F-6F5B-4575-9792-1246195CC10D}"/>
              </a:ext>
            </a:extLst>
          </p:cNvPr>
          <p:cNvSpPr txBox="1"/>
          <p:nvPr/>
        </p:nvSpPr>
        <p:spPr>
          <a:xfrm>
            <a:off x="2755749" y="1935953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</a:t>
            </a:r>
            <a:endParaRPr lang="en-GB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B4AFDA-2C3D-47E3-B47D-8C982D969011}"/>
              </a:ext>
            </a:extLst>
          </p:cNvPr>
          <p:cNvSpPr txBox="1"/>
          <p:nvPr/>
        </p:nvSpPr>
        <p:spPr>
          <a:xfrm>
            <a:off x="12829847" y="1361518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2</a:t>
            </a:r>
            <a:endParaRPr lang="en-GB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D6B684-789B-4FAC-B309-CA681AB07111}"/>
              </a:ext>
            </a:extLst>
          </p:cNvPr>
          <p:cNvSpPr txBox="1"/>
          <p:nvPr/>
        </p:nvSpPr>
        <p:spPr>
          <a:xfrm>
            <a:off x="13437186" y="1768086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3</a:t>
            </a:r>
            <a:endParaRPr lang="en-GB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542BAA-6924-492A-91D2-5A1F76B93B27}"/>
              </a:ext>
            </a:extLst>
          </p:cNvPr>
          <p:cNvSpPr txBox="1"/>
          <p:nvPr/>
        </p:nvSpPr>
        <p:spPr>
          <a:xfrm>
            <a:off x="13010919" y="3091070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6</a:t>
            </a:r>
            <a:endParaRPr lang="en-GB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3E908E-BC9C-495B-9933-BC838F532620}"/>
              </a:ext>
            </a:extLst>
          </p:cNvPr>
          <p:cNvSpPr txBox="1"/>
          <p:nvPr/>
        </p:nvSpPr>
        <p:spPr>
          <a:xfrm>
            <a:off x="12859650" y="2147148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4</a:t>
            </a:r>
            <a:endParaRPr lang="en-GB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028BFA-0B55-44C5-BD09-9C9C74DBE860}"/>
              </a:ext>
            </a:extLst>
          </p:cNvPr>
          <p:cNvSpPr txBox="1"/>
          <p:nvPr/>
        </p:nvSpPr>
        <p:spPr>
          <a:xfrm>
            <a:off x="13466989" y="2727179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5</a:t>
            </a:r>
            <a:endParaRPr lang="en-GB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BE2B10-A04E-45D8-A7D0-71FB787B5DB1}"/>
              </a:ext>
            </a:extLst>
          </p:cNvPr>
          <p:cNvSpPr txBox="1"/>
          <p:nvPr/>
        </p:nvSpPr>
        <p:spPr>
          <a:xfrm>
            <a:off x="13551803" y="3482125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7</a:t>
            </a:r>
            <a:endParaRPr lang="en-GB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4B0D78-E53C-40ED-B385-2DA4C084A7AD}"/>
              </a:ext>
            </a:extLst>
          </p:cNvPr>
          <p:cNvSpPr txBox="1"/>
          <p:nvPr/>
        </p:nvSpPr>
        <p:spPr>
          <a:xfrm>
            <a:off x="12977692" y="369876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8</a:t>
            </a:r>
            <a:endParaRPr lang="en-GB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A0B889-290F-46A3-82E4-D804B3F1579C}"/>
              </a:ext>
            </a:extLst>
          </p:cNvPr>
          <p:cNvSpPr txBox="1"/>
          <p:nvPr/>
        </p:nvSpPr>
        <p:spPr>
          <a:xfrm>
            <a:off x="13569033" y="4237071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9</a:t>
            </a:r>
            <a:endParaRPr lang="en-GB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9FA385-E12D-4EF8-9135-A2E9796445D1}"/>
              </a:ext>
            </a:extLst>
          </p:cNvPr>
          <p:cNvSpPr txBox="1"/>
          <p:nvPr/>
        </p:nvSpPr>
        <p:spPr>
          <a:xfrm>
            <a:off x="4045099" y="1450714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0000</a:t>
            </a:r>
            <a:endParaRPr lang="en-GB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D998DD-4DC0-4A97-BB0A-9AA4A3A2377F}"/>
              </a:ext>
            </a:extLst>
          </p:cNvPr>
          <p:cNvSpPr txBox="1"/>
          <p:nvPr/>
        </p:nvSpPr>
        <p:spPr>
          <a:xfrm>
            <a:off x="4037686" y="189332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0001</a:t>
            </a:r>
            <a:endParaRPr lang="en-GB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0CCBDF-1B36-42E4-894A-4FA893A1F277}"/>
              </a:ext>
            </a:extLst>
          </p:cNvPr>
          <p:cNvSpPr txBox="1"/>
          <p:nvPr/>
        </p:nvSpPr>
        <p:spPr>
          <a:xfrm>
            <a:off x="-2267567" y="1968141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0010</a:t>
            </a:r>
            <a:endParaRPr lang="en-GB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5F3F2F-8F71-4F61-B7F2-4914D93BD3F1}"/>
              </a:ext>
            </a:extLst>
          </p:cNvPr>
          <p:cNvSpPr txBox="1"/>
          <p:nvPr/>
        </p:nvSpPr>
        <p:spPr>
          <a:xfrm>
            <a:off x="-2267568" y="2505305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0011</a:t>
            </a:r>
            <a:endParaRPr lang="en-GB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A763B9-7D9C-4020-8117-879472E07EA4}"/>
              </a:ext>
            </a:extLst>
          </p:cNvPr>
          <p:cNvSpPr txBox="1"/>
          <p:nvPr/>
        </p:nvSpPr>
        <p:spPr>
          <a:xfrm>
            <a:off x="-2257010" y="2882709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0100</a:t>
            </a:r>
            <a:endParaRPr lang="en-GB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14F1CD-845B-451B-A196-89BF9F405618}"/>
              </a:ext>
            </a:extLst>
          </p:cNvPr>
          <p:cNvSpPr txBox="1"/>
          <p:nvPr/>
        </p:nvSpPr>
        <p:spPr>
          <a:xfrm>
            <a:off x="-2224418" y="3247291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0101</a:t>
            </a:r>
            <a:endParaRPr lang="en-GB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CD7A4E-EAF1-4B00-80A6-AA8863CB132C}"/>
              </a:ext>
            </a:extLst>
          </p:cNvPr>
          <p:cNvSpPr txBox="1"/>
          <p:nvPr/>
        </p:nvSpPr>
        <p:spPr>
          <a:xfrm>
            <a:off x="-2224418" y="3765314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0110</a:t>
            </a:r>
            <a:endParaRPr lang="en-GB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B34036-823E-4AF9-A812-92707391AE58}"/>
              </a:ext>
            </a:extLst>
          </p:cNvPr>
          <p:cNvSpPr txBox="1"/>
          <p:nvPr/>
        </p:nvSpPr>
        <p:spPr>
          <a:xfrm>
            <a:off x="-2166719" y="427661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0111</a:t>
            </a:r>
            <a:endParaRPr lang="en-GB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3F0A39-E4AA-4CC6-B8F0-FF150CD5C822}"/>
              </a:ext>
            </a:extLst>
          </p:cNvPr>
          <p:cNvSpPr txBox="1"/>
          <p:nvPr/>
        </p:nvSpPr>
        <p:spPr>
          <a:xfrm>
            <a:off x="-2166719" y="4787922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1000</a:t>
            </a:r>
            <a:endParaRPr lang="en-GB" sz="2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508D06-49AF-4532-9027-E77226B8325A}"/>
              </a:ext>
            </a:extLst>
          </p:cNvPr>
          <p:cNvSpPr txBox="1"/>
          <p:nvPr/>
        </p:nvSpPr>
        <p:spPr>
          <a:xfrm>
            <a:off x="-2229433" y="5299226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1001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873554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pic>
        <p:nvPicPr>
          <p:cNvPr id="3" name="Site Zadatak 1">
            <a:hlinkClick r:id="" action="ppaction://media"/>
            <a:extLst>
              <a:ext uri="{FF2B5EF4-FFF2-40B4-BE49-F238E27FC236}">
                <a16:creationId xmlns:a16="http://schemas.microsoft.com/office/drawing/2014/main" id="{74798AA0-A34D-4157-90AF-78B382271C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402" y="1773715"/>
            <a:ext cx="6700560" cy="3768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5C7E5C4-9065-4011-A15C-6816991735B5}"/>
              </a:ext>
            </a:extLst>
          </p:cNvPr>
          <p:cNvSpPr txBox="1">
            <a:spLocks/>
          </p:cNvSpPr>
          <p:nvPr/>
        </p:nvSpPr>
        <p:spPr>
          <a:xfrm>
            <a:off x="7235820" y="2898350"/>
            <a:ext cx="3905905" cy="109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2400" dirty="0">
                <a:solidFill>
                  <a:schemeClr val="tx1"/>
                </a:solidFill>
              </a:rPr>
              <a:t>У нашој збирци задатака из математике за први разред у </a:t>
            </a:r>
          </a:p>
          <a:p>
            <a:r>
              <a:rPr lang="sr-Cyrl-RS" sz="2400" dirty="0">
                <a:solidFill>
                  <a:schemeClr val="tx1"/>
                </a:solidFill>
              </a:rPr>
              <a:t>првом задатку се тражи да набројимо цифре датих бројева ...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05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110962" y="2945076"/>
          <a:ext cx="3078360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2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3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4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5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6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7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8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9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D71B3416-C8C7-45EB-AFFF-C1E3102BDD3C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110962" y="3538742"/>
          <a:ext cx="615672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pic>
        <p:nvPicPr>
          <p:cNvPr id="8" name="Graphic 7" descr="Hand">
            <a:extLst>
              <a:ext uri="{FF2B5EF4-FFF2-40B4-BE49-F238E27FC236}">
                <a16:creationId xmlns:a16="http://schemas.microsoft.com/office/drawing/2014/main" id="{66A478BC-A186-45EF-9F40-8946D2F411F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36" y="2797165"/>
            <a:ext cx="557128" cy="615861"/>
          </a:xfrm>
          <a:prstGeom prst="rect">
            <a:avLst/>
          </a:prstGeom>
        </p:spPr>
      </p:pic>
      <p:pic>
        <p:nvPicPr>
          <p:cNvPr id="12" name="Graphic 11" descr="Hand">
            <a:extLst>
              <a:ext uri="{FF2B5EF4-FFF2-40B4-BE49-F238E27FC236}">
                <a16:creationId xmlns:a16="http://schemas.microsoft.com/office/drawing/2014/main" id="{7C64CC5E-32A0-4842-8CEF-57F498E37EF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762269" y="2774834"/>
            <a:ext cx="557128" cy="615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ED5AE-941D-4065-9473-34CDF7CBD594}"/>
              </a:ext>
            </a:extLst>
          </p:cNvPr>
          <p:cNvSpPr txBox="1"/>
          <p:nvPr/>
        </p:nvSpPr>
        <p:spPr>
          <a:xfrm>
            <a:off x="10644985" y="3503912"/>
            <a:ext cx="132823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400" dirty="0"/>
              <a:t>1 –</a:t>
            </a:r>
            <a:r>
              <a:rPr lang="sr-Cyrl-RS" sz="1400" dirty="0"/>
              <a:t> Укључено</a:t>
            </a:r>
            <a:r>
              <a:rPr lang="en-GB" sz="1400" dirty="0"/>
              <a:t> </a:t>
            </a:r>
          </a:p>
          <a:p>
            <a:r>
              <a:rPr lang="en-GB" sz="1400" dirty="0"/>
              <a:t>0 - </a:t>
            </a:r>
            <a:r>
              <a:rPr lang="sr-Cyrl-RS" sz="1400" dirty="0"/>
              <a:t>Искључено</a:t>
            </a:r>
            <a:endParaRPr lang="en-GB" sz="1400" dirty="0"/>
          </a:p>
        </p:txBody>
      </p:sp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B98B3188-B90F-4121-80FF-FE97C6CF639D}"/>
              </a:ext>
            </a:extLst>
          </p:cNvPr>
          <p:cNvGraphicFramePr>
            <a:graphicFrameLocks noGrp="1"/>
          </p:cNvGraphicFramePr>
          <p:nvPr/>
        </p:nvGraphicFramePr>
        <p:xfrm>
          <a:off x="2385927" y="1090875"/>
          <a:ext cx="2858102" cy="465329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29051">
                  <a:extLst>
                    <a:ext uri="{9D8B030D-6E8A-4147-A177-3AD203B41FA5}">
                      <a16:colId xmlns:a16="http://schemas.microsoft.com/office/drawing/2014/main" val="884179494"/>
                    </a:ext>
                  </a:extLst>
                </a:gridCol>
                <a:gridCol w="1429051">
                  <a:extLst>
                    <a:ext uri="{9D8B030D-6E8A-4147-A177-3AD203B41FA5}">
                      <a16:colId xmlns:a16="http://schemas.microsoft.com/office/drawing/2014/main" val="891302547"/>
                    </a:ext>
                  </a:extLst>
                </a:gridCol>
              </a:tblGrid>
              <a:tr h="423027"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/>
                        <a:t>Декадна цифра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/>
                        <a:t>Бинарни запис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228919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094563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632240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459135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67514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01316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74281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609656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1295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9593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564202"/>
                  </a:ext>
                </a:extLst>
              </a:tr>
            </a:tbl>
          </a:graphicData>
        </a:graphic>
      </p:graphicFrame>
      <p:pic>
        <p:nvPicPr>
          <p:cNvPr id="15" name="Graphic 14" descr="Male profile">
            <a:extLst>
              <a:ext uri="{FF2B5EF4-FFF2-40B4-BE49-F238E27FC236}">
                <a16:creationId xmlns:a16="http://schemas.microsoft.com/office/drawing/2014/main" id="{79AAEEB9-F8A8-4958-AA0F-85C5375F7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5568" y="465448"/>
            <a:ext cx="685800" cy="685800"/>
          </a:xfrm>
          <a:prstGeom prst="rect">
            <a:avLst/>
          </a:prstGeom>
        </p:spPr>
      </p:pic>
      <p:pic>
        <p:nvPicPr>
          <p:cNvPr id="17" name="Graphic 16" descr="Female Profile">
            <a:extLst>
              <a:ext uri="{FF2B5EF4-FFF2-40B4-BE49-F238E27FC236}">
                <a16:creationId xmlns:a16="http://schemas.microsoft.com/office/drawing/2014/main" id="{0B3741FF-20BF-403D-83AE-4642738D19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77288" y="364925"/>
            <a:ext cx="685800" cy="685800"/>
          </a:xfrm>
          <a:prstGeom prst="rect">
            <a:avLst/>
          </a:prstGeom>
        </p:spPr>
      </p:pic>
      <p:pic>
        <p:nvPicPr>
          <p:cNvPr id="19" name="Graphic 18" descr="Laptop">
            <a:extLst>
              <a:ext uri="{FF2B5EF4-FFF2-40B4-BE49-F238E27FC236}">
                <a16:creationId xmlns:a16="http://schemas.microsoft.com/office/drawing/2014/main" id="{77318F94-3267-49CF-8530-53C2A44BB4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66016" y="290776"/>
            <a:ext cx="800099" cy="800099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1F1F05-4C65-402E-89D3-1661254B93D5}"/>
              </a:ext>
            </a:extLst>
          </p:cNvPr>
          <p:cNvSpPr txBox="1"/>
          <p:nvPr/>
        </p:nvSpPr>
        <p:spPr>
          <a:xfrm>
            <a:off x="2755749" y="1450714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</a:t>
            </a:r>
            <a:endParaRPr lang="en-GB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72A38F-6F5B-4575-9792-1246195CC10D}"/>
              </a:ext>
            </a:extLst>
          </p:cNvPr>
          <p:cNvSpPr txBox="1"/>
          <p:nvPr/>
        </p:nvSpPr>
        <p:spPr>
          <a:xfrm>
            <a:off x="2755749" y="1935953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</a:t>
            </a:r>
            <a:endParaRPr lang="en-GB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B4AFDA-2C3D-47E3-B47D-8C982D969011}"/>
              </a:ext>
            </a:extLst>
          </p:cNvPr>
          <p:cNvSpPr txBox="1"/>
          <p:nvPr/>
        </p:nvSpPr>
        <p:spPr>
          <a:xfrm>
            <a:off x="2766764" y="2368251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2</a:t>
            </a:r>
            <a:endParaRPr lang="en-GB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D6B684-789B-4FAC-B309-CA681AB07111}"/>
              </a:ext>
            </a:extLst>
          </p:cNvPr>
          <p:cNvSpPr txBox="1"/>
          <p:nvPr/>
        </p:nvSpPr>
        <p:spPr>
          <a:xfrm>
            <a:off x="13437186" y="1768086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3</a:t>
            </a:r>
            <a:endParaRPr lang="en-GB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542BAA-6924-492A-91D2-5A1F76B93B27}"/>
              </a:ext>
            </a:extLst>
          </p:cNvPr>
          <p:cNvSpPr txBox="1"/>
          <p:nvPr/>
        </p:nvSpPr>
        <p:spPr>
          <a:xfrm>
            <a:off x="13010919" y="3091070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6</a:t>
            </a:r>
            <a:endParaRPr lang="en-GB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3E908E-BC9C-495B-9933-BC838F532620}"/>
              </a:ext>
            </a:extLst>
          </p:cNvPr>
          <p:cNvSpPr txBox="1"/>
          <p:nvPr/>
        </p:nvSpPr>
        <p:spPr>
          <a:xfrm>
            <a:off x="12859650" y="2147148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4</a:t>
            </a:r>
            <a:endParaRPr lang="en-GB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028BFA-0B55-44C5-BD09-9C9C74DBE860}"/>
              </a:ext>
            </a:extLst>
          </p:cNvPr>
          <p:cNvSpPr txBox="1"/>
          <p:nvPr/>
        </p:nvSpPr>
        <p:spPr>
          <a:xfrm>
            <a:off x="13466989" y="2727179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5</a:t>
            </a:r>
            <a:endParaRPr lang="en-GB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BE2B10-A04E-45D8-A7D0-71FB787B5DB1}"/>
              </a:ext>
            </a:extLst>
          </p:cNvPr>
          <p:cNvSpPr txBox="1"/>
          <p:nvPr/>
        </p:nvSpPr>
        <p:spPr>
          <a:xfrm>
            <a:off x="13551803" y="3482125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7</a:t>
            </a:r>
            <a:endParaRPr lang="en-GB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4B0D78-E53C-40ED-B385-2DA4C084A7AD}"/>
              </a:ext>
            </a:extLst>
          </p:cNvPr>
          <p:cNvSpPr txBox="1"/>
          <p:nvPr/>
        </p:nvSpPr>
        <p:spPr>
          <a:xfrm>
            <a:off x="12977692" y="369876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8</a:t>
            </a:r>
            <a:endParaRPr lang="en-GB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A0B889-290F-46A3-82E4-D804B3F1579C}"/>
              </a:ext>
            </a:extLst>
          </p:cNvPr>
          <p:cNvSpPr txBox="1"/>
          <p:nvPr/>
        </p:nvSpPr>
        <p:spPr>
          <a:xfrm>
            <a:off x="13569033" y="4237071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9</a:t>
            </a:r>
            <a:endParaRPr lang="en-GB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9FA385-E12D-4EF8-9135-A2E9796445D1}"/>
              </a:ext>
            </a:extLst>
          </p:cNvPr>
          <p:cNvSpPr txBox="1"/>
          <p:nvPr/>
        </p:nvSpPr>
        <p:spPr>
          <a:xfrm>
            <a:off x="4045099" y="1450714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0000</a:t>
            </a:r>
            <a:endParaRPr lang="en-GB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D998DD-4DC0-4A97-BB0A-9AA4A3A2377F}"/>
              </a:ext>
            </a:extLst>
          </p:cNvPr>
          <p:cNvSpPr txBox="1"/>
          <p:nvPr/>
        </p:nvSpPr>
        <p:spPr>
          <a:xfrm>
            <a:off x="4037686" y="189332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0001</a:t>
            </a:r>
            <a:endParaRPr lang="en-GB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0CCBDF-1B36-42E4-894A-4FA893A1F277}"/>
              </a:ext>
            </a:extLst>
          </p:cNvPr>
          <p:cNvSpPr txBox="1"/>
          <p:nvPr/>
        </p:nvSpPr>
        <p:spPr>
          <a:xfrm>
            <a:off x="4037685" y="233358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0010</a:t>
            </a:r>
            <a:endParaRPr lang="en-GB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5F3F2F-8F71-4F61-B7F2-4914D93BD3F1}"/>
              </a:ext>
            </a:extLst>
          </p:cNvPr>
          <p:cNvSpPr txBox="1"/>
          <p:nvPr/>
        </p:nvSpPr>
        <p:spPr>
          <a:xfrm>
            <a:off x="-2267568" y="2505305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0011</a:t>
            </a:r>
            <a:endParaRPr lang="en-GB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A763B9-7D9C-4020-8117-879472E07EA4}"/>
              </a:ext>
            </a:extLst>
          </p:cNvPr>
          <p:cNvSpPr txBox="1"/>
          <p:nvPr/>
        </p:nvSpPr>
        <p:spPr>
          <a:xfrm>
            <a:off x="-2257010" y="2882709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0100</a:t>
            </a:r>
            <a:endParaRPr lang="en-GB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14F1CD-845B-451B-A196-89BF9F405618}"/>
              </a:ext>
            </a:extLst>
          </p:cNvPr>
          <p:cNvSpPr txBox="1"/>
          <p:nvPr/>
        </p:nvSpPr>
        <p:spPr>
          <a:xfrm>
            <a:off x="-2224418" y="3247291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0101</a:t>
            </a:r>
            <a:endParaRPr lang="en-GB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CD7A4E-EAF1-4B00-80A6-AA8863CB132C}"/>
              </a:ext>
            </a:extLst>
          </p:cNvPr>
          <p:cNvSpPr txBox="1"/>
          <p:nvPr/>
        </p:nvSpPr>
        <p:spPr>
          <a:xfrm>
            <a:off x="-2224418" y="3765314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0110</a:t>
            </a:r>
            <a:endParaRPr lang="en-GB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B34036-823E-4AF9-A812-92707391AE58}"/>
              </a:ext>
            </a:extLst>
          </p:cNvPr>
          <p:cNvSpPr txBox="1"/>
          <p:nvPr/>
        </p:nvSpPr>
        <p:spPr>
          <a:xfrm>
            <a:off x="-2166719" y="427661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0111</a:t>
            </a:r>
            <a:endParaRPr lang="en-GB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3F0A39-E4AA-4CC6-B8F0-FF150CD5C822}"/>
              </a:ext>
            </a:extLst>
          </p:cNvPr>
          <p:cNvSpPr txBox="1"/>
          <p:nvPr/>
        </p:nvSpPr>
        <p:spPr>
          <a:xfrm>
            <a:off x="-2166719" y="4787922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1000</a:t>
            </a:r>
            <a:endParaRPr lang="en-GB" sz="2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508D06-49AF-4532-9027-E77226B8325A}"/>
              </a:ext>
            </a:extLst>
          </p:cNvPr>
          <p:cNvSpPr txBox="1"/>
          <p:nvPr/>
        </p:nvSpPr>
        <p:spPr>
          <a:xfrm>
            <a:off x="-2229433" y="5299226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1001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78594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110962" y="2945076"/>
          <a:ext cx="3078360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2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3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4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5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6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7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8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9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D71B3416-C8C7-45EB-AFFF-C1E3102BDD3C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110962" y="3538742"/>
          <a:ext cx="615672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pic>
        <p:nvPicPr>
          <p:cNvPr id="8" name="Graphic 7" descr="Hand">
            <a:extLst>
              <a:ext uri="{FF2B5EF4-FFF2-40B4-BE49-F238E27FC236}">
                <a16:creationId xmlns:a16="http://schemas.microsoft.com/office/drawing/2014/main" id="{66A478BC-A186-45EF-9F40-8946D2F411F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36" y="2797165"/>
            <a:ext cx="557128" cy="615861"/>
          </a:xfrm>
          <a:prstGeom prst="rect">
            <a:avLst/>
          </a:prstGeom>
        </p:spPr>
      </p:pic>
      <p:pic>
        <p:nvPicPr>
          <p:cNvPr id="12" name="Graphic 11" descr="Hand">
            <a:extLst>
              <a:ext uri="{FF2B5EF4-FFF2-40B4-BE49-F238E27FC236}">
                <a16:creationId xmlns:a16="http://schemas.microsoft.com/office/drawing/2014/main" id="{7C64CC5E-32A0-4842-8CEF-57F498E37EF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762269" y="2774834"/>
            <a:ext cx="557128" cy="615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ED5AE-941D-4065-9473-34CDF7CBD594}"/>
              </a:ext>
            </a:extLst>
          </p:cNvPr>
          <p:cNvSpPr txBox="1"/>
          <p:nvPr/>
        </p:nvSpPr>
        <p:spPr>
          <a:xfrm>
            <a:off x="10644985" y="3503912"/>
            <a:ext cx="132823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400" dirty="0"/>
              <a:t>1 –</a:t>
            </a:r>
            <a:r>
              <a:rPr lang="sr-Cyrl-RS" sz="1400" dirty="0"/>
              <a:t> Укључено</a:t>
            </a:r>
            <a:r>
              <a:rPr lang="en-GB" sz="1400" dirty="0"/>
              <a:t> </a:t>
            </a:r>
          </a:p>
          <a:p>
            <a:r>
              <a:rPr lang="en-GB" sz="1400" dirty="0"/>
              <a:t>0 - </a:t>
            </a:r>
            <a:r>
              <a:rPr lang="sr-Cyrl-RS" sz="1400" dirty="0"/>
              <a:t>Искључено</a:t>
            </a:r>
            <a:endParaRPr lang="en-GB" sz="1400" dirty="0"/>
          </a:p>
        </p:txBody>
      </p:sp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B98B3188-B90F-4121-80FF-FE97C6CF639D}"/>
              </a:ext>
            </a:extLst>
          </p:cNvPr>
          <p:cNvGraphicFramePr>
            <a:graphicFrameLocks noGrp="1"/>
          </p:cNvGraphicFramePr>
          <p:nvPr/>
        </p:nvGraphicFramePr>
        <p:xfrm>
          <a:off x="2385927" y="1090875"/>
          <a:ext cx="2858102" cy="465329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29051">
                  <a:extLst>
                    <a:ext uri="{9D8B030D-6E8A-4147-A177-3AD203B41FA5}">
                      <a16:colId xmlns:a16="http://schemas.microsoft.com/office/drawing/2014/main" val="884179494"/>
                    </a:ext>
                  </a:extLst>
                </a:gridCol>
                <a:gridCol w="1429051">
                  <a:extLst>
                    <a:ext uri="{9D8B030D-6E8A-4147-A177-3AD203B41FA5}">
                      <a16:colId xmlns:a16="http://schemas.microsoft.com/office/drawing/2014/main" val="891302547"/>
                    </a:ext>
                  </a:extLst>
                </a:gridCol>
              </a:tblGrid>
              <a:tr h="423027"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/>
                        <a:t>Декадна цифра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/>
                        <a:t>Бинарни запис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228919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094563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632240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459135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67514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01316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74281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609656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1295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9593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564202"/>
                  </a:ext>
                </a:extLst>
              </a:tr>
            </a:tbl>
          </a:graphicData>
        </a:graphic>
      </p:graphicFrame>
      <p:pic>
        <p:nvPicPr>
          <p:cNvPr id="15" name="Graphic 14" descr="Male profile">
            <a:extLst>
              <a:ext uri="{FF2B5EF4-FFF2-40B4-BE49-F238E27FC236}">
                <a16:creationId xmlns:a16="http://schemas.microsoft.com/office/drawing/2014/main" id="{79AAEEB9-F8A8-4958-AA0F-85C5375F7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5568" y="465448"/>
            <a:ext cx="685800" cy="685800"/>
          </a:xfrm>
          <a:prstGeom prst="rect">
            <a:avLst/>
          </a:prstGeom>
        </p:spPr>
      </p:pic>
      <p:pic>
        <p:nvPicPr>
          <p:cNvPr id="17" name="Graphic 16" descr="Female Profile">
            <a:extLst>
              <a:ext uri="{FF2B5EF4-FFF2-40B4-BE49-F238E27FC236}">
                <a16:creationId xmlns:a16="http://schemas.microsoft.com/office/drawing/2014/main" id="{0B3741FF-20BF-403D-83AE-4642738D19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77288" y="364925"/>
            <a:ext cx="685800" cy="685800"/>
          </a:xfrm>
          <a:prstGeom prst="rect">
            <a:avLst/>
          </a:prstGeom>
        </p:spPr>
      </p:pic>
      <p:pic>
        <p:nvPicPr>
          <p:cNvPr id="19" name="Graphic 18" descr="Laptop">
            <a:extLst>
              <a:ext uri="{FF2B5EF4-FFF2-40B4-BE49-F238E27FC236}">
                <a16:creationId xmlns:a16="http://schemas.microsoft.com/office/drawing/2014/main" id="{77318F94-3267-49CF-8530-53C2A44BB4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66016" y="290776"/>
            <a:ext cx="800099" cy="800099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1F1F05-4C65-402E-89D3-1661254B93D5}"/>
              </a:ext>
            </a:extLst>
          </p:cNvPr>
          <p:cNvSpPr txBox="1"/>
          <p:nvPr/>
        </p:nvSpPr>
        <p:spPr>
          <a:xfrm>
            <a:off x="2755749" y="1450714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</a:t>
            </a:r>
            <a:endParaRPr lang="en-GB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72A38F-6F5B-4575-9792-1246195CC10D}"/>
              </a:ext>
            </a:extLst>
          </p:cNvPr>
          <p:cNvSpPr txBox="1"/>
          <p:nvPr/>
        </p:nvSpPr>
        <p:spPr>
          <a:xfrm>
            <a:off x="2755749" y="1935953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</a:t>
            </a:r>
            <a:endParaRPr lang="en-GB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B4AFDA-2C3D-47E3-B47D-8C982D969011}"/>
              </a:ext>
            </a:extLst>
          </p:cNvPr>
          <p:cNvSpPr txBox="1"/>
          <p:nvPr/>
        </p:nvSpPr>
        <p:spPr>
          <a:xfrm>
            <a:off x="2766764" y="2368251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2</a:t>
            </a:r>
            <a:endParaRPr lang="en-GB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D6B684-789B-4FAC-B309-CA681AB07111}"/>
              </a:ext>
            </a:extLst>
          </p:cNvPr>
          <p:cNvSpPr txBox="1"/>
          <p:nvPr/>
        </p:nvSpPr>
        <p:spPr>
          <a:xfrm>
            <a:off x="2767997" y="274702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3</a:t>
            </a:r>
            <a:endParaRPr lang="en-GB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542BAA-6924-492A-91D2-5A1F76B93B27}"/>
              </a:ext>
            </a:extLst>
          </p:cNvPr>
          <p:cNvSpPr txBox="1"/>
          <p:nvPr/>
        </p:nvSpPr>
        <p:spPr>
          <a:xfrm>
            <a:off x="13010919" y="3091070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6</a:t>
            </a:r>
            <a:endParaRPr lang="en-GB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3E908E-BC9C-495B-9933-BC838F532620}"/>
              </a:ext>
            </a:extLst>
          </p:cNvPr>
          <p:cNvSpPr txBox="1"/>
          <p:nvPr/>
        </p:nvSpPr>
        <p:spPr>
          <a:xfrm>
            <a:off x="12859650" y="2147148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4</a:t>
            </a:r>
            <a:endParaRPr lang="en-GB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028BFA-0B55-44C5-BD09-9C9C74DBE860}"/>
              </a:ext>
            </a:extLst>
          </p:cNvPr>
          <p:cNvSpPr txBox="1"/>
          <p:nvPr/>
        </p:nvSpPr>
        <p:spPr>
          <a:xfrm>
            <a:off x="13466989" y="2727179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5</a:t>
            </a:r>
            <a:endParaRPr lang="en-GB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BE2B10-A04E-45D8-A7D0-71FB787B5DB1}"/>
              </a:ext>
            </a:extLst>
          </p:cNvPr>
          <p:cNvSpPr txBox="1"/>
          <p:nvPr/>
        </p:nvSpPr>
        <p:spPr>
          <a:xfrm>
            <a:off x="13551803" y="3482125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7</a:t>
            </a:r>
            <a:endParaRPr lang="en-GB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4B0D78-E53C-40ED-B385-2DA4C084A7AD}"/>
              </a:ext>
            </a:extLst>
          </p:cNvPr>
          <p:cNvSpPr txBox="1"/>
          <p:nvPr/>
        </p:nvSpPr>
        <p:spPr>
          <a:xfrm>
            <a:off x="12977692" y="369876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8</a:t>
            </a:r>
            <a:endParaRPr lang="en-GB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A0B889-290F-46A3-82E4-D804B3F1579C}"/>
              </a:ext>
            </a:extLst>
          </p:cNvPr>
          <p:cNvSpPr txBox="1"/>
          <p:nvPr/>
        </p:nvSpPr>
        <p:spPr>
          <a:xfrm>
            <a:off x="13569033" y="4237071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9</a:t>
            </a:r>
            <a:endParaRPr lang="en-GB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9FA385-E12D-4EF8-9135-A2E9796445D1}"/>
              </a:ext>
            </a:extLst>
          </p:cNvPr>
          <p:cNvSpPr txBox="1"/>
          <p:nvPr/>
        </p:nvSpPr>
        <p:spPr>
          <a:xfrm>
            <a:off x="4045099" y="1450714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0000</a:t>
            </a:r>
            <a:endParaRPr lang="en-GB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D998DD-4DC0-4A97-BB0A-9AA4A3A2377F}"/>
              </a:ext>
            </a:extLst>
          </p:cNvPr>
          <p:cNvSpPr txBox="1"/>
          <p:nvPr/>
        </p:nvSpPr>
        <p:spPr>
          <a:xfrm>
            <a:off x="4037686" y="189332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0001</a:t>
            </a:r>
            <a:endParaRPr lang="en-GB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0CCBDF-1B36-42E4-894A-4FA893A1F277}"/>
              </a:ext>
            </a:extLst>
          </p:cNvPr>
          <p:cNvSpPr txBox="1"/>
          <p:nvPr/>
        </p:nvSpPr>
        <p:spPr>
          <a:xfrm>
            <a:off x="4037685" y="233358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0010</a:t>
            </a:r>
            <a:endParaRPr lang="en-GB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5F3F2F-8F71-4F61-B7F2-4914D93BD3F1}"/>
              </a:ext>
            </a:extLst>
          </p:cNvPr>
          <p:cNvSpPr txBox="1"/>
          <p:nvPr/>
        </p:nvSpPr>
        <p:spPr>
          <a:xfrm>
            <a:off x="4018669" y="2747022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0011</a:t>
            </a:r>
            <a:endParaRPr lang="en-GB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A763B9-7D9C-4020-8117-879472E07EA4}"/>
              </a:ext>
            </a:extLst>
          </p:cNvPr>
          <p:cNvSpPr txBox="1"/>
          <p:nvPr/>
        </p:nvSpPr>
        <p:spPr>
          <a:xfrm>
            <a:off x="-2257010" y="2882709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0100</a:t>
            </a:r>
            <a:endParaRPr lang="en-GB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14F1CD-845B-451B-A196-89BF9F405618}"/>
              </a:ext>
            </a:extLst>
          </p:cNvPr>
          <p:cNvSpPr txBox="1"/>
          <p:nvPr/>
        </p:nvSpPr>
        <p:spPr>
          <a:xfrm>
            <a:off x="-2224418" y="3247291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0101</a:t>
            </a:r>
            <a:endParaRPr lang="en-GB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CD7A4E-EAF1-4B00-80A6-AA8863CB132C}"/>
              </a:ext>
            </a:extLst>
          </p:cNvPr>
          <p:cNvSpPr txBox="1"/>
          <p:nvPr/>
        </p:nvSpPr>
        <p:spPr>
          <a:xfrm>
            <a:off x="-2224418" y="3765314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0110</a:t>
            </a:r>
            <a:endParaRPr lang="en-GB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B34036-823E-4AF9-A812-92707391AE58}"/>
              </a:ext>
            </a:extLst>
          </p:cNvPr>
          <p:cNvSpPr txBox="1"/>
          <p:nvPr/>
        </p:nvSpPr>
        <p:spPr>
          <a:xfrm>
            <a:off x="-2166719" y="427661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0111</a:t>
            </a:r>
            <a:endParaRPr lang="en-GB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3F0A39-E4AA-4CC6-B8F0-FF150CD5C822}"/>
              </a:ext>
            </a:extLst>
          </p:cNvPr>
          <p:cNvSpPr txBox="1"/>
          <p:nvPr/>
        </p:nvSpPr>
        <p:spPr>
          <a:xfrm>
            <a:off x="-2166719" y="4787922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1000</a:t>
            </a:r>
            <a:endParaRPr lang="en-GB" sz="2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508D06-49AF-4532-9027-E77226B8325A}"/>
              </a:ext>
            </a:extLst>
          </p:cNvPr>
          <p:cNvSpPr txBox="1"/>
          <p:nvPr/>
        </p:nvSpPr>
        <p:spPr>
          <a:xfrm>
            <a:off x="-2229433" y="5299226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1001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77175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110962" y="2945076"/>
          <a:ext cx="3078360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2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3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4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5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6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7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8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9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D71B3416-C8C7-45EB-AFFF-C1E3102BDD3C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110962" y="3538742"/>
          <a:ext cx="615672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pic>
        <p:nvPicPr>
          <p:cNvPr id="8" name="Graphic 7" descr="Hand">
            <a:extLst>
              <a:ext uri="{FF2B5EF4-FFF2-40B4-BE49-F238E27FC236}">
                <a16:creationId xmlns:a16="http://schemas.microsoft.com/office/drawing/2014/main" id="{66A478BC-A186-45EF-9F40-8946D2F411F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36" y="2797165"/>
            <a:ext cx="557128" cy="615861"/>
          </a:xfrm>
          <a:prstGeom prst="rect">
            <a:avLst/>
          </a:prstGeom>
        </p:spPr>
      </p:pic>
      <p:pic>
        <p:nvPicPr>
          <p:cNvPr id="12" name="Graphic 11" descr="Hand">
            <a:extLst>
              <a:ext uri="{FF2B5EF4-FFF2-40B4-BE49-F238E27FC236}">
                <a16:creationId xmlns:a16="http://schemas.microsoft.com/office/drawing/2014/main" id="{7C64CC5E-32A0-4842-8CEF-57F498E37EF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762269" y="2774834"/>
            <a:ext cx="557128" cy="615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ED5AE-941D-4065-9473-34CDF7CBD594}"/>
              </a:ext>
            </a:extLst>
          </p:cNvPr>
          <p:cNvSpPr txBox="1"/>
          <p:nvPr/>
        </p:nvSpPr>
        <p:spPr>
          <a:xfrm>
            <a:off x="10644985" y="3503912"/>
            <a:ext cx="132823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400" dirty="0"/>
              <a:t>1 –</a:t>
            </a:r>
            <a:r>
              <a:rPr lang="sr-Cyrl-RS" sz="1400" dirty="0"/>
              <a:t> Укључено</a:t>
            </a:r>
            <a:r>
              <a:rPr lang="en-GB" sz="1400" dirty="0"/>
              <a:t> </a:t>
            </a:r>
          </a:p>
          <a:p>
            <a:r>
              <a:rPr lang="en-GB" sz="1400" dirty="0"/>
              <a:t>0 - </a:t>
            </a:r>
            <a:r>
              <a:rPr lang="sr-Cyrl-RS" sz="1400" dirty="0"/>
              <a:t>Искључено</a:t>
            </a:r>
            <a:endParaRPr lang="en-GB" sz="1400" dirty="0"/>
          </a:p>
        </p:txBody>
      </p:sp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B98B3188-B90F-4121-80FF-FE97C6CF639D}"/>
              </a:ext>
            </a:extLst>
          </p:cNvPr>
          <p:cNvGraphicFramePr>
            <a:graphicFrameLocks noGrp="1"/>
          </p:cNvGraphicFramePr>
          <p:nvPr/>
        </p:nvGraphicFramePr>
        <p:xfrm>
          <a:off x="2385927" y="1090875"/>
          <a:ext cx="2858102" cy="465329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29051">
                  <a:extLst>
                    <a:ext uri="{9D8B030D-6E8A-4147-A177-3AD203B41FA5}">
                      <a16:colId xmlns:a16="http://schemas.microsoft.com/office/drawing/2014/main" val="884179494"/>
                    </a:ext>
                  </a:extLst>
                </a:gridCol>
                <a:gridCol w="1429051">
                  <a:extLst>
                    <a:ext uri="{9D8B030D-6E8A-4147-A177-3AD203B41FA5}">
                      <a16:colId xmlns:a16="http://schemas.microsoft.com/office/drawing/2014/main" val="891302547"/>
                    </a:ext>
                  </a:extLst>
                </a:gridCol>
              </a:tblGrid>
              <a:tr h="423027"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/>
                        <a:t>Декадна цифра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/>
                        <a:t>Бинарни запис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228919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094563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632240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459135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67514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01316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74281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609656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1295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9593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564202"/>
                  </a:ext>
                </a:extLst>
              </a:tr>
            </a:tbl>
          </a:graphicData>
        </a:graphic>
      </p:graphicFrame>
      <p:pic>
        <p:nvPicPr>
          <p:cNvPr id="15" name="Graphic 14" descr="Male profile">
            <a:extLst>
              <a:ext uri="{FF2B5EF4-FFF2-40B4-BE49-F238E27FC236}">
                <a16:creationId xmlns:a16="http://schemas.microsoft.com/office/drawing/2014/main" id="{79AAEEB9-F8A8-4958-AA0F-85C5375F7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5568" y="465448"/>
            <a:ext cx="685800" cy="685800"/>
          </a:xfrm>
          <a:prstGeom prst="rect">
            <a:avLst/>
          </a:prstGeom>
        </p:spPr>
      </p:pic>
      <p:pic>
        <p:nvPicPr>
          <p:cNvPr id="17" name="Graphic 16" descr="Female Profile">
            <a:extLst>
              <a:ext uri="{FF2B5EF4-FFF2-40B4-BE49-F238E27FC236}">
                <a16:creationId xmlns:a16="http://schemas.microsoft.com/office/drawing/2014/main" id="{0B3741FF-20BF-403D-83AE-4642738D19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77288" y="364925"/>
            <a:ext cx="685800" cy="685800"/>
          </a:xfrm>
          <a:prstGeom prst="rect">
            <a:avLst/>
          </a:prstGeom>
        </p:spPr>
      </p:pic>
      <p:pic>
        <p:nvPicPr>
          <p:cNvPr id="19" name="Graphic 18" descr="Laptop">
            <a:extLst>
              <a:ext uri="{FF2B5EF4-FFF2-40B4-BE49-F238E27FC236}">
                <a16:creationId xmlns:a16="http://schemas.microsoft.com/office/drawing/2014/main" id="{77318F94-3267-49CF-8530-53C2A44BB4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66016" y="290776"/>
            <a:ext cx="800099" cy="800099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1F1F05-4C65-402E-89D3-1661254B93D5}"/>
              </a:ext>
            </a:extLst>
          </p:cNvPr>
          <p:cNvSpPr txBox="1"/>
          <p:nvPr/>
        </p:nvSpPr>
        <p:spPr>
          <a:xfrm>
            <a:off x="2755749" y="1450714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</a:t>
            </a:r>
            <a:endParaRPr lang="en-GB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72A38F-6F5B-4575-9792-1246195CC10D}"/>
              </a:ext>
            </a:extLst>
          </p:cNvPr>
          <p:cNvSpPr txBox="1"/>
          <p:nvPr/>
        </p:nvSpPr>
        <p:spPr>
          <a:xfrm>
            <a:off x="2755749" y="1935953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</a:t>
            </a:r>
            <a:endParaRPr lang="en-GB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B4AFDA-2C3D-47E3-B47D-8C982D969011}"/>
              </a:ext>
            </a:extLst>
          </p:cNvPr>
          <p:cNvSpPr txBox="1"/>
          <p:nvPr/>
        </p:nvSpPr>
        <p:spPr>
          <a:xfrm>
            <a:off x="2766764" y="2368251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2</a:t>
            </a:r>
            <a:endParaRPr lang="en-GB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D6B684-789B-4FAC-B309-CA681AB07111}"/>
              </a:ext>
            </a:extLst>
          </p:cNvPr>
          <p:cNvSpPr txBox="1"/>
          <p:nvPr/>
        </p:nvSpPr>
        <p:spPr>
          <a:xfrm>
            <a:off x="2767997" y="274702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3</a:t>
            </a:r>
            <a:endParaRPr lang="en-GB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542BAA-6924-492A-91D2-5A1F76B93B27}"/>
              </a:ext>
            </a:extLst>
          </p:cNvPr>
          <p:cNvSpPr txBox="1"/>
          <p:nvPr/>
        </p:nvSpPr>
        <p:spPr>
          <a:xfrm>
            <a:off x="13010919" y="3091070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6</a:t>
            </a:r>
            <a:endParaRPr lang="en-GB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3E908E-BC9C-495B-9933-BC838F532620}"/>
              </a:ext>
            </a:extLst>
          </p:cNvPr>
          <p:cNvSpPr txBox="1"/>
          <p:nvPr/>
        </p:nvSpPr>
        <p:spPr>
          <a:xfrm>
            <a:off x="2777779" y="313863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4</a:t>
            </a:r>
            <a:endParaRPr lang="en-GB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028BFA-0B55-44C5-BD09-9C9C74DBE860}"/>
              </a:ext>
            </a:extLst>
          </p:cNvPr>
          <p:cNvSpPr txBox="1"/>
          <p:nvPr/>
        </p:nvSpPr>
        <p:spPr>
          <a:xfrm>
            <a:off x="13466989" y="2727179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5</a:t>
            </a:r>
            <a:endParaRPr lang="en-GB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BE2B10-A04E-45D8-A7D0-71FB787B5DB1}"/>
              </a:ext>
            </a:extLst>
          </p:cNvPr>
          <p:cNvSpPr txBox="1"/>
          <p:nvPr/>
        </p:nvSpPr>
        <p:spPr>
          <a:xfrm>
            <a:off x="13551803" y="3482125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7</a:t>
            </a:r>
            <a:endParaRPr lang="en-GB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4B0D78-E53C-40ED-B385-2DA4C084A7AD}"/>
              </a:ext>
            </a:extLst>
          </p:cNvPr>
          <p:cNvSpPr txBox="1"/>
          <p:nvPr/>
        </p:nvSpPr>
        <p:spPr>
          <a:xfrm>
            <a:off x="12977692" y="369876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8</a:t>
            </a:r>
            <a:endParaRPr lang="en-GB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A0B889-290F-46A3-82E4-D804B3F1579C}"/>
              </a:ext>
            </a:extLst>
          </p:cNvPr>
          <p:cNvSpPr txBox="1"/>
          <p:nvPr/>
        </p:nvSpPr>
        <p:spPr>
          <a:xfrm>
            <a:off x="13569033" y="4237071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9</a:t>
            </a:r>
            <a:endParaRPr lang="en-GB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9FA385-E12D-4EF8-9135-A2E9796445D1}"/>
              </a:ext>
            </a:extLst>
          </p:cNvPr>
          <p:cNvSpPr txBox="1"/>
          <p:nvPr/>
        </p:nvSpPr>
        <p:spPr>
          <a:xfrm>
            <a:off x="4045099" y="1450714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0000</a:t>
            </a:r>
            <a:endParaRPr lang="en-GB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D998DD-4DC0-4A97-BB0A-9AA4A3A2377F}"/>
              </a:ext>
            </a:extLst>
          </p:cNvPr>
          <p:cNvSpPr txBox="1"/>
          <p:nvPr/>
        </p:nvSpPr>
        <p:spPr>
          <a:xfrm>
            <a:off x="4037686" y="189332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0001</a:t>
            </a:r>
            <a:endParaRPr lang="en-GB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0CCBDF-1B36-42E4-894A-4FA893A1F277}"/>
              </a:ext>
            </a:extLst>
          </p:cNvPr>
          <p:cNvSpPr txBox="1"/>
          <p:nvPr/>
        </p:nvSpPr>
        <p:spPr>
          <a:xfrm>
            <a:off x="4037685" y="233358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0010</a:t>
            </a:r>
            <a:endParaRPr lang="en-GB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5F3F2F-8F71-4F61-B7F2-4914D93BD3F1}"/>
              </a:ext>
            </a:extLst>
          </p:cNvPr>
          <p:cNvSpPr txBox="1"/>
          <p:nvPr/>
        </p:nvSpPr>
        <p:spPr>
          <a:xfrm>
            <a:off x="4018669" y="2747022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0011</a:t>
            </a:r>
            <a:endParaRPr lang="en-GB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A763B9-7D9C-4020-8117-879472E07EA4}"/>
              </a:ext>
            </a:extLst>
          </p:cNvPr>
          <p:cNvSpPr txBox="1"/>
          <p:nvPr/>
        </p:nvSpPr>
        <p:spPr>
          <a:xfrm>
            <a:off x="4004176" y="3172281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0100</a:t>
            </a:r>
            <a:endParaRPr lang="en-GB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14F1CD-845B-451B-A196-89BF9F405618}"/>
              </a:ext>
            </a:extLst>
          </p:cNvPr>
          <p:cNvSpPr txBox="1"/>
          <p:nvPr/>
        </p:nvSpPr>
        <p:spPr>
          <a:xfrm>
            <a:off x="-2224418" y="3247291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0101</a:t>
            </a:r>
            <a:endParaRPr lang="en-GB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CD7A4E-EAF1-4B00-80A6-AA8863CB132C}"/>
              </a:ext>
            </a:extLst>
          </p:cNvPr>
          <p:cNvSpPr txBox="1"/>
          <p:nvPr/>
        </p:nvSpPr>
        <p:spPr>
          <a:xfrm>
            <a:off x="-2224418" y="3765314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0110</a:t>
            </a:r>
            <a:endParaRPr lang="en-GB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B34036-823E-4AF9-A812-92707391AE58}"/>
              </a:ext>
            </a:extLst>
          </p:cNvPr>
          <p:cNvSpPr txBox="1"/>
          <p:nvPr/>
        </p:nvSpPr>
        <p:spPr>
          <a:xfrm>
            <a:off x="-2166719" y="427661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0111</a:t>
            </a:r>
            <a:endParaRPr lang="en-GB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3F0A39-E4AA-4CC6-B8F0-FF150CD5C822}"/>
              </a:ext>
            </a:extLst>
          </p:cNvPr>
          <p:cNvSpPr txBox="1"/>
          <p:nvPr/>
        </p:nvSpPr>
        <p:spPr>
          <a:xfrm>
            <a:off x="-2166719" y="4787922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1000</a:t>
            </a:r>
            <a:endParaRPr lang="en-GB" sz="2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508D06-49AF-4532-9027-E77226B8325A}"/>
              </a:ext>
            </a:extLst>
          </p:cNvPr>
          <p:cNvSpPr txBox="1"/>
          <p:nvPr/>
        </p:nvSpPr>
        <p:spPr>
          <a:xfrm>
            <a:off x="-2229433" y="5299226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1001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39364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110962" y="2945076"/>
          <a:ext cx="3078360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2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3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4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5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6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7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8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9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D71B3416-C8C7-45EB-AFFF-C1E3102BDD3C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110962" y="3538742"/>
          <a:ext cx="615672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pic>
        <p:nvPicPr>
          <p:cNvPr id="8" name="Graphic 7" descr="Hand">
            <a:extLst>
              <a:ext uri="{FF2B5EF4-FFF2-40B4-BE49-F238E27FC236}">
                <a16:creationId xmlns:a16="http://schemas.microsoft.com/office/drawing/2014/main" id="{66A478BC-A186-45EF-9F40-8946D2F411F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36" y="2797165"/>
            <a:ext cx="557128" cy="615861"/>
          </a:xfrm>
          <a:prstGeom prst="rect">
            <a:avLst/>
          </a:prstGeom>
        </p:spPr>
      </p:pic>
      <p:pic>
        <p:nvPicPr>
          <p:cNvPr id="12" name="Graphic 11" descr="Hand">
            <a:extLst>
              <a:ext uri="{FF2B5EF4-FFF2-40B4-BE49-F238E27FC236}">
                <a16:creationId xmlns:a16="http://schemas.microsoft.com/office/drawing/2014/main" id="{7C64CC5E-32A0-4842-8CEF-57F498E37EF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762269" y="2774834"/>
            <a:ext cx="557128" cy="615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ED5AE-941D-4065-9473-34CDF7CBD594}"/>
              </a:ext>
            </a:extLst>
          </p:cNvPr>
          <p:cNvSpPr txBox="1"/>
          <p:nvPr/>
        </p:nvSpPr>
        <p:spPr>
          <a:xfrm>
            <a:off x="10644985" y="3503912"/>
            <a:ext cx="132823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400" dirty="0"/>
              <a:t>1 –</a:t>
            </a:r>
            <a:r>
              <a:rPr lang="sr-Cyrl-RS" sz="1400" dirty="0"/>
              <a:t> Укључено</a:t>
            </a:r>
            <a:r>
              <a:rPr lang="en-GB" sz="1400" dirty="0"/>
              <a:t> </a:t>
            </a:r>
          </a:p>
          <a:p>
            <a:r>
              <a:rPr lang="en-GB" sz="1400" dirty="0"/>
              <a:t>0 - </a:t>
            </a:r>
            <a:r>
              <a:rPr lang="sr-Cyrl-RS" sz="1400" dirty="0"/>
              <a:t>Искључено</a:t>
            </a:r>
            <a:endParaRPr lang="en-GB" sz="1400" dirty="0"/>
          </a:p>
        </p:txBody>
      </p:sp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B98B3188-B90F-4121-80FF-FE97C6CF639D}"/>
              </a:ext>
            </a:extLst>
          </p:cNvPr>
          <p:cNvGraphicFramePr>
            <a:graphicFrameLocks noGrp="1"/>
          </p:cNvGraphicFramePr>
          <p:nvPr/>
        </p:nvGraphicFramePr>
        <p:xfrm>
          <a:off x="2385927" y="1090875"/>
          <a:ext cx="2858102" cy="465329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29051">
                  <a:extLst>
                    <a:ext uri="{9D8B030D-6E8A-4147-A177-3AD203B41FA5}">
                      <a16:colId xmlns:a16="http://schemas.microsoft.com/office/drawing/2014/main" val="884179494"/>
                    </a:ext>
                  </a:extLst>
                </a:gridCol>
                <a:gridCol w="1429051">
                  <a:extLst>
                    <a:ext uri="{9D8B030D-6E8A-4147-A177-3AD203B41FA5}">
                      <a16:colId xmlns:a16="http://schemas.microsoft.com/office/drawing/2014/main" val="891302547"/>
                    </a:ext>
                  </a:extLst>
                </a:gridCol>
              </a:tblGrid>
              <a:tr h="423027"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/>
                        <a:t>Декадна цифра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/>
                        <a:t>Бинарни запис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228919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094563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632240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459135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67514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01316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74281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609656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1295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9593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564202"/>
                  </a:ext>
                </a:extLst>
              </a:tr>
            </a:tbl>
          </a:graphicData>
        </a:graphic>
      </p:graphicFrame>
      <p:pic>
        <p:nvPicPr>
          <p:cNvPr id="15" name="Graphic 14" descr="Male profile">
            <a:extLst>
              <a:ext uri="{FF2B5EF4-FFF2-40B4-BE49-F238E27FC236}">
                <a16:creationId xmlns:a16="http://schemas.microsoft.com/office/drawing/2014/main" id="{79AAEEB9-F8A8-4958-AA0F-85C5375F7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5568" y="465448"/>
            <a:ext cx="685800" cy="685800"/>
          </a:xfrm>
          <a:prstGeom prst="rect">
            <a:avLst/>
          </a:prstGeom>
        </p:spPr>
      </p:pic>
      <p:pic>
        <p:nvPicPr>
          <p:cNvPr id="17" name="Graphic 16" descr="Female Profile">
            <a:extLst>
              <a:ext uri="{FF2B5EF4-FFF2-40B4-BE49-F238E27FC236}">
                <a16:creationId xmlns:a16="http://schemas.microsoft.com/office/drawing/2014/main" id="{0B3741FF-20BF-403D-83AE-4642738D19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77288" y="364925"/>
            <a:ext cx="685800" cy="685800"/>
          </a:xfrm>
          <a:prstGeom prst="rect">
            <a:avLst/>
          </a:prstGeom>
        </p:spPr>
      </p:pic>
      <p:pic>
        <p:nvPicPr>
          <p:cNvPr id="19" name="Graphic 18" descr="Laptop">
            <a:extLst>
              <a:ext uri="{FF2B5EF4-FFF2-40B4-BE49-F238E27FC236}">
                <a16:creationId xmlns:a16="http://schemas.microsoft.com/office/drawing/2014/main" id="{77318F94-3267-49CF-8530-53C2A44BB4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66016" y="290776"/>
            <a:ext cx="800099" cy="800099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1F1F05-4C65-402E-89D3-1661254B93D5}"/>
              </a:ext>
            </a:extLst>
          </p:cNvPr>
          <p:cNvSpPr txBox="1"/>
          <p:nvPr/>
        </p:nvSpPr>
        <p:spPr>
          <a:xfrm>
            <a:off x="2755749" y="1450714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</a:t>
            </a:r>
            <a:endParaRPr lang="en-GB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72A38F-6F5B-4575-9792-1246195CC10D}"/>
              </a:ext>
            </a:extLst>
          </p:cNvPr>
          <p:cNvSpPr txBox="1"/>
          <p:nvPr/>
        </p:nvSpPr>
        <p:spPr>
          <a:xfrm>
            <a:off x="2755749" y="1935953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</a:t>
            </a:r>
            <a:endParaRPr lang="en-GB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B4AFDA-2C3D-47E3-B47D-8C982D969011}"/>
              </a:ext>
            </a:extLst>
          </p:cNvPr>
          <p:cNvSpPr txBox="1"/>
          <p:nvPr/>
        </p:nvSpPr>
        <p:spPr>
          <a:xfrm>
            <a:off x="2766764" y="2368251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2</a:t>
            </a:r>
            <a:endParaRPr lang="en-GB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D6B684-789B-4FAC-B309-CA681AB07111}"/>
              </a:ext>
            </a:extLst>
          </p:cNvPr>
          <p:cNvSpPr txBox="1"/>
          <p:nvPr/>
        </p:nvSpPr>
        <p:spPr>
          <a:xfrm>
            <a:off x="2767997" y="274702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3</a:t>
            </a:r>
            <a:endParaRPr lang="en-GB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542BAA-6924-492A-91D2-5A1F76B93B27}"/>
              </a:ext>
            </a:extLst>
          </p:cNvPr>
          <p:cNvSpPr txBox="1"/>
          <p:nvPr/>
        </p:nvSpPr>
        <p:spPr>
          <a:xfrm>
            <a:off x="13010919" y="3091070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6</a:t>
            </a:r>
            <a:endParaRPr lang="en-GB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3E908E-BC9C-495B-9933-BC838F532620}"/>
              </a:ext>
            </a:extLst>
          </p:cNvPr>
          <p:cNvSpPr txBox="1"/>
          <p:nvPr/>
        </p:nvSpPr>
        <p:spPr>
          <a:xfrm>
            <a:off x="2777779" y="313863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4</a:t>
            </a:r>
            <a:endParaRPr lang="en-GB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028BFA-0B55-44C5-BD09-9C9C74DBE860}"/>
              </a:ext>
            </a:extLst>
          </p:cNvPr>
          <p:cNvSpPr txBox="1"/>
          <p:nvPr/>
        </p:nvSpPr>
        <p:spPr>
          <a:xfrm>
            <a:off x="2777779" y="3585254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5</a:t>
            </a:r>
            <a:endParaRPr lang="en-GB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BE2B10-A04E-45D8-A7D0-71FB787B5DB1}"/>
              </a:ext>
            </a:extLst>
          </p:cNvPr>
          <p:cNvSpPr txBox="1"/>
          <p:nvPr/>
        </p:nvSpPr>
        <p:spPr>
          <a:xfrm>
            <a:off x="13551803" y="3482125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7</a:t>
            </a:r>
            <a:endParaRPr lang="en-GB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4B0D78-E53C-40ED-B385-2DA4C084A7AD}"/>
              </a:ext>
            </a:extLst>
          </p:cNvPr>
          <p:cNvSpPr txBox="1"/>
          <p:nvPr/>
        </p:nvSpPr>
        <p:spPr>
          <a:xfrm>
            <a:off x="12977692" y="369876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8</a:t>
            </a:r>
            <a:endParaRPr lang="en-GB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A0B889-290F-46A3-82E4-D804B3F1579C}"/>
              </a:ext>
            </a:extLst>
          </p:cNvPr>
          <p:cNvSpPr txBox="1"/>
          <p:nvPr/>
        </p:nvSpPr>
        <p:spPr>
          <a:xfrm>
            <a:off x="13569033" y="4237071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9</a:t>
            </a:r>
            <a:endParaRPr lang="en-GB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9FA385-E12D-4EF8-9135-A2E9796445D1}"/>
              </a:ext>
            </a:extLst>
          </p:cNvPr>
          <p:cNvSpPr txBox="1"/>
          <p:nvPr/>
        </p:nvSpPr>
        <p:spPr>
          <a:xfrm>
            <a:off x="4045099" y="1450714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0000</a:t>
            </a:r>
            <a:endParaRPr lang="en-GB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D998DD-4DC0-4A97-BB0A-9AA4A3A2377F}"/>
              </a:ext>
            </a:extLst>
          </p:cNvPr>
          <p:cNvSpPr txBox="1"/>
          <p:nvPr/>
        </p:nvSpPr>
        <p:spPr>
          <a:xfrm>
            <a:off x="4037686" y="189332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0001</a:t>
            </a:r>
            <a:endParaRPr lang="en-GB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0CCBDF-1B36-42E4-894A-4FA893A1F277}"/>
              </a:ext>
            </a:extLst>
          </p:cNvPr>
          <p:cNvSpPr txBox="1"/>
          <p:nvPr/>
        </p:nvSpPr>
        <p:spPr>
          <a:xfrm>
            <a:off x="4037685" y="233358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0010</a:t>
            </a:r>
            <a:endParaRPr lang="en-GB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5F3F2F-8F71-4F61-B7F2-4914D93BD3F1}"/>
              </a:ext>
            </a:extLst>
          </p:cNvPr>
          <p:cNvSpPr txBox="1"/>
          <p:nvPr/>
        </p:nvSpPr>
        <p:spPr>
          <a:xfrm>
            <a:off x="4018669" y="2747022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0011</a:t>
            </a:r>
            <a:endParaRPr lang="en-GB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A763B9-7D9C-4020-8117-879472E07EA4}"/>
              </a:ext>
            </a:extLst>
          </p:cNvPr>
          <p:cNvSpPr txBox="1"/>
          <p:nvPr/>
        </p:nvSpPr>
        <p:spPr>
          <a:xfrm>
            <a:off x="4004176" y="3172281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0100</a:t>
            </a:r>
            <a:endParaRPr lang="en-GB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14F1CD-845B-451B-A196-89BF9F405618}"/>
              </a:ext>
            </a:extLst>
          </p:cNvPr>
          <p:cNvSpPr txBox="1"/>
          <p:nvPr/>
        </p:nvSpPr>
        <p:spPr>
          <a:xfrm>
            <a:off x="4004176" y="3591327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0101</a:t>
            </a:r>
            <a:endParaRPr lang="en-GB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CD7A4E-EAF1-4B00-80A6-AA8863CB132C}"/>
              </a:ext>
            </a:extLst>
          </p:cNvPr>
          <p:cNvSpPr txBox="1"/>
          <p:nvPr/>
        </p:nvSpPr>
        <p:spPr>
          <a:xfrm>
            <a:off x="-2224418" y="3765314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0110</a:t>
            </a:r>
            <a:endParaRPr lang="en-GB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B34036-823E-4AF9-A812-92707391AE58}"/>
              </a:ext>
            </a:extLst>
          </p:cNvPr>
          <p:cNvSpPr txBox="1"/>
          <p:nvPr/>
        </p:nvSpPr>
        <p:spPr>
          <a:xfrm>
            <a:off x="-2166719" y="427661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0111</a:t>
            </a:r>
            <a:endParaRPr lang="en-GB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3F0A39-E4AA-4CC6-B8F0-FF150CD5C822}"/>
              </a:ext>
            </a:extLst>
          </p:cNvPr>
          <p:cNvSpPr txBox="1"/>
          <p:nvPr/>
        </p:nvSpPr>
        <p:spPr>
          <a:xfrm>
            <a:off x="-2166719" y="4787922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1000</a:t>
            </a:r>
            <a:endParaRPr lang="en-GB" sz="2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508D06-49AF-4532-9027-E77226B8325A}"/>
              </a:ext>
            </a:extLst>
          </p:cNvPr>
          <p:cNvSpPr txBox="1"/>
          <p:nvPr/>
        </p:nvSpPr>
        <p:spPr>
          <a:xfrm>
            <a:off x="-2229433" y="5299226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1001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1068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110962" y="2945076"/>
          <a:ext cx="3078360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2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3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4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5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6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7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8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9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D71B3416-C8C7-45EB-AFFF-C1E3102BDD3C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110962" y="3538742"/>
          <a:ext cx="615672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pic>
        <p:nvPicPr>
          <p:cNvPr id="8" name="Graphic 7" descr="Hand">
            <a:extLst>
              <a:ext uri="{FF2B5EF4-FFF2-40B4-BE49-F238E27FC236}">
                <a16:creationId xmlns:a16="http://schemas.microsoft.com/office/drawing/2014/main" id="{66A478BC-A186-45EF-9F40-8946D2F411F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36" y="2797165"/>
            <a:ext cx="557128" cy="615861"/>
          </a:xfrm>
          <a:prstGeom prst="rect">
            <a:avLst/>
          </a:prstGeom>
        </p:spPr>
      </p:pic>
      <p:pic>
        <p:nvPicPr>
          <p:cNvPr id="12" name="Graphic 11" descr="Hand">
            <a:extLst>
              <a:ext uri="{FF2B5EF4-FFF2-40B4-BE49-F238E27FC236}">
                <a16:creationId xmlns:a16="http://schemas.microsoft.com/office/drawing/2014/main" id="{7C64CC5E-32A0-4842-8CEF-57F498E37EF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762269" y="2774834"/>
            <a:ext cx="557128" cy="615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ED5AE-941D-4065-9473-34CDF7CBD594}"/>
              </a:ext>
            </a:extLst>
          </p:cNvPr>
          <p:cNvSpPr txBox="1"/>
          <p:nvPr/>
        </p:nvSpPr>
        <p:spPr>
          <a:xfrm>
            <a:off x="10644985" y="3503912"/>
            <a:ext cx="132823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400" dirty="0"/>
              <a:t>1 –</a:t>
            </a:r>
            <a:r>
              <a:rPr lang="sr-Cyrl-RS" sz="1400" dirty="0"/>
              <a:t> Укључено</a:t>
            </a:r>
            <a:r>
              <a:rPr lang="en-GB" sz="1400" dirty="0"/>
              <a:t> </a:t>
            </a:r>
          </a:p>
          <a:p>
            <a:r>
              <a:rPr lang="en-GB" sz="1400" dirty="0"/>
              <a:t>0 - </a:t>
            </a:r>
            <a:r>
              <a:rPr lang="sr-Cyrl-RS" sz="1400" dirty="0"/>
              <a:t>Искључено</a:t>
            </a:r>
            <a:endParaRPr lang="en-GB" sz="1400" dirty="0"/>
          </a:p>
        </p:txBody>
      </p:sp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B98B3188-B90F-4121-80FF-FE97C6CF639D}"/>
              </a:ext>
            </a:extLst>
          </p:cNvPr>
          <p:cNvGraphicFramePr>
            <a:graphicFrameLocks noGrp="1"/>
          </p:cNvGraphicFramePr>
          <p:nvPr/>
        </p:nvGraphicFramePr>
        <p:xfrm>
          <a:off x="2385927" y="1090875"/>
          <a:ext cx="2858102" cy="465329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29051">
                  <a:extLst>
                    <a:ext uri="{9D8B030D-6E8A-4147-A177-3AD203B41FA5}">
                      <a16:colId xmlns:a16="http://schemas.microsoft.com/office/drawing/2014/main" val="884179494"/>
                    </a:ext>
                  </a:extLst>
                </a:gridCol>
                <a:gridCol w="1429051">
                  <a:extLst>
                    <a:ext uri="{9D8B030D-6E8A-4147-A177-3AD203B41FA5}">
                      <a16:colId xmlns:a16="http://schemas.microsoft.com/office/drawing/2014/main" val="891302547"/>
                    </a:ext>
                  </a:extLst>
                </a:gridCol>
              </a:tblGrid>
              <a:tr h="423027"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/>
                        <a:t>Декадна цифра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/>
                        <a:t>Бинарни запис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228919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094563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632240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459135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67514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01316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74281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609656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1295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9593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564202"/>
                  </a:ext>
                </a:extLst>
              </a:tr>
            </a:tbl>
          </a:graphicData>
        </a:graphic>
      </p:graphicFrame>
      <p:pic>
        <p:nvPicPr>
          <p:cNvPr id="15" name="Graphic 14" descr="Male profile">
            <a:extLst>
              <a:ext uri="{FF2B5EF4-FFF2-40B4-BE49-F238E27FC236}">
                <a16:creationId xmlns:a16="http://schemas.microsoft.com/office/drawing/2014/main" id="{79AAEEB9-F8A8-4958-AA0F-85C5375F7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5568" y="465448"/>
            <a:ext cx="685800" cy="685800"/>
          </a:xfrm>
          <a:prstGeom prst="rect">
            <a:avLst/>
          </a:prstGeom>
        </p:spPr>
      </p:pic>
      <p:pic>
        <p:nvPicPr>
          <p:cNvPr id="17" name="Graphic 16" descr="Female Profile">
            <a:extLst>
              <a:ext uri="{FF2B5EF4-FFF2-40B4-BE49-F238E27FC236}">
                <a16:creationId xmlns:a16="http://schemas.microsoft.com/office/drawing/2014/main" id="{0B3741FF-20BF-403D-83AE-4642738D19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77288" y="364925"/>
            <a:ext cx="685800" cy="685800"/>
          </a:xfrm>
          <a:prstGeom prst="rect">
            <a:avLst/>
          </a:prstGeom>
        </p:spPr>
      </p:pic>
      <p:pic>
        <p:nvPicPr>
          <p:cNvPr id="19" name="Graphic 18" descr="Laptop">
            <a:extLst>
              <a:ext uri="{FF2B5EF4-FFF2-40B4-BE49-F238E27FC236}">
                <a16:creationId xmlns:a16="http://schemas.microsoft.com/office/drawing/2014/main" id="{77318F94-3267-49CF-8530-53C2A44BB4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66016" y="290776"/>
            <a:ext cx="800099" cy="800099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1F1F05-4C65-402E-89D3-1661254B93D5}"/>
              </a:ext>
            </a:extLst>
          </p:cNvPr>
          <p:cNvSpPr txBox="1"/>
          <p:nvPr/>
        </p:nvSpPr>
        <p:spPr>
          <a:xfrm>
            <a:off x="2755749" y="1450714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</a:t>
            </a:r>
            <a:endParaRPr lang="en-GB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72A38F-6F5B-4575-9792-1246195CC10D}"/>
              </a:ext>
            </a:extLst>
          </p:cNvPr>
          <p:cNvSpPr txBox="1"/>
          <p:nvPr/>
        </p:nvSpPr>
        <p:spPr>
          <a:xfrm>
            <a:off x="2755749" y="1935953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</a:t>
            </a:r>
            <a:endParaRPr lang="en-GB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B4AFDA-2C3D-47E3-B47D-8C982D969011}"/>
              </a:ext>
            </a:extLst>
          </p:cNvPr>
          <p:cNvSpPr txBox="1"/>
          <p:nvPr/>
        </p:nvSpPr>
        <p:spPr>
          <a:xfrm>
            <a:off x="2766764" y="2368251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2</a:t>
            </a:r>
            <a:endParaRPr lang="en-GB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D6B684-789B-4FAC-B309-CA681AB07111}"/>
              </a:ext>
            </a:extLst>
          </p:cNvPr>
          <p:cNvSpPr txBox="1"/>
          <p:nvPr/>
        </p:nvSpPr>
        <p:spPr>
          <a:xfrm>
            <a:off x="2767997" y="274702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3</a:t>
            </a:r>
            <a:endParaRPr lang="en-GB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542BAA-6924-492A-91D2-5A1F76B93B27}"/>
              </a:ext>
            </a:extLst>
          </p:cNvPr>
          <p:cNvSpPr txBox="1"/>
          <p:nvPr/>
        </p:nvSpPr>
        <p:spPr>
          <a:xfrm>
            <a:off x="2777779" y="4085080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6</a:t>
            </a:r>
            <a:endParaRPr lang="en-GB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3E908E-BC9C-495B-9933-BC838F532620}"/>
              </a:ext>
            </a:extLst>
          </p:cNvPr>
          <p:cNvSpPr txBox="1"/>
          <p:nvPr/>
        </p:nvSpPr>
        <p:spPr>
          <a:xfrm>
            <a:off x="2777779" y="313863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4</a:t>
            </a:r>
            <a:endParaRPr lang="en-GB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028BFA-0B55-44C5-BD09-9C9C74DBE860}"/>
              </a:ext>
            </a:extLst>
          </p:cNvPr>
          <p:cNvSpPr txBox="1"/>
          <p:nvPr/>
        </p:nvSpPr>
        <p:spPr>
          <a:xfrm>
            <a:off x="2777779" y="3585254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5</a:t>
            </a:r>
            <a:endParaRPr lang="en-GB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BE2B10-A04E-45D8-A7D0-71FB787B5DB1}"/>
              </a:ext>
            </a:extLst>
          </p:cNvPr>
          <p:cNvSpPr txBox="1"/>
          <p:nvPr/>
        </p:nvSpPr>
        <p:spPr>
          <a:xfrm>
            <a:off x="13551803" y="3482125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7</a:t>
            </a:r>
            <a:endParaRPr lang="en-GB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4B0D78-E53C-40ED-B385-2DA4C084A7AD}"/>
              </a:ext>
            </a:extLst>
          </p:cNvPr>
          <p:cNvSpPr txBox="1"/>
          <p:nvPr/>
        </p:nvSpPr>
        <p:spPr>
          <a:xfrm>
            <a:off x="12977692" y="369876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8</a:t>
            </a:r>
            <a:endParaRPr lang="en-GB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A0B889-290F-46A3-82E4-D804B3F1579C}"/>
              </a:ext>
            </a:extLst>
          </p:cNvPr>
          <p:cNvSpPr txBox="1"/>
          <p:nvPr/>
        </p:nvSpPr>
        <p:spPr>
          <a:xfrm>
            <a:off x="13569033" y="4237071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9</a:t>
            </a:r>
            <a:endParaRPr lang="en-GB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9FA385-E12D-4EF8-9135-A2E9796445D1}"/>
              </a:ext>
            </a:extLst>
          </p:cNvPr>
          <p:cNvSpPr txBox="1"/>
          <p:nvPr/>
        </p:nvSpPr>
        <p:spPr>
          <a:xfrm>
            <a:off x="4045099" y="1450714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0000</a:t>
            </a:r>
            <a:endParaRPr lang="en-GB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D998DD-4DC0-4A97-BB0A-9AA4A3A2377F}"/>
              </a:ext>
            </a:extLst>
          </p:cNvPr>
          <p:cNvSpPr txBox="1"/>
          <p:nvPr/>
        </p:nvSpPr>
        <p:spPr>
          <a:xfrm>
            <a:off x="4037686" y="189332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0001</a:t>
            </a:r>
            <a:endParaRPr lang="en-GB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0CCBDF-1B36-42E4-894A-4FA893A1F277}"/>
              </a:ext>
            </a:extLst>
          </p:cNvPr>
          <p:cNvSpPr txBox="1"/>
          <p:nvPr/>
        </p:nvSpPr>
        <p:spPr>
          <a:xfrm>
            <a:off x="4037685" y="233358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0010</a:t>
            </a:r>
            <a:endParaRPr lang="en-GB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5F3F2F-8F71-4F61-B7F2-4914D93BD3F1}"/>
              </a:ext>
            </a:extLst>
          </p:cNvPr>
          <p:cNvSpPr txBox="1"/>
          <p:nvPr/>
        </p:nvSpPr>
        <p:spPr>
          <a:xfrm>
            <a:off x="4018669" y="2747022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0011</a:t>
            </a:r>
            <a:endParaRPr lang="en-GB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A763B9-7D9C-4020-8117-879472E07EA4}"/>
              </a:ext>
            </a:extLst>
          </p:cNvPr>
          <p:cNvSpPr txBox="1"/>
          <p:nvPr/>
        </p:nvSpPr>
        <p:spPr>
          <a:xfrm>
            <a:off x="4004176" y="3172281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0100</a:t>
            </a:r>
            <a:endParaRPr lang="en-GB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14F1CD-845B-451B-A196-89BF9F405618}"/>
              </a:ext>
            </a:extLst>
          </p:cNvPr>
          <p:cNvSpPr txBox="1"/>
          <p:nvPr/>
        </p:nvSpPr>
        <p:spPr>
          <a:xfrm>
            <a:off x="4004176" y="3591327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0101</a:t>
            </a:r>
            <a:endParaRPr lang="en-GB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CD7A4E-EAF1-4B00-80A6-AA8863CB132C}"/>
              </a:ext>
            </a:extLst>
          </p:cNvPr>
          <p:cNvSpPr txBox="1"/>
          <p:nvPr/>
        </p:nvSpPr>
        <p:spPr>
          <a:xfrm>
            <a:off x="4004176" y="4076563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0110</a:t>
            </a:r>
            <a:endParaRPr lang="en-GB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B34036-823E-4AF9-A812-92707391AE58}"/>
              </a:ext>
            </a:extLst>
          </p:cNvPr>
          <p:cNvSpPr txBox="1"/>
          <p:nvPr/>
        </p:nvSpPr>
        <p:spPr>
          <a:xfrm>
            <a:off x="-2166719" y="427661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0111</a:t>
            </a:r>
            <a:endParaRPr lang="en-GB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3F0A39-E4AA-4CC6-B8F0-FF150CD5C822}"/>
              </a:ext>
            </a:extLst>
          </p:cNvPr>
          <p:cNvSpPr txBox="1"/>
          <p:nvPr/>
        </p:nvSpPr>
        <p:spPr>
          <a:xfrm>
            <a:off x="-2166719" y="4787922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1000</a:t>
            </a:r>
            <a:endParaRPr lang="en-GB" sz="2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508D06-49AF-4532-9027-E77226B8325A}"/>
              </a:ext>
            </a:extLst>
          </p:cNvPr>
          <p:cNvSpPr txBox="1"/>
          <p:nvPr/>
        </p:nvSpPr>
        <p:spPr>
          <a:xfrm>
            <a:off x="-2229433" y="5299226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1001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10068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110962" y="2945076"/>
          <a:ext cx="3078360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2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3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4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5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6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7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8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9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D71B3416-C8C7-45EB-AFFF-C1E3102BDD3C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110962" y="3538742"/>
          <a:ext cx="615672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pic>
        <p:nvPicPr>
          <p:cNvPr id="8" name="Graphic 7" descr="Hand">
            <a:extLst>
              <a:ext uri="{FF2B5EF4-FFF2-40B4-BE49-F238E27FC236}">
                <a16:creationId xmlns:a16="http://schemas.microsoft.com/office/drawing/2014/main" id="{66A478BC-A186-45EF-9F40-8946D2F411F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36" y="2797165"/>
            <a:ext cx="557128" cy="615861"/>
          </a:xfrm>
          <a:prstGeom prst="rect">
            <a:avLst/>
          </a:prstGeom>
        </p:spPr>
      </p:pic>
      <p:pic>
        <p:nvPicPr>
          <p:cNvPr id="12" name="Graphic 11" descr="Hand">
            <a:extLst>
              <a:ext uri="{FF2B5EF4-FFF2-40B4-BE49-F238E27FC236}">
                <a16:creationId xmlns:a16="http://schemas.microsoft.com/office/drawing/2014/main" id="{7C64CC5E-32A0-4842-8CEF-57F498E37EF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762269" y="2774834"/>
            <a:ext cx="557128" cy="615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ED5AE-941D-4065-9473-34CDF7CBD594}"/>
              </a:ext>
            </a:extLst>
          </p:cNvPr>
          <p:cNvSpPr txBox="1"/>
          <p:nvPr/>
        </p:nvSpPr>
        <p:spPr>
          <a:xfrm>
            <a:off x="10644985" y="3503912"/>
            <a:ext cx="132823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400" dirty="0"/>
              <a:t>1 –</a:t>
            </a:r>
            <a:r>
              <a:rPr lang="sr-Cyrl-RS" sz="1400" dirty="0"/>
              <a:t> Укључено</a:t>
            </a:r>
            <a:r>
              <a:rPr lang="en-GB" sz="1400" dirty="0"/>
              <a:t> </a:t>
            </a:r>
          </a:p>
          <a:p>
            <a:r>
              <a:rPr lang="en-GB" sz="1400" dirty="0"/>
              <a:t>0 - </a:t>
            </a:r>
            <a:r>
              <a:rPr lang="sr-Cyrl-RS" sz="1400" dirty="0"/>
              <a:t>Искључено</a:t>
            </a:r>
            <a:endParaRPr lang="en-GB" sz="1400" dirty="0"/>
          </a:p>
        </p:txBody>
      </p:sp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B98B3188-B90F-4121-80FF-FE97C6CF639D}"/>
              </a:ext>
            </a:extLst>
          </p:cNvPr>
          <p:cNvGraphicFramePr>
            <a:graphicFrameLocks noGrp="1"/>
          </p:cNvGraphicFramePr>
          <p:nvPr/>
        </p:nvGraphicFramePr>
        <p:xfrm>
          <a:off x="2385927" y="1090875"/>
          <a:ext cx="2858102" cy="465329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29051">
                  <a:extLst>
                    <a:ext uri="{9D8B030D-6E8A-4147-A177-3AD203B41FA5}">
                      <a16:colId xmlns:a16="http://schemas.microsoft.com/office/drawing/2014/main" val="884179494"/>
                    </a:ext>
                  </a:extLst>
                </a:gridCol>
                <a:gridCol w="1429051">
                  <a:extLst>
                    <a:ext uri="{9D8B030D-6E8A-4147-A177-3AD203B41FA5}">
                      <a16:colId xmlns:a16="http://schemas.microsoft.com/office/drawing/2014/main" val="891302547"/>
                    </a:ext>
                  </a:extLst>
                </a:gridCol>
              </a:tblGrid>
              <a:tr h="423027"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/>
                        <a:t>Декадна цифра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/>
                        <a:t>Бинарни запис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228919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094563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632240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459135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67514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01316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74281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609656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1295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9593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564202"/>
                  </a:ext>
                </a:extLst>
              </a:tr>
            </a:tbl>
          </a:graphicData>
        </a:graphic>
      </p:graphicFrame>
      <p:pic>
        <p:nvPicPr>
          <p:cNvPr id="15" name="Graphic 14" descr="Male profile">
            <a:extLst>
              <a:ext uri="{FF2B5EF4-FFF2-40B4-BE49-F238E27FC236}">
                <a16:creationId xmlns:a16="http://schemas.microsoft.com/office/drawing/2014/main" id="{79AAEEB9-F8A8-4958-AA0F-85C5375F7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5568" y="465448"/>
            <a:ext cx="685800" cy="685800"/>
          </a:xfrm>
          <a:prstGeom prst="rect">
            <a:avLst/>
          </a:prstGeom>
        </p:spPr>
      </p:pic>
      <p:pic>
        <p:nvPicPr>
          <p:cNvPr id="17" name="Graphic 16" descr="Female Profile">
            <a:extLst>
              <a:ext uri="{FF2B5EF4-FFF2-40B4-BE49-F238E27FC236}">
                <a16:creationId xmlns:a16="http://schemas.microsoft.com/office/drawing/2014/main" id="{0B3741FF-20BF-403D-83AE-4642738D19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77288" y="364925"/>
            <a:ext cx="685800" cy="685800"/>
          </a:xfrm>
          <a:prstGeom prst="rect">
            <a:avLst/>
          </a:prstGeom>
        </p:spPr>
      </p:pic>
      <p:pic>
        <p:nvPicPr>
          <p:cNvPr id="19" name="Graphic 18" descr="Laptop">
            <a:extLst>
              <a:ext uri="{FF2B5EF4-FFF2-40B4-BE49-F238E27FC236}">
                <a16:creationId xmlns:a16="http://schemas.microsoft.com/office/drawing/2014/main" id="{77318F94-3267-49CF-8530-53C2A44BB4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66016" y="290776"/>
            <a:ext cx="800099" cy="800099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1F1F05-4C65-402E-89D3-1661254B93D5}"/>
              </a:ext>
            </a:extLst>
          </p:cNvPr>
          <p:cNvSpPr txBox="1"/>
          <p:nvPr/>
        </p:nvSpPr>
        <p:spPr>
          <a:xfrm>
            <a:off x="2755749" y="1450714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</a:t>
            </a:r>
            <a:endParaRPr lang="en-GB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72A38F-6F5B-4575-9792-1246195CC10D}"/>
              </a:ext>
            </a:extLst>
          </p:cNvPr>
          <p:cNvSpPr txBox="1"/>
          <p:nvPr/>
        </p:nvSpPr>
        <p:spPr>
          <a:xfrm>
            <a:off x="2755749" y="1935953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</a:t>
            </a:r>
            <a:endParaRPr lang="en-GB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B4AFDA-2C3D-47E3-B47D-8C982D969011}"/>
              </a:ext>
            </a:extLst>
          </p:cNvPr>
          <p:cNvSpPr txBox="1"/>
          <p:nvPr/>
        </p:nvSpPr>
        <p:spPr>
          <a:xfrm>
            <a:off x="2766764" y="2368251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2</a:t>
            </a:r>
            <a:endParaRPr lang="en-GB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D6B684-789B-4FAC-B309-CA681AB07111}"/>
              </a:ext>
            </a:extLst>
          </p:cNvPr>
          <p:cNvSpPr txBox="1"/>
          <p:nvPr/>
        </p:nvSpPr>
        <p:spPr>
          <a:xfrm>
            <a:off x="2767997" y="274702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3</a:t>
            </a:r>
            <a:endParaRPr lang="en-GB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542BAA-6924-492A-91D2-5A1F76B93B27}"/>
              </a:ext>
            </a:extLst>
          </p:cNvPr>
          <p:cNvSpPr txBox="1"/>
          <p:nvPr/>
        </p:nvSpPr>
        <p:spPr>
          <a:xfrm>
            <a:off x="2777779" y="4085080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6</a:t>
            </a:r>
            <a:endParaRPr lang="en-GB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3E908E-BC9C-495B-9933-BC838F532620}"/>
              </a:ext>
            </a:extLst>
          </p:cNvPr>
          <p:cNvSpPr txBox="1"/>
          <p:nvPr/>
        </p:nvSpPr>
        <p:spPr>
          <a:xfrm>
            <a:off x="2777779" y="313863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4</a:t>
            </a:r>
            <a:endParaRPr lang="en-GB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028BFA-0B55-44C5-BD09-9C9C74DBE860}"/>
              </a:ext>
            </a:extLst>
          </p:cNvPr>
          <p:cNvSpPr txBox="1"/>
          <p:nvPr/>
        </p:nvSpPr>
        <p:spPr>
          <a:xfrm>
            <a:off x="2777779" y="3585254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5</a:t>
            </a:r>
            <a:endParaRPr lang="en-GB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BE2B10-A04E-45D8-A7D0-71FB787B5DB1}"/>
              </a:ext>
            </a:extLst>
          </p:cNvPr>
          <p:cNvSpPr txBox="1"/>
          <p:nvPr/>
        </p:nvSpPr>
        <p:spPr>
          <a:xfrm>
            <a:off x="2777779" y="445309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7</a:t>
            </a:r>
            <a:endParaRPr lang="en-GB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4B0D78-E53C-40ED-B385-2DA4C084A7AD}"/>
              </a:ext>
            </a:extLst>
          </p:cNvPr>
          <p:cNvSpPr txBox="1"/>
          <p:nvPr/>
        </p:nvSpPr>
        <p:spPr>
          <a:xfrm>
            <a:off x="12977692" y="369876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8</a:t>
            </a:r>
            <a:endParaRPr lang="en-GB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A0B889-290F-46A3-82E4-D804B3F1579C}"/>
              </a:ext>
            </a:extLst>
          </p:cNvPr>
          <p:cNvSpPr txBox="1"/>
          <p:nvPr/>
        </p:nvSpPr>
        <p:spPr>
          <a:xfrm>
            <a:off x="13569033" y="4237071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9</a:t>
            </a:r>
            <a:endParaRPr lang="en-GB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9FA385-E12D-4EF8-9135-A2E9796445D1}"/>
              </a:ext>
            </a:extLst>
          </p:cNvPr>
          <p:cNvSpPr txBox="1"/>
          <p:nvPr/>
        </p:nvSpPr>
        <p:spPr>
          <a:xfrm>
            <a:off x="4045099" y="1450714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0000</a:t>
            </a:r>
            <a:endParaRPr lang="en-GB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D998DD-4DC0-4A97-BB0A-9AA4A3A2377F}"/>
              </a:ext>
            </a:extLst>
          </p:cNvPr>
          <p:cNvSpPr txBox="1"/>
          <p:nvPr/>
        </p:nvSpPr>
        <p:spPr>
          <a:xfrm>
            <a:off x="4037686" y="189332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0001</a:t>
            </a:r>
            <a:endParaRPr lang="en-GB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0CCBDF-1B36-42E4-894A-4FA893A1F277}"/>
              </a:ext>
            </a:extLst>
          </p:cNvPr>
          <p:cNvSpPr txBox="1"/>
          <p:nvPr/>
        </p:nvSpPr>
        <p:spPr>
          <a:xfrm>
            <a:off x="4037685" y="233358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0010</a:t>
            </a:r>
            <a:endParaRPr lang="en-GB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5F3F2F-8F71-4F61-B7F2-4914D93BD3F1}"/>
              </a:ext>
            </a:extLst>
          </p:cNvPr>
          <p:cNvSpPr txBox="1"/>
          <p:nvPr/>
        </p:nvSpPr>
        <p:spPr>
          <a:xfrm>
            <a:off x="4018669" y="2747022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0011</a:t>
            </a:r>
            <a:endParaRPr lang="en-GB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A763B9-7D9C-4020-8117-879472E07EA4}"/>
              </a:ext>
            </a:extLst>
          </p:cNvPr>
          <p:cNvSpPr txBox="1"/>
          <p:nvPr/>
        </p:nvSpPr>
        <p:spPr>
          <a:xfrm>
            <a:off x="4004176" y="3172281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0100</a:t>
            </a:r>
            <a:endParaRPr lang="en-GB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14F1CD-845B-451B-A196-89BF9F405618}"/>
              </a:ext>
            </a:extLst>
          </p:cNvPr>
          <p:cNvSpPr txBox="1"/>
          <p:nvPr/>
        </p:nvSpPr>
        <p:spPr>
          <a:xfrm>
            <a:off x="4004176" y="3591327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0101</a:t>
            </a:r>
            <a:endParaRPr lang="en-GB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CD7A4E-EAF1-4B00-80A6-AA8863CB132C}"/>
              </a:ext>
            </a:extLst>
          </p:cNvPr>
          <p:cNvSpPr txBox="1"/>
          <p:nvPr/>
        </p:nvSpPr>
        <p:spPr>
          <a:xfrm>
            <a:off x="4004176" y="4076563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0110</a:t>
            </a:r>
            <a:endParaRPr lang="en-GB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B34036-823E-4AF9-A812-92707391AE58}"/>
              </a:ext>
            </a:extLst>
          </p:cNvPr>
          <p:cNvSpPr txBox="1"/>
          <p:nvPr/>
        </p:nvSpPr>
        <p:spPr>
          <a:xfrm>
            <a:off x="4004175" y="4453092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0111</a:t>
            </a:r>
            <a:endParaRPr lang="en-GB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3F0A39-E4AA-4CC6-B8F0-FF150CD5C822}"/>
              </a:ext>
            </a:extLst>
          </p:cNvPr>
          <p:cNvSpPr txBox="1"/>
          <p:nvPr/>
        </p:nvSpPr>
        <p:spPr>
          <a:xfrm>
            <a:off x="-2166719" y="4787922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1000</a:t>
            </a:r>
            <a:endParaRPr lang="en-GB" sz="2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508D06-49AF-4532-9027-E77226B8325A}"/>
              </a:ext>
            </a:extLst>
          </p:cNvPr>
          <p:cNvSpPr txBox="1"/>
          <p:nvPr/>
        </p:nvSpPr>
        <p:spPr>
          <a:xfrm>
            <a:off x="-2229433" y="5299226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1001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05345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110962" y="2945076"/>
          <a:ext cx="3078360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2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3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4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5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6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7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8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9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D71B3416-C8C7-45EB-AFFF-C1E3102BDD3C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110962" y="3538742"/>
          <a:ext cx="615672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pic>
        <p:nvPicPr>
          <p:cNvPr id="8" name="Graphic 7" descr="Hand">
            <a:extLst>
              <a:ext uri="{FF2B5EF4-FFF2-40B4-BE49-F238E27FC236}">
                <a16:creationId xmlns:a16="http://schemas.microsoft.com/office/drawing/2014/main" id="{66A478BC-A186-45EF-9F40-8946D2F411F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36" y="2797165"/>
            <a:ext cx="557128" cy="615861"/>
          </a:xfrm>
          <a:prstGeom prst="rect">
            <a:avLst/>
          </a:prstGeom>
        </p:spPr>
      </p:pic>
      <p:pic>
        <p:nvPicPr>
          <p:cNvPr id="12" name="Graphic 11" descr="Hand">
            <a:extLst>
              <a:ext uri="{FF2B5EF4-FFF2-40B4-BE49-F238E27FC236}">
                <a16:creationId xmlns:a16="http://schemas.microsoft.com/office/drawing/2014/main" id="{7C64CC5E-32A0-4842-8CEF-57F498E37EF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762269" y="2774834"/>
            <a:ext cx="557128" cy="615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ED5AE-941D-4065-9473-34CDF7CBD594}"/>
              </a:ext>
            </a:extLst>
          </p:cNvPr>
          <p:cNvSpPr txBox="1"/>
          <p:nvPr/>
        </p:nvSpPr>
        <p:spPr>
          <a:xfrm>
            <a:off x="10644985" y="3503912"/>
            <a:ext cx="132823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400" dirty="0"/>
              <a:t>1 –</a:t>
            </a:r>
            <a:r>
              <a:rPr lang="sr-Cyrl-RS" sz="1400" dirty="0"/>
              <a:t> Укључено</a:t>
            </a:r>
            <a:r>
              <a:rPr lang="en-GB" sz="1400" dirty="0"/>
              <a:t> </a:t>
            </a:r>
          </a:p>
          <a:p>
            <a:r>
              <a:rPr lang="en-GB" sz="1400" dirty="0"/>
              <a:t>0 - </a:t>
            </a:r>
            <a:r>
              <a:rPr lang="sr-Cyrl-RS" sz="1400" dirty="0"/>
              <a:t>Искључено</a:t>
            </a:r>
            <a:endParaRPr lang="en-GB" sz="1400" dirty="0"/>
          </a:p>
        </p:txBody>
      </p:sp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B98B3188-B90F-4121-80FF-FE97C6CF639D}"/>
              </a:ext>
            </a:extLst>
          </p:cNvPr>
          <p:cNvGraphicFramePr>
            <a:graphicFrameLocks noGrp="1"/>
          </p:cNvGraphicFramePr>
          <p:nvPr/>
        </p:nvGraphicFramePr>
        <p:xfrm>
          <a:off x="2385927" y="1090875"/>
          <a:ext cx="2858102" cy="465329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29051">
                  <a:extLst>
                    <a:ext uri="{9D8B030D-6E8A-4147-A177-3AD203B41FA5}">
                      <a16:colId xmlns:a16="http://schemas.microsoft.com/office/drawing/2014/main" val="884179494"/>
                    </a:ext>
                  </a:extLst>
                </a:gridCol>
                <a:gridCol w="1429051">
                  <a:extLst>
                    <a:ext uri="{9D8B030D-6E8A-4147-A177-3AD203B41FA5}">
                      <a16:colId xmlns:a16="http://schemas.microsoft.com/office/drawing/2014/main" val="891302547"/>
                    </a:ext>
                  </a:extLst>
                </a:gridCol>
              </a:tblGrid>
              <a:tr h="423027"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/>
                        <a:t>Декадна цифра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/>
                        <a:t>Бинарни запис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228919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094563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632240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459135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67514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01316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74281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609656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1295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9593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564202"/>
                  </a:ext>
                </a:extLst>
              </a:tr>
            </a:tbl>
          </a:graphicData>
        </a:graphic>
      </p:graphicFrame>
      <p:pic>
        <p:nvPicPr>
          <p:cNvPr id="15" name="Graphic 14" descr="Male profile">
            <a:extLst>
              <a:ext uri="{FF2B5EF4-FFF2-40B4-BE49-F238E27FC236}">
                <a16:creationId xmlns:a16="http://schemas.microsoft.com/office/drawing/2014/main" id="{79AAEEB9-F8A8-4958-AA0F-85C5375F7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5568" y="465448"/>
            <a:ext cx="685800" cy="685800"/>
          </a:xfrm>
          <a:prstGeom prst="rect">
            <a:avLst/>
          </a:prstGeom>
        </p:spPr>
      </p:pic>
      <p:pic>
        <p:nvPicPr>
          <p:cNvPr id="17" name="Graphic 16" descr="Female Profile">
            <a:extLst>
              <a:ext uri="{FF2B5EF4-FFF2-40B4-BE49-F238E27FC236}">
                <a16:creationId xmlns:a16="http://schemas.microsoft.com/office/drawing/2014/main" id="{0B3741FF-20BF-403D-83AE-4642738D19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77288" y="364925"/>
            <a:ext cx="685800" cy="685800"/>
          </a:xfrm>
          <a:prstGeom prst="rect">
            <a:avLst/>
          </a:prstGeom>
        </p:spPr>
      </p:pic>
      <p:pic>
        <p:nvPicPr>
          <p:cNvPr id="19" name="Graphic 18" descr="Laptop">
            <a:extLst>
              <a:ext uri="{FF2B5EF4-FFF2-40B4-BE49-F238E27FC236}">
                <a16:creationId xmlns:a16="http://schemas.microsoft.com/office/drawing/2014/main" id="{77318F94-3267-49CF-8530-53C2A44BB4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66016" y="290776"/>
            <a:ext cx="800099" cy="800099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1F1F05-4C65-402E-89D3-1661254B93D5}"/>
              </a:ext>
            </a:extLst>
          </p:cNvPr>
          <p:cNvSpPr txBox="1"/>
          <p:nvPr/>
        </p:nvSpPr>
        <p:spPr>
          <a:xfrm>
            <a:off x="2755749" y="1450714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</a:t>
            </a:r>
            <a:endParaRPr lang="en-GB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72A38F-6F5B-4575-9792-1246195CC10D}"/>
              </a:ext>
            </a:extLst>
          </p:cNvPr>
          <p:cNvSpPr txBox="1"/>
          <p:nvPr/>
        </p:nvSpPr>
        <p:spPr>
          <a:xfrm>
            <a:off x="2755749" y="1935953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</a:t>
            </a:r>
            <a:endParaRPr lang="en-GB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B4AFDA-2C3D-47E3-B47D-8C982D969011}"/>
              </a:ext>
            </a:extLst>
          </p:cNvPr>
          <p:cNvSpPr txBox="1"/>
          <p:nvPr/>
        </p:nvSpPr>
        <p:spPr>
          <a:xfrm>
            <a:off x="2766764" y="2368251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2</a:t>
            </a:r>
            <a:endParaRPr lang="en-GB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D6B684-789B-4FAC-B309-CA681AB07111}"/>
              </a:ext>
            </a:extLst>
          </p:cNvPr>
          <p:cNvSpPr txBox="1"/>
          <p:nvPr/>
        </p:nvSpPr>
        <p:spPr>
          <a:xfrm>
            <a:off x="2767997" y="274702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3</a:t>
            </a:r>
            <a:endParaRPr lang="en-GB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542BAA-6924-492A-91D2-5A1F76B93B27}"/>
              </a:ext>
            </a:extLst>
          </p:cNvPr>
          <p:cNvSpPr txBox="1"/>
          <p:nvPr/>
        </p:nvSpPr>
        <p:spPr>
          <a:xfrm>
            <a:off x="2777779" y="4085080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6</a:t>
            </a:r>
            <a:endParaRPr lang="en-GB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3E908E-BC9C-495B-9933-BC838F532620}"/>
              </a:ext>
            </a:extLst>
          </p:cNvPr>
          <p:cNvSpPr txBox="1"/>
          <p:nvPr/>
        </p:nvSpPr>
        <p:spPr>
          <a:xfrm>
            <a:off x="2777779" y="313863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4</a:t>
            </a:r>
            <a:endParaRPr lang="en-GB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028BFA-0B55-44C5-BD09-9C9C74DBE860}"/>
              </a:ext>
            </a:extLst>
          </p:cNvPr>
          <p:cNvSpPr txBox="1"/>
          <p:nvPr/>
        </p:nvSpPr>
        <p:spPr>
          <a:xfrm>
            <a:off x="2777779" y="3585254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5</a:t>
            </a:r>
            <a:endParaRPr lang="en-GB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BE2B10-A04E-45D8-A7D0-71FB787B5DB1}"/>
              </a:ext>
            </a:extLst>
          </p:cNvPr>
          <p:cNvSpPr txBox="1"/>
          <p:nvPr/>
        </p:nvSpPr>
        <p:spPr>
          <a:xfrm>
            <a:off x="2777779" y="445309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7</a:t>
            </a:r>
            <a:endParaRPr lang="en-GB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4B0D78-E53C-40ED-B385-2DA4C084A7AD}"/>
              </a:ext>
            </a:extLst>
          </p:cNvPr>
          <p:cNvSpPr txBox="1"/>
          <p:nvPr/>
        </p:nvSpPr>
        <p:spPr>
          <a:xfrm>
            <a:off x="2777779" y="4919176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8</a:t>
            </a:r>
            <a:endParaRPr lang="en-GB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A0B889-290F-46A3-82E4-D804B3F1579C}"/>
              </a:ext>
            </a:extLst>
          </p:cNvPr>
          <p:cNvSpPr txBox="1"/>
          <p:nvPr/>
        </p:nvSpPr>
        <p:spPr>
          <a:xfrm>
            <a:off x="13569033" y="4237071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9</a:t>
            </a:r>
            <a:endParaRPr lang="en-GB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9FA385-E12D-4EF8-9135-A2E9796445D1}"/>
              </a:ext>
            </a:extLst>
          </p:cNvPr>
          <p:cNvSpPr txBox="1"/>
          <p:nvPr/>
        </p:nvSpPr>
        <p:spPr>
          <a:xfrm>
            <a:off x="4045099" y="1450714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0000</a:t>
            </a:r>
            <a:endParaRPr lang="en-GB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D998DD-4DC0-4A97-BB0A-9AA4A3A2377F}"/>
              </a:ext>
            </a:extLst>
          </p:cNvPr>
          <p:cNvSpPr txBox="1"/>
          <p:nvPr/>
        </p:nvSpPr>
        <p:spPr>
          <a:xfrm>
            <a:off x="4037686" y="189332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0001</a:t>
            </a:r>
            <a:endParaRPr lang="en-GB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0CCBDF-1B36-42E4-894A-4FA893A1F277}"/>
              </a:ext>
            </a:extLst>
          </p:cNvPr>
          <p:cNvSpPr txBox="1"/>
          <p:nvPr/>
        </p:nvSpPr>
        <p:spPr>
          <a:xfrm>
            <a:off x="4037685" y="233358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0010</a:t>
            </a:r>
            <a:endParaRPr lang="en-GB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5F3F2F-8F71-4F61-B7F2-4914D93BD3F1}"/>
              </a:ext>
            </a:extLst>
          </p:cNvPr>
          <p:cNvSpPr txBox="1"/>
          <p:nvPr/>
        </p:nvSpPr>
        <p:spPr>
          <a:xfrm>
            <a:off x="4018669" y="2747022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0011</a:t>
            </a:r>
            <a:endParaRPr lang="en-GB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A763B9-7D9C-4020-8117-879472E07EA4}"/>
              </a:ext>
            </a:extLst>
          </p:cNvPr>
          <p:cNvSpPr txBox="1"/>
          <p:nvPr/>
        </p:nvSpPr>
        <p:spPr>
          <a:xfrm>
            <a:off x="4004176" y="3172281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0100</a:t>
            </a:r>
            <a:endParaRPr lang="en-GB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14F1CD-845B-451B-A196-89BF9F405618}"/>
              </a:ext>
            </a:extLst>
          </p:cNvPr>
          <p:cNvSpPr txBox="1"/>
          <p:nvPr/>
        </p:nvSpPr>
        <p:spPr>
          <a:xfrm>
            <a:off x="4004176" y="3591327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0101</a:t>
            </a:r>
            <a:endParaRPr lang="en-GB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CD7A4E-EAF1-4B00-80A6-AA8863CB132C}"/>
              </a:ext>
            </a:extLst>
          </p:cNvPr>
          <p:cNvSpPr txBox="1"/>
          <p:nvPr/>
        </p:nvSpPr>
        <p:spPr>
          <a:xfrm>
            <a:off x="4004176" y="4076563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0110</a:t>
            </a:r>
            <a:endParaRPr lang="en-GB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B34036-823E-4AF9-A812-92707391AE58}"/>
              </a:ext>
            </a:extLst>
          </p:cNvPr>
          <p:cNvSpPr txBox="1"/>
          <p:nvPr/>
        </p:nvSpPr>
        <p:spPr>
          <a:xfrm>
            <a:off x="4004175" y="4453092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0111</a:t>
            </a:r>
            <a:endParaRPr lang="en-GB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3F0A39-E4AA-4CC6-B8F0-FF150CD5C822}"/>
              </a:ext>
            </a:extLst>
          </p:cNvPr>
          <p:cNvSpPr txBox="1"/>
          <p:nvPr/>
        </p:nvSpPr>
        <p:spPr>
          <a:xfrm>
            <a:off x="4004174" y="4910367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1000</a:t>
            </a:r>
            <a:endParaRPr lang="en-GB" sz="2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508D06-49AF-4532-9027-E77226B8325A}"/>
              </a:ext>
            </a:extLst>
          </p:cNvPr>
          <p:cNvSpPr txBox="1"/>
          <p:nvPr/>
        </p:nvSpPr>
        <p:spPr>
          <a:xfrm>
            <a:off x="-2229433" y="5299226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1001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698557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110962" y="2945076"/>
          <a:ext cx="3078360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2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3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4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5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6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7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8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9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D71B3416-C8C7-45EB-AFFF-C1E3102BDD3C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110962" y="3538742"/>
          <a:ext cx="615672" cy="320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7836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307836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0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200" b="0" dirty="0"/>
                        <a:t>1</a:t>
                      </a:r>
                      <a:endParaRPr lang="en-GB" sz="1200" b="0" dirty="0"/>
                    </a:p>
                  </a:txBody>
                  <a:tcPr marL="68580" marR="68580" marT="68580" marB="6858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  <p:pic>
        <p:nvPicPr>
          <p:cNvPr id="8" name="Graphic 7" descr="Hand">
            <a:extLst>
              <a:ext uri="{FF2B5EF4-FFF2-40B4-BE49-F238E27FC236}">
                <a16:creationId xmlns:a16="http://schemas.microsoft.com/office/drawing/2014/main" id="{66A478BC-A186-45EF-9F40-8946D2F411F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36" y="2797165"/>
            <a:ext cx="557128" cy="615861"/>
          </a:xfrm>
          <a:prstGeom prst="rect">
            <a:avLst/>
          </a:prstGeom>
        </p:spPr>
      </p:pic>
      <p:pic>
        <p:nvPicPr>
          <p:cNvPr id="12" name="Graphic 11" descr="Hand">
            <a:extLst>
              <a:ext uri="{FF2B5EF4-FFF2-40B4-BE49-F238E27FC236}">
                <a16:creationId xmlns:a16="http://schemas.microsoft.com/office/drawing/2014/main" id="{7C64CC5E-32A0-4842-8CEF-57F498E37EF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762269" y="2774834"/>
            <a:ext cx="557128" cy="615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ED5AE-941D-4065-9473-34CDF7CBD594}"/>
              </a:ext>
            </a:extLst>
          </p:cNvPr>
          <p:cNvSpPr txBox="1"/>
          <p:nvPr/>
        </p:nvSpPr>
        <p:spPr>
          <a:xfrm>
            <a:off x="10644985" y="3503912"/>
            <a:ext cx="132823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400" dirty="0"/>
              <a:t>1 –</a:t>
            </a:r>
            <a:r>
              <a:rPr lang="sr-Cyrl-RS" sz="1400" dirty="0"/>
              <a:t> Укључено</a:t>
            </a:r>
            <a:r>
              <a:rPr lang="en-GB" sz="1400" dirty="0"/>
              <a:t> </a:t>
            </a:r>
          </a:p>
          <a:p>
            <a:r>
              <a:rPr lang="en-GB" sz="1400" dirty="0"/>
              <a:t>0 - </a:t>
            </a:r>
            <a:r>
              <a:rPr lang="sr-Cyrl-RS" sz="1400" dirty="0"/>
              <a:t>Искључено</a:t>
            </a:r>
            <a:endParaRPr lang="en-GB" sz="1400" dirty="0"/>
          </a:p>
        </p:txBody>
      </p:sp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B98B3188-B90F-4121-80FF-FE97C6CF639D}"/>
              </a:ext>
            </a:extLst>
          </p:cNvPr>
          <p:cNvGraphicFramePr>
            <a:graphicFrameLocks noGrp="1"/>
          </p:cNvGraphicFramePr>
          <p:nvPr/>
        </p:nvGraphicFramePr>
        <p:xfrm>
          <a:off x="2385927" y="1090875"/>
          <a:ext cx="2858102" cy="465329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29051">
                  <a:extLst>
                    <a:ext uri="{9D8B030D-6E8A-4147-A177-3AD203B41FA5}">
                      <a16:colId xmlns:a16="http://schemas.microsoft.com/office/drawing/2014/main" val="884179494"/>
                    </a:ext>
                  </a:extLst>
                </a:gridCol>
                <a:gridCol w="1429051">
                  <a:extLst>
                    <a:ext uri="{9D8B030D-6E8A-4147-A177-3AD203B41FA5}">
                      <a16:colId xmlns:a16="http://schemas.microsoft.com/office/drawing/2014/main" val="891302547"/>
                    </a:ext>
                  </a:extLst>
                </a:gridCol>
              </a:tblGrid>
              <a:tr h="423027"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/>
                        <a:t>Декадна цифра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/>
                        <a:t>Бинарни запис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228919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094563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632240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459135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67514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01316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74281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609656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1295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9593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564202"/>
                  </a:ext>
                </a:extLst>
              </a:tr>
            </a:tbl>
          </a:graphicData>
        </a:graphic>
      </p:graphicFrame>
      <p:pic>
        <p:nvPicPr>
          <p:cNvPr id="15" name="Graphic 14" descr="Male profile">
            <a:extLst>
              <a:ext uri="{FF2B5EF4-FFF2-40B4-BE49-F238E27FC236}">
                <a16:creationId xmlns:a16="http://schemas.microsoft.com/office/drawing/2014/main" id="{79AAEEB9-F8A8-4958-AA0F-85C5375F7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5568" y="465448"/>
            <a:ext cx="685800" cy="685800"/>
          </a:xfrm>
          <a:prstGeom prst="rect">
            <a:avLst/>
          </a:prstGeom>
        </p:spPr>
      </p:pic>
      <p:pic>
        <p:nvPicPr>
          <p:cNvPr id="17" name="Graphic 16" descr="Female Profile">
            <a:extLst>
              <a:ext uri="{FF2B5EF4-FFF2-40B4-BE49-F238E27FC236}">
                <a16:creationId xmlns:a16="http://schemas.microsoft.com/office/drawing/2014/main" id="{0B3741FF-20BF-403D-83AE-4642738D19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77288" y="364925"/>
            <a:ext cx="685800" cy="685800"/>
          </a:xfrm>
          <a:prstGeom prst="rect">
            <a:avLst/>
          </a:prstGeom>
        </p:spPr>
      </p:pic>
      <p:pic>
        <p:nvPicPr>
          <p:cNvPr id="19" name="Graphic 18" descr="Laptop">
            <a:extLst>
              <a:ext uri="{FF2B5EF4-FFF2-40B4-BE49-F238E27FC236}">
                <a16:creationId xmlns:a16="http://schemas.microsoft.com/office/drawing/2014/main" id="{77318F94-3267-49CF-8530-53C2A44BB4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66016" y="290776"/>
            <a:ext cx="800099" cy="800099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1F1F05-4C65-402E-89D3-1661254B93D5}"/>
              </a:ext>
            </a:extLst>
          </p:cNvPr>
          <p:cNvSpPr txBox="1"/>
          <p:nvPr/>
        </p:nvSpPr>
        <p:spPr>
          <a:xfrm>
            <a:off x="2755749" y="1450714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</a:t>
            </a:r>
            <a:endParaRPr lang="en-GB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72A38F-6F5B-4575-9792-1246195CC10D}"/>
              </a:ext>
            </a:extLst>
          </p:cNvPr>
          <p:cNvSpPr txBox="1"/>
          <p:nvPr/>
        </p:nvSpPr>
        <p:spPr>
          <a:xfrm>
            <a:off x="2755749" y="1935953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</a:t>
            </a:r>
            <a:endParaRPr lang="en-GB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B4AFDA-2C3D-47E3-B47D-8C982D969011}"/>
              </a:ext>
            </a:extLst>
          </p:cNvPr>
          <p:cNvSpPr txBox="1"/>
          <p:nvPr/>
        </p:nvSpPr>
        <p:spPr>
          <a:xfrm>
            <a:off x="2766764" y="2368251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2</a:t>
            </a:r>
            <a:endParaRPr lang="en-GB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D6B684-789B-4FAC-B309-CA681AB07111}"/>
              </a:ext>
            </a:extLst>
          </p:cNvPr>
          <p:cNvSpPr txBox="1"/>
          <p:nvPr/>
        </p:nvSpPr>
        <p:spPr>
          <a:xfrm>
            <a:off x="2767997" y="274702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3</a:t>
            </a:r>
            <a:endParaRPr lang="en-GB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542BAA-6924-492A-91D2-5A1F76B93B27}"/>
              </a:ext>
            </a:extLst>
          </p:cNvPr>
          <p:cNvSpPr txBox="1"/>
          <p:nvPr/>
        </p:nvSpPr>
        <p:spPr>
          <a:xfrm>
            <a:off x="2777779" y="4085080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6</a:t>
            </a:r>
            <a:endParaRPr lang="en-GB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3E908E-BC9C-495B-9933-BC838F532620}"/>
              </a:ext>
            </a:extLst>
          </p:cNvPr>
          <p:cNvSpPr txBox="1"/>
          <p:nvPr/>
        </p:nvSpPr>
        <p:spPr>
          <a:xfrm>
            <a:off x="2777779" y="313863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4</a:t>
            </a:r>
            <a:endParaRPr lang="en-GB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028BFA-0B55-44C5-BD09-9C9C74DBE860}"/>
              </a:ext>
            </a:extLst>
          </p:cNvPr>
          <p:cNvSpPr txBox="1"/>
          <p:nvPr/>
        </p:nvSpPr>
        <p:spPr>
          <a:xfrm>
            <a:off x="2777779" y="3585254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5</a:t>
            </a:r>
            <a:endParaRPr lang="en-GB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BE2B10-A04E-45D8-A7D0-71FB787B5DB1}"/>
              </a:ext>
            </a:extLst>
          </p:cNvPr>
          <p:cNvSpPr txBox="1"/>
          <p:nvPr/>
        </p:nvSpPr>
        <p:spPr>
          <a:xfrm>
            <a:off x="2777779" y="445309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7</a:t>
            </a:r>
            <a:endParaRPr lang="en-GB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4B0D78-E53C-40ED-B385-2DA4C084A7AD}"/>
              </a:ext>
            </a:extLst>
          </p:cNvPr>
          <p:cNvSpPr txBox="1"/>
          <p:nvPr/>
        </p:nvSpPr>
        <p:spPr>
          <a:xfrm>
            <a:off x="2777779" y="4919176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8</a:t>
            </a:r>
            <a:endParaRPr lang="en-GB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A0B889-290F-46A3-82E4-D804B3F1579C}"/>
              </a:ext>
            </a:extLst>
          </p:cNvPr>
          <p:cNvSpPr txBox="1"/>
          <p:nvPr/>
        </p:nvSpPr>
        <p:spPr>
          <a:xfrm>
            <a:off x="2777779" y="5319286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9</a:t>
            </a:r>
            <a:endParaRPr lang="en-GB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9FA385-E12D-4EF8-9135-A2E9796445D1}"/>
              </a:ext>
            </a:extLst>
          </p:cNvPr>
          <p:cNvSpPr txBox="1"/>
          <p:nvPr/>
        </p:nvSpPr>
        <p:spPr>
          <a:xfrm>
            <a:off x="4045099" y="1450714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0000</a:t>
            </a:r>
            <a:endParaRPr lang="en-GB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D998DD-4DC0-4A97-BB0A-9AA4A3A2377F}"/>
              </a:ext>
            </a:extLst>
          </p:cNvPr>
          <p:cNvSpPr txBox="1"/>
          <p:nvPr/>
        </p:nvSpPr>
        <p:spPr>
          <a:xfrm>
            <a:off x="4037686" y="189332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0001</a:t>
            </a:r>
            <a:endParaRPr lang="en-GB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0CCBDF-1B36-42E4-894A-4FA893A1F277}"/>
              </a:ext>
            </a:extLst>
          </p:cNvPr>
          <p:cNvSpPr txBox="1"/>
          <p:nvPr/>
        </p:nvSpPr>
        <p:spPr>
          <a:xfrm>
            <a:off x="4037685" y="233358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0010</a:t>
            </a:r>
            <a:endParaRPr lang="en-GB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5F3F2F-8F71-4F61-B7F2-4914D93BD3F1}"/>
              </a:ext>
            </a:extLst>
          </p:cNvPr>
          <p:cNvSpPr txBox="1"/>
          <p:nvPr/>
        </p:nvSpPr>
        <p:spPr>
          <a:xfrm>
            <a:off x="4018669" y="2747022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0011</a:t>
            </a:r>
            <a:endParaRPr lang="en-GB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A763B9-7D9C-4020-8117-879472E07EA4}"/>
              </a:ext>
            </a:extLst>
          </p:cNvPr>
          <p:cNvSpPr txBox="1"/>
          <p:nvPr/>
        </p:nvSpPr>
        <p:spPr>
          <a:xfrm>
            <a:off x="4004176" y="3172281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0100</a:t>
            </a:r>
            <a:endParaRPr lang="en-GB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14F1CD-845B-451B-A196-89BF9F405618}"/>
              </a:ext>
            </a:extLst>
          </p:cNvPr>
          <p:cNvSpPr txBox="1"/>
          <p:nvPr/>
        </p:nvSpPr>
        <p:spPr>
          <a:xfrm>
            <a:off x="4004176" y="3591327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0101</a:t>
            </a:r>
            <a:endParaRPr lang="en-GB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CD7A4E-EAF1-4B00-80A6-AA8863CB132C}"/>
              </a:ext>
            </a:extLst>
          </p:cNvPr>
          <p:cNvSpPr txBox="1"/>
          <p:nvPr/>
        </p:nvSpPr>
        <p:spPr>
          <a:xfrm>
            <a:off x="4004176" y="4076563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0110</a:t>
            </a:r>
            <a:endParaRPr lang="en-GB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B34036-823E-4AF9-A812-92707391AE58}"/>
              </a:ext>
            </a:extLst>
          </p:cNvPr>
          <p:cNvSpPr txBox="1"/>
          <p:nvPr/>
        </p:nvSpPr>
        <p:spPr>
          <a:xfrm>
            <a:off x="4004175" y="4453092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0111</a:t>
            </a:r>
            <a:endParaRPr lang="en-GB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3F0A39-E4AA-4CC6-B8F0-FF150CD5C822}"/>
              </a:ext>
            </a:extLst>
          </p:cNvPr>
          <p:cNvSpPr txBox="1"/>
          <p:nvPr/>
        </p:nvSpPr>
        <p:spPr>
          <a:xfrm>
            <a:off x="4004174" y="4910367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1000</a:t>
            </a:r>
            <a:endParaRPr lang="en-GB" sz="2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508D06-49AF-4532-9027-E77226B8325A}"/>
              </a:ext>
            </a:extLst>
          </p:cNvPr>
          <p:cNvSpPr txBox="1"/>
          <p:nvPr/>
        </p:nvSpPr>
        <p:spPr>
          <a:xfrm>
            <a:off x="4004174" y="5294986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1001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853745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6D896B9-2C56-4194-8B3E-C8528EDE3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26353" y="2439628"/>
            <a:ext cx="4155622" cy="2479548"/>
          </a:xfr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endParaRPr lang="sr-Cyrl-RS" dirty="0"/>
          </a:p>
          <a:p>
            <a:r>
              <a:rPr lang="sr-Cyrl-RS" dirty="0"/>
              <a:t>Дакле, ми и рачунар </a:t>
            </a:r>
            <a:r>
              <a:rPr lang="sr-Cyrl-RS" dirty="0">
                <a:solidFill>
                  <a:srgbClr val="C00000"/>
                </a:solidFill>
              </a:rPr>
              <a:t>немамо исти језик</a:t>
            </a:r>
            <a:r>
              <a:rPr lang="sr-Cyrl-RS" dirty="0"/>
              <a:t>.</a:t>
            </a:r>
          </a:p>
          <a:p>
            <a:endParaRPr lang="sr-Cyrl-RS" dirty="0"/>
          </a:p>
          <a:p>
            <a:r>
              <a:rPr lang="sr-Cyrl-RS" dirty="0"/>
              <a:t>Када напишемо програм који му даје наредбе шта да ради треба тај програм да се преведе да би нас рачунар разумео.</a:t>
            </a:r>
          </a:p>
          <a:p>
            <a:endParaRPr lang="sr-Cyrl-RS" dirty="0"/>
          </a:p>
          <a:p>
            <a:r>
              <a:rPr lang="sr-Cyrl-RS" dirty="0"/>
              <a:t>Одговор се затим преводи на наш језик и тако комуницирамо са рачунаром.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B98B3188-B90F-4121-80FF-FE97C6CF639D}"/>
              </a:ext>
            </a:extLst>
          </p:cNvPr>
          <p:cNvGraphicFramePr>
            <a:graphicFrameLocks noGrp="1"/>
          </p:cNvGraphicFramePr>
          <p:nvPr/>
        </p:nvGraphicFramePr>
        <p:xfrm>
          <a:off x="2385927" y="1090875"/>
          <a:ext cx="2858102" cy="465329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29051">
                  <a:extLst>
                    <a:ext uri="{9D8B030D-6E8A-4147-A177-3AD203B41FA5}">
                      <a16:colId xmlns:a16="http://schemas.microsoft.com/office/drawing/2014/main" val="884179494"/>
                    </a:ext>
                  </a:extLst>
                </a:gridCol>
                <a:gridCol w="1429051">
                  <a:extLst>
                    <a:ext uri="{9D8B030D-6E8A-4147-A177-3AD203B41FA5}">
                      <a16:colId xmlns:a16="http://schemas.microsoft.com/office/drawing/2014/main" val="891302547"/>
                    </a:ext>
                  </a:extLst>
                </a:gridCol>
              </a:tblGrid>
              <a:tr h="423027"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/>
                        <a:t>Декадна цифра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/>
                        <a:t>Бинарни запис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228919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094563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632240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459135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67514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01316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74281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609656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1295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9593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564202"/>
                  </a:ext>
                </a:extLst>
              </a:tr>
            </a:tbl>
          </a:graphicData>
        </a:graphic>
      </p:graphicFrame>
      <p:pic>
        <p:nvPicPr>
          <p:cNvPr id="15" name="Graphic 14" descr="Male profile">
            <a:extLst>
              <a:ext uri="{FF2B5EF4-FFF2-40B4-BE49-F238E27FC236}">
                <a16:creationId xmlns:a16="http://schemas.microsoft.com/office/drawing/2014/main" id="{79AAEEB9-F8A8-4958-AA0F-85C5375F7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35568" y="465448"/>
            <a:ext cx="685800" cy="685800"/>
          </a:xfrm>
          <a:prstGeom prst="rect">
            <a:avLst/>
          </a:prstGeom>
        </p:spPr>
      </p:pic>
      <p:pic>
        <p:nvPicPr>
          <p:cNvPr id="17" name="Graphic 16" descr="Female Profile">
            <a:extLst>
              <a:ext uri="{FF2B5EF4-FFF2-40B4-BE49-F238E27FC236}">
                <a16:creationId xmlns:a16="http://schemas.microsoft.com/office/drawing/2014/main" id="{0B3741FF-20BF-403D-83AE-4642738D1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77288" y="364925"/>
            <a:ext cx="685800" cy="685800"/>
          </a:xfrm>
          <a:prstGeom prst="rect">
            <a:avLst/>
          </a:prstGeom>
        </p:spPr>
      </p:pic>
      <p:pic>
        <p:nvPicPr>
          <p:cNvPr id="19" name="Graphic 18" descr="Laptop">
            <a:extLst>
              <a:ext uri="{FF2B5EF4-FFF2-40B4-BE49-F238E27FC236}">
                <a16:creationId xmlns:a16="http://schemas.microsoft.com/office/drawing/2014/main" id="{77318F94-3267-49CF-8530-53C2A44BB4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6016" y="290776"/>
            <a:ext cx="800099" cy="800099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1F1F05-4C65-402E-89D3-1661254B93D5}"/>
              </a:ext>
            </a:extLst>
          </p:cNvPr>
          <p:cNvSpPr txBox="1"/>
          <p:nvPr/>
        </p:nvSpPr>
        <p:spPr>
          <a:xfrm>
            <a:off x="2755749" y="1450714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</a:t>
            </a:r>
            <a:endParaRPr lang="en-GB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72A38F-6F5B-4575-9792-1246195CC10D}"/>
              </a:ext>
            </a:extLst>
          </p:cNvPr>
          <p:cNvSpPr txBox="1"/>
          <p:nvPr/>
        </p:nvSpPr>
        <p:spPr>
          <a:xfrm>
            <a:off x="2755749" y="1935953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</a:t>
            </a:r>
            <a:endParaRPr lang="en-GB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B4AFDA-2C3D-47E3-B47D-8C982D969011}"/>
              </a:ext>
            </a:extLst>
          </p:cNvPr>
          <p:cNvSpPr txBox="1"/>
          <p:nvPr/>
        </p:nvSpPr>
        <p:spPr>
          <a:xfrm>
            <a:off x="2766764" y="2368251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2</a:t>
            </a:r>
            <a:endParaRPr lang="en-GB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D6B684-789B-4FAC-B309-CA681AB07111}"/>
              </a:ext>
            </a:extLst>
          </p:cNvPr>
          <p:cNvSpPr txBox="1"/>
          <p:nvPr/>
        </p:nvSpPr>
        <p:spPr>
          <a:xfrm>
            <a:off x="2767997" y="274702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3</a:t>
            </a:r>
            <a:endParaRPr lang="en-GB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542BAA-6924-492A-91D2-5A1F76B93B27}"/>
              </a:ext>
            </a:extLst>
          </p:cNvPr>
          <p:cNvSpPr txBox="1"/>
          <p:nvPr/>
        </p:nvSpPr>
        <p:spPr>
          <a:xfrm>
            <a:off x="2777779" y="4085080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6</a:t>
            </a:r>
            <a:endParaRPr lang="en-GB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3E908E-BC9C-495B-9933-BC838F532620}"/>
              </a:ext>
            </a:extLst>
          </p:cNvPr>
          <p:cNvSpPr txBox="1"/>
          <p:nvPr/>
        </p:nvSpPr>
        <p:spPr>
          <a:xfrm>
            <a:off x="2777779" y="313863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4</a:t>
            </a:r>
            <a:endParaRPr lang="en-GB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028BFA-0B55-44C5-BD09-9C9C74DBE860}"/>
              </a:ext>
            </a:extLst>
          </p:cNvPr>
          <p:cNvSpPr txBox="1"/>
          <p:nvPr/>
        </p:nvSpPr>
        <p:spPr>
          <a:xfrm>
            <a:off x="2777779" y="3585254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5</a:t>
            </a:r>
            <a:endParaRPr lang="en-GB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BE2B10-A04E-45D8-A7D0-71FB787B5DB1}"/>
              </a:ext>
            </a:extLst>
          </p:cNvPr>
          <p:cNvSpPr txBox="1"/>
          <p:nvPr/>
        </p:nvSpPr>
        <p:spPr>
          <a:xfrm>
            <a:off x="2777779" y="445309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7</a:t>
            </a:r>
            <a:endParaRPr lang="en-GB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4B0D78-E53C-40ED-B385-2DA4C084A7AD}"/>
              </a:ext>
            </a:extLst>
          </p:cNvPr>
          <p:cNvSpPr txBox="1"/>
          <p:nvPr/>
        </p:nvSpPr>
        <p:spPr>
          <a:xfrm>
            <a:off x="2777779" y="4919176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8</a:t>
            </a:r>
            <a:endParaRPr lang="en-GB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A0B889-290F-46A3-82E4-D804B3F1579C}"/>
              </a:ext>
            </a:extLst>
          </p:cNvPr>
          <p:cNvSpPr txBox="1"/>
          <p:nvPr/>
        </p:nvSpPr>
        <p:spPr>
          <a:xfrm>
            <a:off x="2777779" y="5319286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9</a:t>
            </a:r>
            <a:endParaRPr lang="en-GB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9FA385-E12D-4EF8-9135-A2E9796445D1}"/>
              </a:ext>
            </a:extLst>
          </p:cNvPr>
          <p:cNvSpPr txBox="1"/>
          <p:nvPr/>
        </p:nvSpPr>
        <p:spPr>
          <a:xfrm>
            <a:off x="4045099" y="1450714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0000</a:t>
            </a:r>
            <a:endParaRPr lang="en-GB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D998DD-4DC0-4A97-BB0A-9AA4A3A2377F}"/>
              </a:ext>
            </a:extLst>
          </p:cNvPr>
          <p:cNvSpPr txBox="1"/>
          <p:nvPr/>
        </p:nvSpPr>
        <p:spPr>
          <a:xfrm>
            <a:off x="4037686" y="189332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0001</a:t>
            </a:r>
            <a:endParaRPr lang="en-GB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0CCBDF-1B36-42E4-894A-4FA893A1F277}"/>
              </a:ext>
            </a:extLst>
          </p:cNvPr>
          <p:cNvSpPr txBox="1"/>
          <p:nvPr/>
        </p:nvSpPr>
        <p:spPr>
          <a:xfrm>
            <a:off x="4037685" y="233358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0010</a:t>
            </a:r>
            <a:endParaRPr lang="en-GB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5F3F2F-8F71-4F61-B7F2-4914D93BD3F1}"/>
              </a:ext>
            </a:extLst>
          </p:cNvPr>
          <p:cNvSpPr txBox="1"/>
          <p:nvPr/>
        </p:nvSpPr>
        <p:spPr>
          <a:xfrm>
            <a:off x="4018669" y="2747022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0011</a:t>
            </a:r>
            <a:endParaRPr lang="en-GB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A763B9-7D9C-4020-8117-879472E07EA4}"/>
              </a:ext>
            </a:extLst>
          </p:cNvPr>
          <p:cNvSpPr txBox="1"/>
          <p:nvPr/>
        </p:nvSpPr>
        <p:spPr>
          <a:xfrm>
            <a:off x="4004176" y="3172281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0100</a:t>
            </a:r>
            <a:endParaRPr lang="en-GB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14F1CD-845B-451B-A196-89BF9F405618}"/>
              </a:ext>
            </a:extLst>
          </p:cNvPr>
          <p:cNvSpPr txBox="1"/>
          <p:nvPr/>
        </p:nvSpPr>
        <p:spPr>
          <a:xfrm>
            <a:off x="4004176" y="3591327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0101</a:t>
            </a:r>
            <a:endParaRPr lang="en-GB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CD7A4E-EAF1-4B00-80A6-AA8863CB132C}"/>
              </a:ext>
            </a:extLst>
          </p:cNvPr>
          <p:cNvSpPr txBox="1"/>
          <p:nvPr/>
        </p:nvSpPr>
        <p:spPr>
          <a:xfrm>
            <a:off x="4004176" y="4076563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0110</a:t>
            </a:r>
            <a:endParaRPr lang="en-GB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B34036-823E-4AF9-A812-92707391AE58}"/>
              </a:ext>
            </a:extLst>
          </p:cNvPr>
          <p:cNvSpPr txBox="1"/>
          <p:nvPr/>
        </p:nvSpPr>
        <p:spPr>
          <a:xfrm>
            <a:off x="4004175" y="4453092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0111</a:t>
            </a:r>
            <a:endParaRPr lang="en-GB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3F0A39-E4AA-4CC6-B8F0-FF150CD5C822}"/>
              </a:ext>
            </a:extLst>
          </p:cNvPr>
          <p:cNvSpPr txBox="1"/>
          <p:nvPr/>
        </p:nvSpPr>
        <p:spPr>
          <a:xfrm>
            <a:off x="4004174" y="4910367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1000</a:t>
            </a:r>
            <a:endParaRPr lang="en-GB" sz="2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508D06-49AF-4532-9027-E77226B8325A}"/>
              </a:ext>
            </a:extLst>
          </p:cNvPr>
          <p:cNvSpPr txBox="1"/>
          <p:nvPr/>
        </p:nvSpPr>
        <p:spPr>
          <a:xfrm>
            <a:off x="4004174" y="5294986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1001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12205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B98B3188-B90F-4121-80FF-FE97C6CF639D}"/>
              </a:ext>
            </a:extLst>
          </p:cNvPr>
          <p:cNvGraphicFramePr>
            <a:graphicFrameLocks noGrp="1"/>
          </p:cNvGraphicFramePr>
          <p:nvPr/>
        </p:nvGraphicFramePr>
        <p:xfrm>
          <a:off x="2385927" y="1090875"/>
          <a:ext cx="2858102" cy="465329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29051">
                  <a:extLst>
                    <a:ext uri="{9D8B030D-6E8A-4147-A177-3AD203B41FA5}">
                      <a16:colId xmlns:a16="http://schemas.microsoft.com/office/drawing/2014/main" val="884179494"/>
                    </a:ext>
                  </a:extLst>
                </a:gridCol>
                <a:gridCol w="1429051">
                  <a:extLst>
                    <a:ext uri="{9D8B030D-6E8A-4147-A177-3AD203B41FA5}">
                      <a16:colId xmlns:a16="http://schemas.microsoft.com/office/drawing/2014/main" val="891302547"/>
                    </a:ext>
                  </a:extLst>
                </a:gridCol>
              </a:tblGrid>
              <a:tr h="423027"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/>
                        <a:t>Декадна цифра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400" dirty="0"/>
                        <a:t>Бинарни запис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228919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094563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632240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459135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67514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013167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74281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609656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12953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959344"/>
                  </a:ext>
                </a:extLst>
              </a:tr>
              <a:tr h="42302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564202"/>
                  </a:ext>
                </a:extLst>
              </a:tr>
            </a:tbl>
          </a:graphicData>
        </a:graphic>
      </p:graphicFrame>
      <p:pic>
        <p:nvPicPr>
          <p:cNvPr id="15" name="Graphic 14" descr="Male profile">
            <a:extLst>
              <a:ext uri="{FF2B5EF4-FFF2-40B4-BE49-F238E27FC236}">
                <a16:creationId xmlns:a16="http://schemas.microsoft.com/office/drawing/2014/main" id="{79AAEEB9-F8A8-4958-AA0F-85C5375F7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35568" y="465448"/>
            <a:ext cx="685800" cy="685800"/>
          </a:xfrm>
          <a:prstGeom prst="rect">
            <a:avLst/>
          </a:prstGeom>
        </p:spPr>
      </p:pic>
      <p:pic>
        <p:nvPicPr>
          <p:cNvPr id="17" name="Graphic 16" descr="Female Profile">
            <a:extLst>
              <a:ext uri="{FF2B5EF4-FFF2-40B4-BE49-F238E27FC236}">
                <a16:creationId xmlns:a16="http://schemas.microsoft.com/office/drawing/2014/main" id="{0B3741FF-20BF-403D-83AE-4642738D1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77288" y="364925"/>
            <a:ext cx="685800" cy="685800"/>
          </a:xfrm>
          <a:prstGeom prst="rect">
            <a:avLst/>
          </a:prstGeom>
        </p:spPr>
      </p:pic>
      <p:pic>
        <p:nvPicPr>
          <p:cNvPr id="19" name="Graphic 18" descr="Laptop">
            <a:extLst>
              <a:ext uri="{FF2B5EF4-FFF2-40B4-BE49-F238E27FC236}">
                <a16:creationId xmlns:a16="http://schemas.microsoft.com/office/drawing/2014/main" id="{77318F94-3267-49CF-8530-53C2A44BB4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6016" y="290776"/>
            <a:ext cx="800099" cy="800099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1F1F05-4C65-402E-89D3-1661254B93D5}"/>
              </a:ext>
            </a:extLst>
          </p:cNvPr>
          <p:cNvSpPr txBox="1"/>
          <p:nvPr/>
        </p:nvSpPr>
        <p:spPr>
          <a:xfrm>
            <a:off x="2755749" y="1450714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</a:t>
            </a:r>
            <a:endParaRPr lang="en-GB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72A38F-6F5B-4575-9792-1246195CC10D}"/>
              </a:ext>
            </a:extLst>
          </p:cNvPr>
          <p:cNvSpPr txBox="1"/>
          <p:nvPr/>
        </p:nvSpPr>
        <p:spPr>
          <a:xfrm>
            <a:off x="2755749" y="1935953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</a:t>
            </a:r>
            <a:endParaRPr lang="en-GB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B4AFDA-2C3D-47E3-B47D-8C982D969011}"/>
              </a:ext>
            </a:extLst>
          </p:cNvPr>
          <p:cNvSpPr txBox="1"/>
          <p:nvPr/>
        </p:nvSpPr>
        <p:spPr>
          <a:xfrm>
            <a:off x="2766764" y="2368251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2</a:t>
            </a:r>
            <a:endParaRPr lang="en-GB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D6B684-789B-4FAC-B309-CA681AB07111}"/>
              </a:ext>
            </a:extLst>
          </p:cNvPr>
          <p:cNvSpPr txBox="1"/>
          <p:nvPr/>
        </p:nvSpPr>
        <p:spPr>
          <a:xfrm>
            <a:off x="2767997" y="274702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3</a:t>
            </a:r>
            <a:endParaRPr lang="en-GB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542BAA-6924-492A-91D2-5A1F76B93B27}"/>
              </a:ext>
            </a:extLst>
          </p:cNvPr>
          <p:cNvSpPr txBox="1"/>
          <p:nvPr/>
        </p:nvSpPr>
        <p:spPr>
          <a:xfrm>
            <a:off x="2777779" y="4085080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6</a:t>
            </a:r>
            <a:endParaRPr lang="en-GB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3E908E-BC9C-495B-9933-BC838F532620}"/>
              </a:ext>
            </a:extLst>
          </p:cNvPr>
          <p:cNvSpPr txBox="1"/>
          <p:nvPr/>
        </p:nvSpPr>
        <p:spPr>
          <a:xfrm>
            <a:off x="2777779" y="313863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4</a:t>
            </a:r>
            <a:endParaRPr lang="en-GB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028BFA-0B55-44C5-BD09-9C9C74DBE860}"/>
              </a:ext>
            </a:extLst>
          </p:cNvPr>
          <p:cNvSpPr txBox="1"/>
          <p:nvPr/>
        </p:nvSpPr>
        <p:spPr>
          <a:xfrm>
            <a:off x="2777779" y="3585254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5</a:t>
            </a:r>
            <a:endParaRPr lang="en-GB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BE2B10-A04E-45D8-A7D0-71FB787B5DB1}"/>
              </a:ext>
            </a:extLst>
          </p:cNvPr>
          <p:cNvSpPr txBox="1"/>
          <p:nvPr/>
        </p:nvSpPr>
        <p:spPr>
          <a:xfrm>
            <a:off x="2777779" y="4453092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7</a:t>
            </a:r>
            <a:endParaRPr lang="en-GB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4B0D78-E53C-40ED-B385-2DA4C084A7AD}"/>
              </a:ext>
            </a:extLst>
          </p:cNvPr>
          <p:cNvSpPr txBox="1"/>
          <p:nvPr/>
        </p:nvSpPr>
        <p:spPr>
          <a:xfrm>
            <a:off x="2777779" y="4919176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8</a:t>
            </a:r>
            <a:endParaRPr lang="en-GB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A0B889-290F-46A3-82E4-D804B3F1579C}"/>
              </a:ext>
            </a:extLst>
          </p:cNvPr>
          <p:cNvSpPr txBox="1"/>
          <p:nvPr/>
        </p:nvSpPr>
        <p:spPr>
          <a:xfrm>
            <a:off x="2777779" y="5319286"/>
            <a:ext cx="6073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9</a:t>
            </a:r>
            <a:endParaRPr lang="en-GB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9FA385-E12D-4EF8-9135-A2E9796445D1}"/>
              </a:ext>
            </a:extLst>
          </p:cNvPr>
          <p:cNvSpPr txBox="1"/>
          <p:nvPr/>
        </p:nvSpPr>
        <p:spPr>
          <a:xfrm>
            <a:off x="4045099" y="1450714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0000</a:t>
            </a:r>
            <a:endParaRPr lang="en-GB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D998DD-4DC0-4A97-BB0A-9AA4A3A2377F}"/>
              </a:ext>
            </a:extLst>
          </p:cNvPr>
          <p:cNvSpPr txBox="1"/>
          <p:nvPr/>
        </p:nvSpPr>
        <p:spPr>
          <a:xfrm>
            <a:off x="4037686" y="189332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0001</a:t>
            </a:r>
            <a:endParaRPr lang="en-GB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0CCBDF-1B36-42E4-894A-4FA893A1F277}"/>
              </a:ext>
            </a:extLst>
          </p:cNvPr>
          <p:cNvSpPr txBox="1"/>
          <p:nvPr/>
        </p:nvSpPr>
        <p:spPr>
          <a:xfrm>
            <a:off x="4037685" y="2333588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0010</a:t>
            </a:r>
            <a:endParaRPr lang="en-GB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5F3F2F-8F71-4F61-B7F2-4914D93BD3F1}"/>
              </a:ext>
            </a:extLst>
          </p:cNvPr>
          <p:cNvSpPr txBox="1"/>
          <p:nvPr/>
        </p:nvSpPr>
        <p:spPr>
          <a:xfrm>
            <a:off x="4018669" y="2747022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0011</a:t>
            </a:r>
            <a:endParaRPr lang="en-GB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A763B9-7D9C-4020-8117-879472E07EA4}"/>
              </a:ext>
            </a:extLst>
          </p:cNvPr>
          <p:cNvSpPr txBox="1"/>
          <p:nvPr/>
        </p:nvSpPr>
        <p:spPr>
          <a:xfrm>
            <a:off x="4004176" y="3172281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0100</a:t>
            </a:r>
            <a:endParaRPr lang="en-GB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14F1CD-845B-451B-A196-89BF9F405618}"/>
              </a:ext>
            </a:extLst>
          </p:cNvPr>
          <p:cNvSpPr txBox="1"/>
          <p:nvPr/>
        </p:nvSpPr>
        <p:spPr>
          <a:xfrm>
            <a:off x="4004176" y="3591327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0101</a:t>
            </a:r>
            <a:endParaRPr lang="en-GB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CD7A4E-EAF1-4B00-80A6-AA8863CB132C}"/>
              </a:ext>
            </a:extLst>
          </p:cNvPr>
          <p:cNvSpPr txBox="1"/>
          <p:nvPr/>
        </p:nvSpPr>
        <p:spPr>
          <a:xfrm>
            <a:off x="4004176" y="4076563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0110</a:t>
            </a:r>
            <a:endParaRPr lang="en-GB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B34036-823E-4AF9-A812-92707391AE58}"/>
              </a:ext>
            </a:extLst>
          </p:cNvPr>
          <p:cNvSpPr txBox="1"/>
          <p:nvPr/>
        </p:nvSpPr>
        <p:spPr>
          <a:xfrm>
            <a:off x="4004175" y="4453092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0111</a:t>
            </a:r>
            <a:endParaRPr lang="en-GB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3F0A39-E4AA-4CC6-B8F0-FF150CD5C822}"/>
              </a:ext>
            </a:extLst>
          </p:cNvPr>
          <p:cNvSpPr txBox="1"/>
          <p:nvPr/>
        </p:nvSpPr>
        <p:spPr>
          <a:xfrm>
            <a:off x="4004174" y="4910367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1000</a:t>
            </a:r>
            <a:endParaRPr lang="en-GB" sz="2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508D06-49AF-4532-9027-E77226B8325A}"/>
              </a:ext>
            </a:extLst>
          </p:cNvPr>
          <p:cNvSpPr txBox="1"/>
          <p:nvPr/>
        </p:nvSpPr>
        <p:spPr>
          <a:xfrm>
            <a:off x="4004174" y="5294986"/>
            <a:ext cx="7802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RS" sz="2000" dirty="0"/>
              <a:t>1001</a:t>
            </a:r>
            <a:endParaRPr lang="en-GB" sz="2000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E6766336-EE1F-4ECB-A298-BE290A5298B3}"/>
              </a:ext>
            </a:extLst>
          </p:cNvPr>
          <p:cNvSpPr txBox="1">
            <a:spLocks/>
          </p:cNvSpPr>
          <p:nvPr/>
        </p:nvSpPr>
        <p:spPr>
          <a:xfrm>
            <a:off x="6402714" y="2972286"/>
            <a:ext cx="4155622" cy="800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Cyrl-RS" sz="1800" dirty="0"/>
              <a:t>Наша прича се наставља ...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00457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826474BB-F63A-4661-ADA0-46E37BF57C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0645298"/>
              </p:ext>
            </p:extLst>
          </p:nvPr>
        </p:nvGraphicFramePr>
        <p:xfrm>
          <a:off x="793215" y="1859338"/>
          <a:ext cx="5994326" cy="11125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68151">
                  <a:extLst>
                    <a:ext uri="{9D8B030D-6E8A-4147-A177-3AD203B41FA5}">
                      <a16:colId xmlns:a16="http://schemas.microsoft.com/office/drawing/2014/main" val="2688156235"/>
                    </a:ext>
                  </a:extLst>
                </a:gridCol>
                <a:gridCol w="825235">
                  <a:extLst>
                    <a:ext uri="{9D8B030D-6E8A-4147-A177-3AD203B41FA5}">
                      <a16:colId xmlns:a16="http://schemas.microsoft.com/office/drawing/2014/main" val="2403183265"/>
                    </a:ext>
                  </a:extLst>
                </a:gridCol>
                <a:gridCol w="825235">
                  <a:extLst>
                    <a:ext uri="{9D8B030D-6E8A-4147-A177-3AD203B41FA5}">
                      <a16:colId xmlns:a16="http://schemas.microsoft.com/office/drawing/2014/main" val="3510954160"/>
                    </a:ext>
                  </a:extLst>
                </a:gridCol>
                <a:gridCol w="825235">
                  <a:extLst>
                    <a:ext uri="{9D8B030D-6E8A-4147-A177-3AD203B41FA5}">
                      <a16:colId xmlns:a16="http://schemas.microsoft.com/office/drawing/2014/main" val="782138803"/>
                    </a:ext>
                  </a:extLst>
                </a:gridCol>
                <a:gridCol w="825235">
                  <a:extLst>
                    <a:ext uri="{9D8B030D-6E8A-4147-A177-3AD203B41FA5}">
                      <a16:colId xmlns:a16="http://schemas.microsoft.com/office/drawing/2014/main" val="3170595983"/>
                    </a:ext>
                  </a:extLst>
                </a:gridCol>
                <a:gridCol w="825235">
                  <a:extLst>
                    <a:ext uri="{9D8B030D-6E8A-4147-A177-3AD203B41FA5}">
                      <a16:colId xmlns:a16="http://schemas.microsoft.com/office/drawing/2014/main" val="31676717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dirty="0"/>
                        <a:t>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dirty="0"/>
                        <a:t>38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dirty="0"/>
                        <a:t>42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dirty="0"/>
                        <a:t>24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dirty="0"/>
                        <a:t>83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160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Цифре јединица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699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Цифре десетица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99887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01BA403-7256-4BF4-907E-F6835B845610}"/>
              </a:ext>
            </a:extLst>
          </p:cNvPr>
          <p:cNvSpPr txBox="1"/>
          <p:nvPr/>
        </p:nvSpPr>
        <p:spPr>
          <a:xfrm>
            <a:off x="4496528" y="2231686"/>
            <a:ext cx="3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2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4AB351-AF86-4DC8-B8E1-51C3A2311646}"/>
              </a:ext>
            </a:extLst>
          </p:cNvPr>
          <p:cNvSpPr txBox="1"/>
          <p:nvPr/>
        </p:nvSpPr>
        <p:spPr>
          <a:xfrm>
            <a:off x="5346823" y="2254243"/>
            <a:ext cx="3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4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125A99-4D55-480D-9528-039E7B1313ED}"/>
              </a:ext>
            </a:extLst>
          </p:cNvPr>
          <p:cNvSpPr txBox="1"/>
          <p:nvPr/>
        </p:nvSpPr>
        <p:spPr>
          <a:xfrm>
            <a:off x="6119660" y="2190528"/>
            <a:ext cx="3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3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08A78A-D910-44DE-85F6-6043116E038B}"/>
              </a:ext>
            </a:extLst>
          </p:cNvPr>
          <p:cNvSpPr txBox="1"/>
          <p:nvPr/>
        </p:nvSpPr>
        <p:spPr>
          <a:xfrm>
            <a:off x="6119660" y="2576287"/>
            <a:ext cx="3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8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446EC2-BA1C-4D0D-8AA1-50CD68230305}"/>
              </a:ext>
            </a:extLst>
          </p:cNvPr>
          <p:cNvSpPr txBox="1"/>
          <p:nvPr/>
        </p:nvSpPr>
        <p:spPr>
          <a:xfrm>
            <a:off x="3686628" y="2254243"/>
            <a:ext cx="3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8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1519ED-8493-4146-B47B-E849107BA243}"/>
              </a:ext>
            </a:extLst>
          </p:cNvPr>
          <p:cNvSpPr txBox="1"/>
          <p:nvPr/>
        </p:nvSpPr>
        <p:spPr>
          <a:xfrm>
            <a:off x="2937035" y="2254243"/>
            <a:ext cx="3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5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2B657F-AAD3-4415-9050-1F6FB372F9E7}"/>
              </a:ext>
            </a:extLst>
          </p:cNvPr>
          <p:cNvSpPr txBox="1"/>
          <p:nvPr/>
        </p:nvSpPr>
        <p:spPr>
          <a:xfrm>
            <a:off x="3689188" y="2586722"/>
            <a:ext cx="3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3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9DF520-25AA-4B34-800F-E1FEB6570746}"/>
              </a:ext>
            </a:extLst>
          </p:cNvPr>
          <p:cNvSpPr txBox="1"/>
          <p:nvPr/>
        </p:nvSpPr>
        <p:spPr>
          <a:xfrm>
            <a:off x="5346822" y="2548650"/>
            <a:ext cx="3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2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83A3AC-A314-4113-B8B7-B5AF590A139F}"/>
              </a:ext>
            </a:extLst>
          </p:cNvPr>
          <p:cNvSpPr txBox="1"/>
          <p:nvPr/>
        </p:nvSpPr>
        <p:spPr>
          <a:xfrm>
            <a:off x="2914811" y="2623575"/>
            <a:ext cx="3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1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23DE79-1D8C-48A5-A601-430463E784FE}"/>
              </a:ext>
            </a:extLst>
          </p:cNvPr>
          <p:cNvSpPr txBox="1"/>
          <p:nvPr/>
        </p:nvSpPr>
        <p:spPr>
          <a:xfrm>
            <a:off x="4474304" y="2576287"/>
            <a:ext cx="3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4</a:t>
            </a:r>
            <a:endParaRPr lang="en-GB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7398226-A378-42A0-A5D1-B6BE59D89E1A}"/>
              </a:ext>
            </a:extLst>
          </p:cNvPr>
          <p:cNvSpPr txBox="1">
            <a:spLocks/>
          </p:cNvSpPr>
          <p:nvPr/>
        </p:nvSpPr>
        <p:spPr>
          <a:xfrm>
            <a:off x="1057909" y="3170591"/>
            <a:ext cx="5609977" cy="1099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1800" dirty="0">
                <a:solidFill>
                  <a:schemeClr val="tx1"/>
                </a:solidFill>
                <a:latin typeface="+mn-lt"/>
              </a:rPr>
              <a:t>Решење:</a:t>
            </a:r>
          </a:p>
          <a:p>
            <a:r>
              <a:rPr lang="sr-Cyrl-RS" sz="1800" dirty="0">
                <a:solidFill>
                  <a:schemeClr val="tx1"/>
                </a:solidFill>
                <a:latin typeface="+mn-lt"/>
              </a:rPr>
              <a:t>У овом задатку смо користили цифре: 1,2, 3, 4, 5 и 8.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0925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Цифре које користи рачунар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5C7E5C4-9065-4011-A15C-6816991735B5}"/>
              </a:ext>
            </a:extLst>
          </p:cNvPr>
          <p:cNvSpPr txBox="1">
            <a:spLocks/>
          </p:cNvSpPr>
          <p:nvPr/>
        </p:nvSpPr>
        <p:spPr>
          <a:xfrm>
            <a:off x="7324236" y="2601018"/>
            <a:ext cx="3905905" cy="109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1800" dirty="0">
                <a:solidFill>
                  <a:schemeClr val="tx1"/>
                </a:solidFill>
              </a:rPr>
              <a:t>Икористили смо само неке од цифара нашег бројног система.</a:t>
            </a:r>
            <a:endParaRPr lang="en-US" sz="1800" dirty="0">
              <a:solidFill>
                <a:schemeClr val="tx1"/>
              </a:solidFill>
            </a:endParaRPr>
          </a:p>
        </p:txBody>
      </p: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826474BB-F63A-4661-ADA0-46E37BF57C16}"/>
              </a:ext>
            </a:extLst>
          </p:cNvPr>
          <p:cNvGraphicFramePr>
            <a:graphicFrameLocks/>
          </p:cNvGraphicFramePr>
          <p:nvPr/>
        </p:nvGraphicFramePr>
        <p:xfrm>
          <a:off x="793215" y="1859338"/>
          <a:ext cx="5994326" cy="11125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68151">
                  <a:extLst>
                    <a:ext uri="{9D8B030D-6E8A-4147-A177-3AD203B41FA5}">
                      <a16:colId xmlns:a16="http://schemas.microsoft.com/office/drawing/2014/main" val="2688156235"/>
                    </a:ext>
                  </a:extLst>
                </a:gridCol>
                <a:gridCol w="825235">
                  <a:extLst>
                    <a:ext uri="{9D8B030D-6E8A-4147-A177-3AD203B41FA5}">
                      <a16:colId xmlns:a16="http://schemas.microsoft.com/office/drawing/2014/main" val="2403183265"/>
                    </a:ext>
                  </a:extLst>
                </a:gridCol>
                <a:gridCol w="825235">
                  <a:extLst>
                    <a:ext uri="{9D8B030D-6E8A-4147-A177-3AD203B41FA5}">
                      <a16:colId xmlns:a16="http://schemas.microsoft.com/office/drawing/2014/main" val="3510954160"/>
                    </a:ext>
                  </a:extLst>
                </a:gridCol>
                <a:gridCol w="825235">
                  <a:extLst>
                    <a:ext uri="{9D8B030D-6E8A-4147-A177-3AD203B41FA5}">
                      <a16:colId xmlns:a16="http://schemas.microsoft.com/office/drawing/2014/main" val="782138803"/>
                    </a:ext>
                  </a:extLst>
                </a:gridCol>
                <a:gridCol w="825235">
                  <a:extLst>
                    <a:ext uri="{9D8B030D-6E8A-4147-A177-3AD203B41FA5}">
                      <a16:colId xmlns:a16="http://schemas.microsoft.com/office/drawing/2014/main" val="3170595983"/>
                    </a:ext>
                  </a:extLst>
                </a:gridCol>
                <a:gridCol w="825235">
                  <a:extLst>
                    <a:ext uri="{9D8B030D-6E8A-4147-A177-3AD203B41FA5}">
                      <a16:colId xmlns:a16="http://schemas.microsoft.com/office/drawing/2014/main" val="31676717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dirty="0"/>
                        <a:t>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dirty="0"/>
                        <a:t>38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dirty="0"/>
                        <a:t>42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dirty="0"/>
                        <a:t>24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dirty="0"/>
                        <a:t>83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160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Цифре јединица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699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Цифре десетица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99887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01BA403-7256-4BF4-907E-F6835B845610}"/>
              </a:ext>
            </a:extLst>
          </p:cNvPr>
          <p:cNvSpPr txBox="1"/>
          <p:nvPr/>
        </p:nvSpPr>
        <p:spPr>
          <a:xfrm>
            <a:off x="4496528" y="2231686"/>
            <a:ext cx="3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2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4AB351-AF86-4DC8-B8E1-51C3A2311646}"/>
              </a:ext>
            </a:extLst>
          </p:cNvPr>
          <p:cNvSpPr txBox="1"/>
          <p:nvPr/>
        </p:nvSpPr>
        <p:spPr>
          <a:xfrm>
            <a:off x="5346823" y="2254243"/>
            <a:ext cx="3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4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125A99-4D55-480D-9528-039E7B1313ED}"/>
              </a:ext>
            </a:extLst>
          </p:cNvPr>
          <p:cNvSpPr txBox="1"/>
          <p:nvPr/>
        </p:nvSpPr>
        <p:spPr>
          <a:xfrm>
            <a:off x="6119660" y="2190528"/>
            <a:ext cx="3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3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08A78A-D910-44DE-85F6-6043116E038B}"/>
              </a:ext>
            </a:extLst>
          </p:cNvPr>
          <p:cNvSpPr txBox="1"/>
          <p:nvPr/>
        </p:nvSpPr>
        <p:spPr>
          <a:xfrm>
            <a:off x="6119660" y="2576287"/>
            <a:ext cx="3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8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446EC2-BA1C-4D0D-8AA1-50CD68230305}"/>
              </a:ext>
            </a:extLst>
          </p:cNvPr>
          <p:cNvSpPr txBox="1"/>
          <p:nvPr/>
        </p:nvSpPr>
        <p:spPr>
          <a:xfrm>
            <a:off x="3686628" y="2254243"/>
            <a:ext cx="3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8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1519ED-8493-4146-B47B-E849107BA243}"/>
              </a:ext>
            </a:extLst>
          </p:cNvPr>
          <p:cNvSpPr txBox="1"/>
          <p:nvPr/>
        </p:nvSpPr>
        <p:spPr>
          <a:xfrm>
            <a:off x="2937035" y="2254243"/>
            <a:ext cx="3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5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2B657F-AAD3-4415-9050-1F6FB372F9E7}"/>
              </a:ext>
            </a:extLst>
          </p:cNvPr>
          <p:cNvSpPr txBox="1"/>
          <p:nvPr/>
        </p:nvSpPr>
        <p:spPr>
          <a:xfrm>
            <a:off x="3689188" y="2586722"/>
            <a:ext cx="3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3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9DF520-25AA-4B34-800F-E1FEB6570746}"/>
              </a:ext>
            </a:extLst>
          </p:cNvPr>
          <p:cNvSpPr txBox="1"/>
          <p:nvPr/>
        </p:nvSpPr>
        <p:spPr>
          <a:xfrm>
            <a:off x="5346822" y="2548650"/>
            <a:ext cx="3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2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83A3AC-A314-4113-B8B7-B5AF590A139F}"/>
              </a:ext>
            </a:extLst>
          </p:cNvPr>
          <p:cNvSpPr txBox="1"/>
          <p:nvPr/>
        </p:nvSpPr>
        <p:spPr>
          <a:xfrm>
            <a:off x="2914811" y="2623575"/>
            <a:ext cx="3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1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23DE79-1D8C-48A5-A601-430463E784FE}"/>
              </a:ext>
            </a:extLst>
          </p:cNvPr>
          <p:cNvSpPr txBox="1"/>
          <p:nvPr/>
        </p:nvSpPr>
        <p:spPr>
          <a:xfrm>
            <a:off x="4474304" y="2576287"/>
            <a:ext cx="3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4</a:t>
            </a:r>
            <a:endParaRPr lang="en-GB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7398226-A378-42A0-A5D1-B6BE59D89E1A}"/>
              </a:ext>
            </a:extLst>
          </p:cNvPr>
          <p:cNvSpPr txBox="1">
            <a:spLocks/>
          </p:cNvSpPr>
          <p:nvPr/>
        </p:nvSpPr>
        <p:spPr>
          <a:xfrm>
            <a:off x="1057909" y="3170591"/>
            <a:ext cx="5609977" cy="1099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1800" dirty="0">
                <a:solidFill>
                  <a:schemeClr val="tx1"/>
                </a:solidFill>
                <a:latin typeface="+mn-lt"/>
              </a:rPr>
              <a:t>Решење:</a:t>
            </a:r>
          </a:p>
          <a:p>
            <a:r>
              <a:rPr lang="sr-Cyrl-RS" sz="1800" dirty="0">
                <a:solidFill>
                  <a:schemeClr val="tx1"/>
                </a:solidFill>
                <a:latin typeface="+mn-lt"/>
              </a:rPr>
              <a:t>У овом задатку смо користили цифре: 1,2, 3, 4, 5 и 8.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070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37716" y="6662451"/>
            <a:ext cx="9144259" cy="228600"/>
          </a:xfrm>
        </p:spPr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7398226-A378-42A0-A5D1-B6BE59D89E1A}"/>
              </a:ext>
            </a:extLst>
          </p:cNvPr>
          <p:cNvSpPr txBox="1">
            <a:spLocks/>
          </p:cNvSpPr>
          <p:nvPr/>
        </p:nvSpPr>
        <p:spPr>
          <a:xfrm>
            <a:off x="961859" y="2879300"/>
            <a:ext cx="5609977" cy="1099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1800" dirty="0">
                <a:solidFill>
                  <a:schemeClr val="tx1"/>
                </a:solidFill>
                <a:latin typeface="+mn-lt"/>
              </a:rPr>
              <a:t>Решење:</a:t>
            </a:r>
          </a:p>
          <a:p>
            <a:r>
              <a:rPr lang="sr-Cyrl-RS" sz="1800" dirty="0">
                <a:solidFill>
                  <a:schemeClr val="tx1"/>
                </a:solidFill>
                <a:latin typeface="+mn-lt"/>
              </a:rPr>
              <a:t>У овом задатку смо користил цифре: 1,2, 3, 4, 5 и 8.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59E6EF9-D295-46C7-A617-4341AB4B24B2}"/>
              </a:ext>
            </a:extLst>
          </p:cNvPr>
          <p:cNvSpPr txBox="1">
            <a:spLocks/>
          </p:cNvSpPr>
          <p:nvPr/>
        </p:nvSpPr>
        <p:spPr>
          <a:xfrm>
            <a:off x="7110962" y="3277052"/>
            <a:ext cx="4357597" cy="1099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2000" dirty="0">
                <a:solidFill>
                  <a:schemeClr val="tx1"/>
                </a:solidFill>
              </a:rPr>
              <a:t>Које цифре чине наш бројни систем?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71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59E6EF9-D295-46C7-A617-4341AB4B24B2}"/>
              </a:ext>
            </a:extLst>
          </p:cNvPr>
          <p:cNvSpPr txBox="1">
            <a:spLocks/>
          </p:cNvSpPr>
          <p:nvPr/>
        </p:nvSpPr>
        <p:spPr>
          <a:xfrm>
            <a:off x="7110962" y="2879300"/>
            <a:ext cx="4357597" cy="1099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2000" dirty="0">
                <a:solidFill>
                  <a:schemeClr val="tx1"/>
                </a:solidFill>
              </a:rPr>
              <a:t>Које цифре чине наш бројни систем?</a:t>
            </a: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871208"/>
              </p:ext>
            </p:extLst>
          </p:nvPr>
        </p:nvGraphicFramePr>
        <p:xfrm>
          <a:off x="618656" y="3177922"/>
          <a:ext cx="6156720" cy="50215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5672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50215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6015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59E6EF9-D295-46C7-A617-4341AB4B24B2}"/>
              </a:ext>
            </a:extLst>
          </p:cNvPr>
          <p:cNvSpPr txBox="1">
            <a:spLocks/>
          </p:cNvSpPr>
          <p:nvPr/>
        </p:nvSpPr>
        <p:spPr>
          <a:xfrm>
            <a:off x="7110962" y="2879300"/>
            <a:ext cx="4357597" cy="1099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2000" dirty="0">
                <a:solidFill>
                  <a:schemeClr val="tx1"/>
                </a:solidFill>
              </a:rPr>
              <a:t>Које цифре чине наш бројни систем?</a:t>
            </a: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77391"/>
              </p:ext>
            </p:extLst>
          </p:nvPr>
        </p:nvGraphicFramePr>
        <p:xfrm>
          <a:off x="618656" y="3177922"/>
          <a:ext cx="6156720" cy="640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5672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502155"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0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297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Цифре које користи рачунар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59E6EF9-D295-46C7-A617-4341AB4B24B2}"/>
              </a:ext>
            </a:extLst>
          </p:cNvPr>
          <p:cNvSpPr txBox="1">
            <a:spLocks/>
          </p:cNvSpPr>
          <p:nvPr/>
        </p:nvSpPr>
        <p:spPr>
          <a:xfrm>
            <a:off x="7110962" y="2879300"/>
            <a:ext cx="4357597" cy="1099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2000" dirty="0">
                <a:solidFill>
                  <a:schemeClr val="tx1"/>
                </a:solidFill>
              </a:rPr>
              <a:t>Које цифре чине наш бројни систем?</a:t>
            </a: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33AFE3F-8CF0-4EB4-BD66-A9C697AFC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201877"/>
              </p:ext>
            </p:extLst>
          </p:nvPr>
        </p:nvGraphicFramePr>
        <p:xfrm>
          <a:off x="618656" y="3177922"/>
          <a:ext cx="6156720" cy="640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5672">
                  <a:extLst>
                    <a:ext uri="{9D8B030D-6E8A-4147-A177-3AD203B41FA5}">
                      <a16:colId xmlns:a16="http://schemas.microsoft.com/office/drawing/2014/main" val="3966623099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2220492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16050284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434079107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27761490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153188156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262916620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3878214206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535608523"/>
                    </a:ext>
                  </a:extLst>
                </a:gridCol>
                <a:gridCol w="615672">
                  <a:extLst>
                    <a:ext uri="{9D8B030D-6E8A-4147-A177-3AD203B41FA5}">
                      <a16:colId xmlns:a16="http://schemas.microsoft.com/office/drawing/2014/main" val="4087103891"/>
                    </a:ext>
                  </a:extLst>
                </a:gridCol>
              </a:tblGrid>
              <a:tr h="502155"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0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400" b="0" dirty="0"/>
                        <a:t>1</a:t>
                      </a:r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/>
                    </a:p>
                  </a:txBody>
                  <a:tcPr marL="137160" marR="137160" marT="137160" marB="13716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740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7003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1305</Words>
  <Application>Microsoft Office PowerPoint</Application>
  <PresentationFormat>Widescreen</PresentationFormat>
  <Paragraphs>803</Paragraphs>
  <Slides>39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Corbel</vt:lpstr>
      <vt:lpstr>Ecology 16x9</vt:lpstr>
      <vt:lpstr>Дигитални свет Рачунари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Дигитални свет</dc:title>
  <dc:creator>zorica milatovic</dc:creator>
  <cp:lastModifiedBy>zorica milatovic</cp:lastModifiedBy>
  <cp:revision>41</cp:revision>
  <dcterms:created xsi:type="dcterms:W3CDTF">2020-08-24T12:12:49Z</dcterms:created>
  <dcterms:modified xsi:type="dcterms:W3CDTF">2020-08-25T14:49:08Z</dcterms:modified>
</cp:coreProperties>
</file>