
<file path=[Content_Types].xml><?xml version="1.0" encoding="utf-8"?>
<Types xmlns="http://schemas.openxmlformats.org/package/2006/content-types">
  <Default Extension="glb" ContentType="model/gltf.binary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56" r:id="rId2"/>
    <p:sldId id="262" r:id="rId3"/>
    <p:sldId id="432" r:id="rId4"/>
    <p:sldId id="433" r:id="rId5"/>
    <p:sldId id="434" r:id="rId6"/>
    <p:sldId id="435" r:id="rId7"/>
    <p:sldId id="436" r:id="rId8"/>
    <p:sldId id="437" r:id="rId9"/>
    <p:sldId id="438" r:id="rId10"/>
    <p:sldId id="439" r:id="rId11"/>
    <p:sldId id="440" r:id="rId12"/>
    <p:sldId id="441" r:id="rId13"/>
    <p:sldId id="442" r:id="rId14"/>
    <p:sldId id="443" r:id="rId15"/>
    <p:sldId id="444" r:id="rId16"/>
    <p:sldId id="445" r:id="rId17"/>
    <p:sldId id="446" r:id="rId18"/>
    <p:sldId id="447" r:id="rId19"/>
    <p:sldId id="448" r:id="rId20"/>
    <p:sldId id="423" r:id="rId21"/>
    <p:sldId id="424" r:id="rId22"/>
    <p:sldId id="449" r:id="rId23"/>
    <p:sldId id="450" r:id="rId24"/>
    <p:sldId id="506" r:id="rId25"/>
    <p:sldId id="507" r:id="rId26"/>
    <p:sldId id="451" r:id="rId27"/>
    <p:sldId id="508" r:id="rId28"/>
    <p:sldId id="452" r:id="rId29"/>
    <p:sldId id="453" r:id="rId30"/>
    <p:sldId id="454" r:id="rId31"/>
    <p:sldId id="455" r:id="rId32"/>
    <p:sldId id="456" r:id="rId33"/>
    <p:sldId id="425" r:id="rId34"/>
    <p:sldId id="426" r:id="rId35"/>
    <p:sldId id="457" r:id="rId36"/>
    <p:sldId id="458" r:id="rId37"/>
    <p:sldId id="459" r:id="rId38"/>
    <p:sldId id="460" r:id="rId39"/>
    <p:sldId id="461" r:id="rId40"/>
    <p:sldId id="462" r:id="rId41"/>
    <p:sldId id="463" r:id="rId42"/>
    <p:sldId id="464" r:id="rId43"/>
    <p:sldId id="465" r:id="rId44"/>
    <p:sldId id="466" r:id="rId45"/>
    <p:sldId id="467" r:id="rId46"/>
    <p:sldId id="468" r:id="rId47"/>
    <p:sldId id="469" r:id="rId48"/>
    <p:sldId id="470" r:id="rId49"/>
    <p:sldId id="471" r:id="rId50"/>
    <p:sldId id="472" r:id="rId51"/>
    <p:sldId id="427" r:id="rId52"/>
    <p:sldId id="428" r:id="rId53"/>
    <p:sldId id="473" r:id="rId54"/>
    <p:sldId id="474" r:id="rId55"/>
    <p:sldId id="475" r:id="rId56"/>
    <p:sldId id="476" r:id="rId57"/>
    <p:sldId id="477" r:id="rId58"/>
    <p:sldId id="429" r:id="rId59"/>
    <p:sldId id="430" r:id="rId60"/>
    <p:sldId id="480" r:id="rId61"/>
    <p:sldId id="481" r:id="rId62"/>
    <p:sldId id="482" r:id="rId63"/>
    <p:sldId id="483" r:id="rId64"/>
    <p:sldId id="484" r:id="rId65"/>
    <p:sldId id="485" r:id="rId66"/>
    <p:sldId id="486" r:id="rId67"/>
    <p:sldId id="487" r:id="rId68"/>
    <p:sldId id="488" r:id="rId69"/>
    <p:sldId id="489" r:id="rId70"/>
    <p:sldId id="490" r:id="rId71"/>
    <p:sldId id="491" r:id="rId72"/>
    <p:sldId id="492" r:id="rId73"/>
    <p:sldId id="493" r:id="rId74"/>
    <p:sldId id="494" r:id="rId75"/>
    <p:sldId id="495" r:id="rId76"/>
    <p:sldId id="496" r:id="rId77"/>
    <p:sldId id="497" r:id="rId78"/>
    <p:sldId id="499" r:id="rId79"/>
    <p:sldId id="431" r:id="rId80"/>
    <p:sldId id="478" r:id="rId81"/>
    <p:sldId id="500" r:id="rId82"/>
    <p:sldId id="501" r:id="rId83"/>
    <p:sldId id="502" r:id="rId84"/>
    <p:sldId id="503" r:id="rId85"/>
    <p:sldId id="504" r:id="rId86"/>
    <p:sldId id="505" r:id="rId87"/>
    <p:sldId id="479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3374D542-6E3E-455F-9BFB-B45891911720}">
          <p14:sldIdLst>
            <p14:sldId id="256"/>
            <p14:sldId id="262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23"/>
            <p14:sldId id="424"/>
            <p14:sldId id="449"/>
            <p14:sldId id="450"/>
            <p14:sldId id="506"/>
            <p14:sldId id="507"/>
            <p14:sldId id="451"/>
            <p14:sldId id="508"/>
            <p14:sldId id="452"/>
            <p14:sldId id="453"/>
            <p14:sldId id="454"/>
            <p14:sldId id="455"/>
            <p14:sldId id="456"/>
            <p14:sldId id="425"/>
            <p14:sldId id="42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27"/>
            <p14:sldId id="428"/>
            <p14:sldId id="473"/>
            <p14:sldId id="474"/>
            <p14:sldId id="475"/>
            <p14:sldId id="476"/>
            <p14:sldId id="477"/>
            <p14:sldId id="429"/>
            <p14:sldId id="430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496"/>
            <p14:sldId id="497"/>
            <p14:sldId id="499"/>
            <p14:sldId id="431"/>
            <p14:sldId id="478"/>
            <p14:sldId id="500"/>
            <p14:sldId id="501"/>
            <p14:sldId id="502"/>
            <p14:sldId id="503"/>
            <p14:sldId id="504"/>
            <p14:sldId id="505"/>
            <p14:sldId id="4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rica milatovic" initials="zm" lastIdx="2" clrIdx="0">
    <p:extLst>
      <p:ext uri="{19B8F6BF-5375-455C-9EA6-DF929625EA0E}">
        <p15:presenceInfo xmlns:p15="http://schemas.microsoft.com/office/powerpoint/2012/main" userId="a4d466f9b9fc0d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98" autoAdjust="0"/>
  </p:normalViewPr>
  <p:slideViewPr>
    <p:cSldViewPr snapToGrid="0">
      <p:cViewPr varScale="1">
        <p:scale>
          <a:sx n="50" d="100"/>
          <a:sy n="50" d="100"/>
        </p:scale>
        <p:origin x="12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70</c:v>
                </c:pt>
                <c:pt idx="1">
                  <c:v>74</c:v>
                </c:pt>
                <c:pt idx="2">
                  <c:v>80</c:v>
                </c:pt>
                <c:pt idx="3">
                  <c:v>83</c:v>
                </c:pt>
                <c:pt idx="4">
                  <c:v>90</c:v>
                </c:pt>
                <c:pt idx="5">
                  <c:v>92</c:v>
                </c:pt>
                <c:pt idx="6">
                  <c:v>95</c:v>
                </c:pt>
                <c:pt idx="7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10-45B5-83D2-8FD89ED5C48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a-46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24</c:v>
                </c:pt>
                <c:pt idx="1">
                  <c:v>28</c:v>
                </c:pt>
                <c:pt idx="2">
                  <c:v>34</c:v>
                </c:pt>
                <c:pt idx="3">
                  <c:v>37</c:v>
                </c:pt>
                <c:pt idx="4">
                  <c:v>44</c:v>
                </c:pt>
                <c:pt idx="5">
                  <c:v>46</c:v>
                </c:pt>
                <c:pt idx="6">
                  <c:v>49</c:v>
                </c:pt>
                <c:pt idx="7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10-45B5-83D2-8FD89ED5C4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4662112"/>
        <c:axId val="434654240"/>
      </c:barChart>
      <c:catAx>
        <c:axId val="43466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654240"/>
        <c:crosses val="autoZero"/>
        <c:auto val="1"/>
        <c:lblAlgn val="ctr"/>
        <c:lblOffset val="100"/>
        <c:noMultiLvlLbl val="0"/>
      </c:catAx>
      <c:valAx>
        <c:axId val="4346542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346621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3FCC2-4E7A-4671-AA79-177CB194E449}" type="datetimeFigureOut">
              <a:rPr lang="en-US" smtClean="0"/>
              <a:t>8/19/2020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1C38D-F26D-4167-83EF-8774BC62D5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05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238323-0ADF-4328-9564-AEB5DFD80DB6}"/>
              </a:ext>
            </a:extLst>
          </p:cNvPr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76FAE-C8F8-44A1-8BC7-9EB948371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3500"/>
            <a:ext cx="9144000" cy="1790700"/>
          </a:xfrm>
        </p:spPr>
        <p:txBody>
          <a:bodyPr vert="horz" lIns="91440" tIns="0" rIns="91440" bIns="0" rtlCol="0" anchor="t" anchorCtr="0">
            <a:noAutofit/>
          </a:bodyPr>
          <a:lstStyle>
            <a:lvl1pPr>
              <a:lnSpc>
                <a:spcPct val="100000"/>
              </a:lnSpc>
              <a:defRPr lang="en-US" sz="4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7900C6-1C2C-4612-8672-356C6DDFD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28009"/>
            <a:ext cx="9144000" cy="128767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lang="en-US" sz="24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>
              <a:lnSpc>
                <a:spcPct val="150000"/>
              </a:lnSpc>
              <a:spcAft>
                <a:spcPts val="120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74E620-B44E-41FF-8FA1-D955BD69C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r="13926" b="71478"/>
          <a:stretch/>
        </p:blipFill>
        <p:spPr>
          <a:xfrm>
            <a:off x="342899" y="4546601"/>
            <a:ext cx="11715751" cy="202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4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A2570-7517-4576-B836-E4E6D3E74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B8AB91F-D739-4DD5-859B-B16B125B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034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A2570-7517-4576-B836-E4E6D3E74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770BB0-A521-41C6-A0AE-BEE679D2A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6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89203F-46EF-44A2-956A-7FF6AF93B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D47175-944E-463B-ABBB-06669A473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862" y="1507068"/>
            <a:ext cx="3192379" cy="4669896"/>
          </a:xfrm>
        </p:spPr>
        <p:txBody>
          <a:bodyPr anchor="ctr"/>
          <a:lstStyle>
            <a:lvl1pPr marL="0" indent="0" algn="l">
              <a:lnSpc>
                <a:spcPct val="150000"/>
              </a:lnSpc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 algn="l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725B0-0DB7-41CE-9C4C-39E8D0F632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5537" y="1507068"/>
            <a:ext cx="7143905" cy="4669896"/>
          </a:xfrm>
        </p:spPr>
        <p:txBody>
          <a:bodyPr anchor="ctr"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9E63483-559C-4A6F-B04F-D6C56A3C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944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2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0017C897-2775-4930-B0BE-BEB72453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15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258610D-0376-4D1E-8ED8-29382288B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83"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C16CD2-606C-441E-BBA3-51767980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350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67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488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5FD28E-AEC9-43B8-86F4-9CD3C41D49D7}"/>
              </a:ext>
            </a:extLst>
          </p:cNvPr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AFE014-E3CD-4B9A-A705-F1CADD8F4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448628"/>
            <a:ext cx="1098313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DE5F7-8A52-43AD-8F30-F13CF5450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C85AE-A002-4BA3-8D90-3960ED0FF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03AA5-C732-4ECB-88D6-DAA20E2C1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80433-CBB5-49C5-B032-5A800E5D0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9379A-16E2-4C4A-96D0-A52C442257E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2A06DA-7FF5-4DDE-94D0-63A83DB241E8}"/>
              </a:ext>
            </a:extLst>
          </p:cNvPr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51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2" r:id="rId4"/>
    <p:sldLayoutId id="2147483660" r:id="rId5"/>
    <p:sldLayoutId id="2147483662" r:id="rId6"/>
    <p:sldLayoutId id="2147483661" r:id="rId7"/>
    <p:sldLayoutId id="2147483655" r:id="rId8"/>
    <p:sldLayoutId id="214748366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15.svg"/><Relationship Id="rId2" Type="http://schemas.microsoft.com/office/2017/06/relationships/model3d" Target="../media/model3d1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8.svg"/><Relationship Id="rId5" Type="http://schemas.openxmlformats.org/officeDocument/2006/relationships/image" Target="../media/image13.sv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9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F8D61-9318-4DC8-A868-2B1BFDD2B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3500"/>
            <a:ext cx="4259855" cy="1024110"/>
          </a:xfrm>
        </p:spPr>
        <p:txBody>
          <a:bodyPr/>
          <a:lstStyle/>
          <a:p>
            <a:r>
              <a:rPr lang="sr-Cyrl-RS" dirty="0"/>
              <a:t>Математика 2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322DE6-C2BE-4B53-BC28-C43EBD005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43019"/>
            <a:ext cx="9144000" cy="771962"/>
          </a:xfrm>
        </p:spPr>
        <p:txBody>
          <a:bodyPr anchor="ctr"/>
          <a:lstStyle/>
          <a:p>
            <a:pPr algn="ctr"/>
            <a:r>
              <a:rPr lang="sr-Cyrl-RS" dirty="0"/>
              <a:t>Множење и дељење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6FA85D-3B0A-4E0C-B8AC-042993910A93}"/>
              </a:ext>
            </a:extLst>
          </p:cNvPr>
          <p:cNvSpPr txBox="1">
            <a:spLocks/>
          </p:cNvSpPr>
          <p:nvPr/>
        </p:nvSpPr>
        <p:spPr>
          <a:xfrm>
            <a:off x="5004445" y="3918351"/>
            <a:ext cx="2024317" cy="44736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sr-Cyrl-RS" sz="2000" dirty="0">
                <a:solidFill>
                  <a:schemeClr val="bg1"/>
                </a:solidFill>
                <a:latin typeface="+mn-lt"/>
              </a:rPr>
              <a:t>Задаци 234_239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>
              <a:spcBef>
                <a:spcPts val="1000"/>
              </a:spcBef>
            </a:pPr>
            <a:endParaRPr lang="en-US" sz="2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FE0F52F-ADF1-4011-A51B-92383D0AB7F8}"/>
              </a:ext>
            </a:extLst>
          </p:cNvPr>
          <p:cNvSpPr txBox="1">
            <a:spLocks/>
          </p:cNvSpPr>
          <p:nvPr/>
        </p:nvSpPr>
        <p:spPr>
          <a:xfrm>
            <a:off x="718495" y="5164049"/>
            <a:ext cx="2454364" cy="10205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sz="1400" dirty="0"/>
              <a:t>Извор: </a:t>
            </a:r>
            <a:br>
              <a:rPr lang="sr-Cyrl-RS" sz="1400" dirty="0"/>
            </a:br>
            <a:r>
              <a:rPr lang="sr-Cyrl-RS" sz="1400" dirty="0"/>
              <a:t>М. И. Моро М. А. Бантова</a:t>
            </a:r>
            <a:br>
              <a:rPr lang="sr-Cyrl-RS" sz="1400" dirty="0"/>
            </a:br>
            <a:r>
              <a:rPr lang="sr-Cyrl-RS" sz="1400" dirty="0"/>
              <a:t>Математика 2</a:t>
            </a:r>
            <a:endParaRPr lang="en-US" sz="1400" dirty="0"/>
          </a:p>
          <a:p>
            <a:endParaRPr lang="en-US" sz="1200" u="sng" dirty="0"/>
          </a:p>
        </p:txBody>
      </p:sp>
      <p:pic>
        <p:nvPicPr>
          <p:cNvPr id="6" name="fur-elise">
            <a:hlinkClick r:id="" action="ppaction://media"/>
            <a:extLst>
              <a:ext uri="{FF2B5EF4-FFF2-40B4-BE49-F238E27FC236}">
                <a16:creationId xmlns:a16="http://schemas.microsoft.com/office/drawing/2014/main" id="{56407FBC-1C7C-41A6-983B-46EDA20BA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3855" y="52552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8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10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5323289" y="401482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9689321" y="398405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10122549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10325749" y="213126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10579749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10782949" y="213126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360354-5BDE-4FCE-BCBE-C973453E8D20}"/>
              </a:ext>
            </a:extLst>
          </p:cNvPr>
          <p:cNvSpPr txBox="1"/>
          <p:nvPr/>
        </p:nvSpPr>
        <p:spPr>
          <a:xfrm>
            <a:off x="12864465" y="3457290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826490-859A-4E9A-896A-EBF121DC6A0E}"/>
              </a:ext>
            </a:extLst>
          </p:cNvPr>
          <p:cNvSpPr txBox="1"/>
          <p:nvPr/>
        </p:nvSpPr>
        <p:spPr>
          <a:xfrm>
            <a:off x="13052747" y="4421568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B1809D-547D-4FAF-B917-E590AF3856EC}"/>
              </a:ext>
            </a:extLst>
          </p:cNvPr>
          <p:cNvSpPr/>
          <p:nvPr/>
        </p:nvSpPr>
        <p:spPr>
          <a:xfrm rot="5400000">
            <a:off x="5105960" y="4014820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A2EC9D-A6B6-4213-8192-5D6423873000}"/>
              </a:ext>
            </a:extLst>
          </p:cNvPr>
          <p:cNvSpPr/>
          <p:nvPr/>
        </p:nvSpPr>
        <p:spPr>
          <a:xfrm rot="5400000">
            <a:off x="9952370" y="401482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40416-C1FF-4414-AEBF-A4C1272F7817}"/>
              </a:ext>
            </a:extLst>
          </p:cNvPr>
          <p:cNvSpPr txBox="1"/>
          <p:nvPr/>
        </p:nvSpPr>
        <p:spPr>
          <a:xfrm>
            <a:off x="13958568" y="5385846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896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11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5323289" y="401482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9689321" y="398405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5586337" y="401482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9426272" y="4014820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10579749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10782949" y="213126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360354-5BDE-4FCE-BCBE-C973453E8D20}"/>
              </a:ext>
            </a:extLst>
          </p:cNvPr>
          <p:cNvSpPr txBox="1"/>
          <p:nvPr/>
        </p:nvSpPr>
        <p:spPr>
          <a:xfrm>
            <a:off x="12864465" y="3457290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826490-859A-4E9A-896A-EBF121DC6A0E}"/>
              </a:ext>
            </a:extLst>
          </p:cNvPr>
          <p:cNvSpPr txBox="1"/>
          <p:nvPr/>
        </p:nvSpPr>
        <p:spPr>
          <a:xfrm>
            <a:off x="13052747" y="4421568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B1809D-547D-4FAF-B917-E590AF3856EC}"/>
              </a:ext>
            </a:extLst>
          </p:cNvPr>
          <p:cNvSpPr/>
          <p:nvPr/>
        </p:nvSpPr>
        <p:spPr>
          <a:xfrm rot="5400000">
            <a:off x="5105960" y="4014820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A2EC9D-A6B6-4213-8192-5D6423873000}"/>
              </a:ext>
            </a:extLst>
          </p:cNvPr>
          <p:cNvSpPr/>
          <p:nvPr/>
        </p:nvSpPr>
        <p:spPr>
          <a:xfrm rot="5400000">
            <a:off x="9952370" y="401482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40416-C1FF-4414-AEBF-A4C1272F7817}"/>
              </a:ext>
            </a:extLst>
          </p:cNvPr>
          <p:cNvSpPr txBox="1"/>
          <p:nvPr/>
        </p:nvSpPr>
        <p:spPr>
          <a:xfrm>
            <a:off x="13958568" y="5385846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758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12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5323289" y="401482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9689321" y="398405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5586337" y="401482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9426272" y="4014820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5803665" y="4014820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9208942" y="397184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360354-5BDE-4FCE-BCBE-C973453E8D20}"/>
              </a:ext>
            </a:extLst>
          </p:cNvPr>
          <p:cNvSpPr txBox="1"/>
          <p:nvPr/>
        </p:nvSpPr>
        <p:spPr>
          <a:xfrm>
            <a:off x="12864465" y="3457290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826490-859A-4E9A-896A-EBF121DC6A0E}"/>
              </a:ext>
            </a:extLst>
          </p:cNvPr>
          <p:cNvSpPr txBox="1"/>
          <p:nvPr/>
        </p:nvSpPr>
        <p:spPr>
          <a:xfrm>
            <a:off x="13052747" y="4421568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B1809D-547D-4FAF-B917-E590AF3856EC}"/>
              </a:ext>
            </a:extLst>
          </p:cNvPr>
          <p:cNvSpPr/>
          <p:nvPr/>
        </p:nvSpPr>
        <p:spPr>
          <a:xfrm rot="5400000">
            <a:off x="5105960" y="4014820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A2EC9D-A6B6-4213-8192-5D6423873000}"/>
              </a:ext>
            </a:extLst>
          </p:cNvPr>
          <p:cNvSpPr/>
          <p:nvPr/>
        </p:nvSpPr>
        <p:spPr>
          <a:xfrm rot="5400000">
            <a:off x="9952370" y="401482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40416-C1FF-4414-AEBF-A4C1272F7817}"/>
              </a:ext>
            </a:extLst>
          </p:cNvPr>
          <p:cNvSpPr txBox="1"/>
          <p:nvPr/>
        </p:nvSpPr>
        <p:spPr>
          <a:xfrm>
            <a:off x="13958568" y="5385846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5AC587-657F-4840-BBA4-F8B53563D464}"/>
              </a:ext>
            </a:extLst>
          </p:cNvPr>
          <p:cNvSpPr txBox="1"/>
          <p:nvPr/>
        </p:nvSpPr>
        <p:spPr>
          <a:xfrm>
            <a:off x="14782799" y="5308645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3100F-14FE-4472-9EBA-EDC4A61FEACC}"/>
              </a:ext>
            </a:extLst>
          </p:cNvPr>
          <p:cNvSpPr txBox="1"/>
          <p:nvPr/>
        </p:nvSpPr>
        <p:spPr>
          <a:xfrm>
            <a:off x="14986634" y="5937973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39531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13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5323289" y="401482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9689321" y="398405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5586337" y="401482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9426272" y="4014820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5803665" y="4014820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9208942" y="397184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360354-5BDE-4FCE-BCBE-C973453E8D20}"/>
              </a:ext>
            </a:extLst>
          </p:cNvPr>
          <p:cNvSpPr txBox="1"/>
          <p:nvPr/>
        </p:nvSpPr>
        <p:spPr>
          <a:xfrm>
            <a:off x="12864465" y="3457290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826490-859A-4E9A-896A-EBF121DC6A0E}"/>
              </a:ext>
            </a:extLst>
          </p:cNvPr>
          <p:cNvSpPr txBox="1"/>
          <p:nvPr/>
        </p:nvSpPr>
        <p:spPr>
          <a:xfrm>
            <a:off x="13052747" y="4421568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B1809D-547D-4FAF-B917-E590AF3856EC}"/>
              </a:ext>
            </a:extLst>
          </p:cNvPr>
          <p:cNvSpPr/>
          <p:nvPr/>
        </p:nvSpPr>
        <p:spPr>
          <a:xfrm rot="5400000">
            <a:off x="5105960" y="4014820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A2EC9D-A6B6-4213-8192-5D6423873000}"/>
              </a:ext>
            </a:extLst>
          </p:cNvPr>
          <p:cNvSpPr/>
          <p:nvPr/>
        </p:nvSpPr>
        <p:spPr>
          <a:xfrm rot="5400000">
            <a:off x="9952370" y="401482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40416-C1FF-4414-AEBF-A4C1272F7817}"/>
              </a:ext>
            </a:extLst>
          </p:cNvPr>
          <p:cNvSpPr txBox="1"/>
          <p:nvPr/>
        </p:nvSpPr>
        <p:spPr>
          <a:xfrm>
            <a:off x="5756438" y="4801218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5AC587-657F-4840-BBA4-F8B53563D464}"/>
              </a:ext>
            </a:extLst>
          </p:cNvPr>
          <p:cNvSpPr txBox="1"/>
          <p:nvPr/>
        </p:nvSpPr>
        <p:spPr>
          <a:xfrm>
            <a:off x="9913792" y="4699553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3100F-14FE-4472-9EBA-EDC4A61FEACC}"/>
              </a:ext>
            </a:extLst>
          </p:cNvPr>
          <p:cNvSpPr txBox="1"/>
          <p:nvPr/>
        </p:nvSpPr>
        <p:spPr>
          <a:xfrm>
            <a:off x="14986634" y="5937973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87706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14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5323289" y="401482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9689321" y="398405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5586337" y="401482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9426272" y="4014820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5803665" y="4014820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9208942" y="397184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360354-5BDE-4FCE-BCBE-C973453E8D20}"/>
              </a:ext>
            </a:extLst>
          </p:cNvPr>
          <p:cNvSpPr txBox="1"/>
          <p:nvPr/>
        </p:nvSpPr>
        <p:spPr>
          <a:xfrm>
            <a:off x="6704343" y="4037679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826490-859A-4E9A-896A-EBF121DC6A0E}"/>
              </a:ext>
            </a:extLst>
          </p:cNvPr>
          <p:cNvSpPr txBox="1"/>
          <p:nvPr/>
        </p:nvSpPr>
        <p:spPr>
          <a:xfrm>
            <a:off x="13052747" y="4421568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B1809D-547D-4FAF-B917-E590AF3856EC}"/>
              </a:ext>
            </a:extLst>
          </p:cNvPr>
          <p:cNvSpPr/>
          <p:nvPr/>
        </p:nvSpPr>
        <p:spPr>
          <a:xfrm rot="5400000">
            <a:off x="5105960" y="4014820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A2EC9D-A6B6-4213-8192-5D6423873000}"/>
              </a:ext>
            </a:extLst>
          </p:cNvPr>
          <p:cNvSpPr/>
          <p:nvPr/>
        </p:nvSpPr>
        <p:spPr>
          <a:xfrm rot="5400000">
            <a:off x="9952370" y="401482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40416-C1FF-4414-AEBF-A4C1272F7817}"/>
              </a:ext>
            </a:extLst>
          </p:cNvPr>
          <p:cNvSpPr txBox="1"/>
          <p:nvPr/>
        </p:nvSpPr>
        <p:spPr>
          <a:xfrm>
            <a:off x="5756438" y="4801218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5AC587-657F-4840-BBA4-F8B53563D464}"/>
              </a:ext>
            </a:extLst>
          </p:cNvPr>
          <p:cNvSpPr txBox="1"/>
          <p:nvPr/>
        </p:nvSpPr>
        <p:spPr>
          <a:xfrm>
            <a:off x="9913792" y="4699553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3100F-14FE-4472-9EBA-EDC4A61FEACC}"/>
              </a:ext>
            </a:extLst>
          </p:cNvPr>
          <p:cNvSpPr txBox="1"/>
          <p:nvPr/>
        </p:nvSpPr>
        <p:spPr>
          <a:xfrm>
            <a:off x="14986634" y="5937973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01823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15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9264973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8521545" y="210049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9528021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8258496" y="213126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9745349" y="213126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8041166" y="208828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826490-859A-4E9A-896A-EBF121DC6A0E}"/>
              </a:ext>
            </a:extLst>
          </p:cNvPr>
          <p:cNvSpPr txBox="1"/>
          <p:nvPr/>
        </p:nvSpPr>
        <p:spPr>
          <a:xfrm>
            <a:off x="13052747" y="4421568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B1809D-547D-4FAF-B917-E590AF3856EC}"/>
              </a:ext>
            </a:extLst>
          </p:cNvPr>
          <p:cNvSpPr/>
          <p:nvPr/>
        </p:nvSpPr>
        <p:spPr>
          <a:xfrm rot="5400000">
            <a:off x="9047644" y="213126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A2EC9D-A6B6-4213-8192-5D6423873000}"/>
              </a:ext>
            </a:extLst>
          </p:cNvPr>
          <p:cNvSpPr/>
          <p:nvPr/>
        </p:nvSpPr>
        <p:spPr>
          <a:xfrm rot="5400000">
            <a:off x="8784594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3100F-14FE-4472-9EBA-EDC4A61FEACC}"/>
              </a:ext>
            </a:extLst>
          </p:cNvPr>
          <p:cNvSpPr txBox="1"/>
          <p:nvPr/>
        </p:nvSpPr>
        <p:spPr>
          <a:xfrm>
            <a:off x="14986634" y="5937973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339BD4-1133-47B7-8DC9-D2B1DDD642B7}"/>
              </a:ext>
            </a:extLst>
          </p:cNvPr>
          <p:cNvSpPr/>
          <p:nvPr/>
        </p:nvSpPr>
        <p:spPr>
          <a:xfrm rot="5400000">
            <a:off x="10284358" y="208828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9BDACA-9D3B-49DD-BCB5-980D18FAB986}"/>
              </a:ext>
            </a:extLst>
          </p:cNvPr>
          <p:cNvSpPr/>
          <p:nvPr/>
        </p:nvSpPr>
        <p:spPr>
          <a:xfrm rot="5400000">
            <a:off x="10547406" y="208828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9BC6D6-1CCD-404A-87CC-FEECAE7EB96B}"/>
              </a:ext>
            </a:extLst>
          </p:cNvPr>
          <p:cNvSpPr/>
          <p:nvPr/>
        </p:nvSpPr>
        <p:spPr>
          <a:xfrm rot="5400000">
            <a:off x="10764734" y="208828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D8D46B-845A-4D68-A56C-9D6DEBF57BB0}"/>
              </a:ext>
            </a:extLst>
          </p:cNvPr>
          <p:cNvSpPr/>
          <p:nvPr/>
        </p:nvSpPr>
        <p:spPr>
          <a:xfrm rot="5400000">
            <a:off x="10067029" y="208828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557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16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8729828" y="2371465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8703006" y="4274248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9528021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6865395" y="51751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9745349" y="213126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4942366" y="4274248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826490-859A-4E9A-896A-EBF121DC6A0E}"/>
              </a:ext>
            </a:extLst>
          </p:cNvPr>
          <p:cNvSpPr txBox="1"/>
          <p:nvPr/>
        </p:nvSpPr>
        <p:spPr>
          <a:xfrm>
            <a:off x="13052747" y="4421568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B1809D-547D-4FAF-B917-E590AF3856EC}"/>
              </a:ext>
            </a:extLst>
          </p:cNvPr>
          <p:cNvSpPr/>
          <p:nvPr/>
        </p:nvSpPr>
        <p:spPr>
          <a:xfrm rot="5400000">
            <a:off x="6883042" y="196946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A2EC9D-A6B6-4213-8192-5D6423873000}"/>
              </a:ext>
            </a:extLst>
          </p:cNvPr>
          <p:cNvSpPr/>
          <p:nvPr/>
        </p:nvSpPr>
        <p:spPr>
          <a:xfrm rot="5400000">
            <a:off x="4988085" y="2371465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3100F-14FE-4472-9EBA-EDC4A61FEACC}"/>
              </a:ext>
            </a:extLst>
          </p:cNvPr>
          <p:cNvSpPr txBox="1"/>
          <p:nvPr/>
        </p:nvSpPr>
        <p:spPr>
          <a:xfrm>
            <a:off x="14986634" y="5937973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339BD4-1133-47B7-8DC9-D2B1DDD642B7}"/>
              </a:ext>
            </a:extLst>
          </p:cNvPr>
          <p:cNvSpPr/>
          <p:nvPr/>
        </p:nvSpPr>
        <p:spPr>
          <a:xfrm rot="5400000">
            <a:off x="10284358" y="208828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9BDACA-9D3B-49DD-BCB5-980D18FAB986}"/>
              </a:ext>
            </a:extLst>
          </p:cNvPr>
          <p:cNvSpPr/>
          <p:nvPr/>
        </p:nvSpPr>
        <p:spPr>
          <a:xfrm rot="5400000">
            <a:off x="10547406" y="208828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9BC6D6-1CCD-404A-87CC-FEECAE7EB96B}"/>
              </a:ext>
            </a:extLst>
          </p:cNvPr>
          <p:cNvSpPr/>
          <p:nvPr/>
        </p:nvSpPr>
        <p:spPr>
          <a:xfrm rot="5400000">
            <a:off x="10764734" y="208828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D8D46B-845A-4D68-A56C-9D6DEBF57BB0}"/>
              </a:ext>
            </a:extLst>
          </p:cNvPr>
          <p:cNvSpPr/>
          <p:nvPr/>
        </p:nvSpPr>
        <p:spPr>
          <a:xfrm rot="5400000">
            <a:off x="10067029" y="208828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53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17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8729828" y="2371465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8703006" y="4274248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5189944" y="430442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6865395" y="51751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7141849" y="51751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4942366" y="4274248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826490-859A-4E9A-896A-EBF121DC6A0E}"/>
              </a:ext>
            </a:extLst>
          </p:cNvPr>
          <p:cNvSpPr txBox="1"/>
          <p:nvPr/>
        </p:nvSpPr>
        <p:spPr>
          <a:xfrm>
            <a:off x="13052747" y="4421568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B1809D-547D-4FAF-B917-E590AF3856EC}"/>
              </a:ext>
            </a:extLst>
          </p:cNvPr>
          <p:cNvSpPr/>
          <p:nvPr/>
        </p:nvSpPr>
        <p:spPr>
          <a:xfrm rot="5400000">
            <a:off x="6883042" y="196946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A2EC9D-A6B6-4213-8192-5D6423873000}"/>
              </a:ext>
            </a:extLst>
          </p:cNvPr>
          <p:cNvSpPr/>
          <p:nvPr/>
        </p:nvSpPr>
        <p:spPr>
          <a:xfrm rot="5400000">
            <a:off x="4988085" y="2371465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3100F-14FE-4472-9EBA-EDC4A61FEACC}"/>
              </a:ext>
            </a:extLst>
          </p:cNvPr>
          <p:cNvSpPr txBox="1"/>
          <p:nvPr/>
        </p:nvSpPr>
        <p:spPr>
          <a:xfrm>
            <a:off x="14986634" y="5937973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339BD4-1133-47B7-8DC9-D2B1DDD642B7}"/>
              </a:ext>
            </a:extLst>
          </p:cNvPr>
          <p:cNvSpPr/>
          <p:nvPr/>
        </p:nvSpPr>
        <p:spPr>
          <a:xfrm rot="5400000">
            <a:off x="8975724" y="238655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9BDACA-9D3B-49DD-BCB5-980D18FAB986}"/>
              </a:ext>
            </a:extLst>
          </p:cNvPr>
          <p:cNvSpPr/>
          <p:nvPr/>
        </p:nvSpPr>
        <p:spPr>
          <a:xfrm rot="5400000">
            <a:off x="7096129" y="196946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9BC6D6-1CCD-404A-87CC-FEECAE7EB96B}"/>
              </a:ext>
            </a:extLst>
          </p:cNvPr>
          <p:cNvSpPr/>
          <p:nvPr/>
        </p:nvSpPr>
        <p:spPr>
          <a:xfrm rot="5400000">
            <a:off x="5202397" y="2371465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D8D46B-845A-4D68-A56C-9D6DEBF57BB0}"/>
              </a:ext>
            </a:extLst>
          </p:cNvPr>
          <p:cNvSpPr/>
          <p:nvPr/>
        </p:nvSpPr>
        <p:spPr>
          <a:xfrm rot="5400000">
            <a:off x="8930005" y="430442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457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18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8729828" y="2371465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8703006" y="4274248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5189944" y="430442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6865395" y="51751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7141849" y="51751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4942366" y="4274248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826490-859A-4E9A-896A-EBF121DC6A0E}"/>
              </a:ext>
            </a:extLst>
          </p:cNvPr>
          <p:cNvSpPr txBox="1"/>
          <p:nvPr/>
        </p:nvSpPr>
        <p:spPr>
          <a:xfrm>
            <a:off x="13052747" y="4421568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B1809D-547D-4FAF-B917-E590AF3856EC}"/>
              </a:ext>
            </a:extLst>
          </p:cNvPr>
          <p:cNvSpPr/>
          <p:nvPr/>
        </p:nvSpPr>
        <p:spPr>
          <a:xfrm rot="5400000">
            <a:off x="6883042" y="196946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A2EC9D-A6B6-4213-8192-5D6423873000}"/>
              </a:ext>
            </a:extLst>
          </p:cNvPr>
          <p:cNvSpPr/>
          <p:nvPr/>
        </p:nvSpPr>
        <p:spPr>
          <a:xfrm rot="5400000">
            <a:off x="4988085" y="2371465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339BD4-1133-47B7-8DC9-D2B1DDD642B7}"/>
              </a:ext>
            </a:extLst>
          </p:cNvPr>
          <p:cNvSpPr/>
          <p:nvPr/>
        </p:nvSpPr>
        <p:spPr>
          <a:xfrm rot="5400000">
            <a:off x="8975724" y="238655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9BDACA-9D3B-49DD-BCB5-980D18FAB986}"/>
              </a:ext>
            </a:extLst>
          </p:cNvPr>
          <p:cNvSpPr/>
          <p:nvPr/>
        </p:nvSpPr>
        <p:spPr>
          <a:xfrm rot="5400000">
            <a:off x="7096129" y="196946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9BC6D6-1CCD-404A-87CC-FEECAE7EB96B}"/>
              </a:ext>
            </a:extLst>
          </p:cNvPr>
          <p:cNvSpPr/>
          <p:nvPr/>
        </p:nvSpPr>
        <p:spPr>
          <a:xfrm rot="5400000">
            <a:off x="5202397" y="2371465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D8D46B-845A-4D68-A56C-9D6DEBF57BB0}"/>
              </a:ext>
            </a:extLst>
          </p:cNvPr>
          <p:cNvSpPr/>
          <p:nvPr/>
        </p:nvSpPr>
        <p:spPr>
          <a:xfrm rot="5400000">
            <a:off x="8930005" y="430442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C747E7-7F67-4826-996E-D9AB78A87D2D}"/>
              </a:ext>
            </a:extLst>
          </p:cNvPr>
          <p:cNvSpPr txBox="1"/>
          <p:nvPr/>
        </p:nvSpPr>
        <p:spPr>
          <a:xfrm>
            <a:off x="5392833" y="5148423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92486-4D3F-4808-A61E-4FA4AB1A8C2A}"/>
              </a:ext>
            </a:extLst>
          </p:cNvPr>
          <p:cNvSpPr txBox="1"/>
          <p:nvPr/>
        </p:nvSpPr>
        <p:spPr>
          <a:xfrm>
            <a:off x="7303774" y="2728593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13AB10-8419-481B-96AE-6A37C233C5F4}"/>
              </a:ext>
            </a:extLst>
          </p:cNvPr>
          <p:cNvSpPr txBox="1"/>
          <p:nvPr/>
        </p:nvSpPr>
        <p:spPr>
          <a:xfrm>
            <a:off x="7254776" y="5934291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C8F9D2-1F22-4DA0-8259-A3472C61C10D}"/>
              </a:ext>
            </a:extLst>
          </p:cNvPr>
          <p:cNvSpPr txBox="1"/>
          <p:nvPr/>
        </p:nvSpPr>
        <p:spPr>
          <a:xfrm>
            <a:off x="5392832" y="3039113"/>
            <a:ext cx="824231" cy="5397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C2F8B6-C164-4E06-8AE8-BA5FB6AF2279}"/>
              </a:ext>
            </a:extLst>
          </p:cNvPr>
          <p:cNvSpPr txBox="1"/>
          <p:nvPr/>
        </p:nvSpPr>
        <p:spPr>
          <a:xfrm>
            <a:off x="9150381" y="3020363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E94C8-76CD-4994-A544-43975CE77B7D}"/>
              </a:ext>
            </a:extLst>
          </p:cNvPr>
          <p:cNvSpPr txBox="1"/>
          <p:nvPr/>
        </p:nvSpPr>
        <p:spPr>
          <a:xfrm>
            <a:off x="9150383" y="5032132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99579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19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8729828" y="2371465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8703006" y="4274248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5189944" y="430442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6865395" y="51751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7141849" y="51751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4942366" y="4274248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826490-859A-4E9A-896A-EBF121DC6A0E}"/>
              </a:ext>
            </a:extLst>
          </p:cNvPr>
          <p:cNvSpPr txBox="1"/>
          <p:nvPr/>
        </p:nvSpPr>
        <p:spPr>
          <a:xfrm>
            <a:off x="6236345" y="3578851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B1809D-547D-4FAF-B917-E590AF3856EC}"/>
              </a:ext>
            </a:extLst>
          </p:cNvPr>
          <p:cNvSpPr/>
          <p:nvPr/>
        </p:nvSpPr>
        <p:spPr>
          <a:xfrm rot="5400000">
            <a:off x="6883042" y="196946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A2EC9D-A6B6-4213-8192-5D6423873000}"/>
              </a:ext>
            </a:extLst>
          </p:cNvPr>
          <p:cNvSpPr/>
          <p:nvPr/>
        </p:nvSpPr>
        <p:spPr>
          <a:xfrm rot="5400000">
            <a:off x="4988085" y="2371465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339BD4-1133-47B7-8DC9-D2B1DDD642B7}"/>
              </a:ext>
            </a:extLst>
          </p:cNvPr>
          <p:cNvSpPr/>
          <p:nvPr/>
        </p:nvSpPr>
        <p:spPr>
          <a:xfrm rot="5400000">
            <a:off x="8975724" y="238655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9BDACA-9D3B-49DD-BCB5-980D18FAB986}"/>
              </a:ext>
            </a:extLst>
          </p:cNvPr>
          <p:cNvSpPr/>
          <p:nvPr/>
        </p:nvSpPr>
        <p:spPr>
          <a:xfrm rot="5400000">
            <a:off x="7096129" y="196946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9BC6D6-1CCD-404A-87CC-FEECAE7EB96B}"/>
              </a:ext>
            </a:extLst>
          </p:cNvPr>
          <p:cNvSpPr/>
          <p:nvPr/>
        </p:nvSpPr>
        <p:spPr>
          <a:xfrm rot="5400000">
            <a:off x="5202397" y="2371465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D8D46B-845A-4D68-A56C-9D6DEBF57BB0}"/>
              </a:ext>
            </a:extLst>
          </p:cNvPr>
          <p:cNvSpPr/>
          <p:nvPr/>
        </p:nvSpPr>
        <p:spPr>
          <a:xfrm rot="5400000">
            <a:off x="8930005" y="430442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C747E7-7F67-4826-996E-D9AB78A87D2D}"/>
              </a:ext>
            </a:extLst>
          </p:cNvPr>
          <p:cNvSpPr txBox="1"/>
          <p:nvPr/>
        </p:nvSpPr>
        <p:spPr>
          <a:xfrm>
            <a:off x="5392833" y="5148423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92486-4D3F-4808-A61E-4FA4AB1A8C2A}"/>
              </a:ext>
            </a:extLst>
          </p:cNvPr>
          <p:cNvSpPr txBox="1"/>
          <p:nvPr/>
        </p:nvSpPr>
        <p:spPr>
          <a:xfrm>
            <a:off x="7303774" y="2728593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13AB10-8419-481B-96AE-6A37C233C5F4}"/>
              </a:ext>
            </a:extLst>
          </p:cNvPr>
          <p:cNvSpPr txBox="1"/>
          <p:nvPr/>
        </p:nvSpPr>
        <p:spPr>
          <a:xfrm>
            <a:off x="7254776" y="5934291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C8F9D2-1F22-4DA0-8259-A3472C61C10D}"/>
              </a:ext>
            </a:extLst>
          </p:cNvPr>
          <p:cNvSpPr txBox="1"/>
          <p:nvPr/>
        </p:nvSpPr>
        <p:spPr>
          <a:xfrm>
            <a:off x="5392832" y="3039113"/>
            <a:ext cx="824231" cy="5397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C2F8B6-C164-4E06-8AE8-BA5FB6AF2279}"/>
              </a:ext>
            </a:extLst>
          </p:cNvPr>
          <p:cNvSpPr txBox="1"/>
          <p:nvPr/>
        </p:nvSpPr>
        <p:spPr>
          <a:xfrm>
            <a:off x="9150381" y="3020363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E94C8-76CD-4994-A544-43975CE77B7D}"/>
              </a:ext>
            </a:extLst>
          </p:cNvPr>
          <p:cNvSpPr txBox="1"/>
          <p:nvPr/>
        </p:nvSpPr>
        <p:spPr>
          <a:xfrm>
            <a:off x="9150383" y="5032132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07360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2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DDC163-7BAA-4687-A557-07275EC412FD}"/>
              </a:ext>
            </a:extLst>
          </p:cNvPr>
          <p:cNvSpPr/>
          <p:nvPr/>
        </p:nvSpPr>
        <p:spPr>
          <a:xfrm rot="5400000">
            <a:off x="12496800" y="1765300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886490-20CE-4798-AB47-3DA006BA8DF0}"/>
              </a:ext>
            </a:extLst>
          </p:cNvPr>
          <p:cNvSpPr/>
          <p:nvPr/>
        </p:nvSpPr>
        <p:spPr>
          <a:xfrm rot="5400000">
            <a:off x="12700000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D3D798-6FBC-439B-9053-EAEB17318C24}"/>
              </a:ext>
            </a:extLst>
          </p:cNvPr>
          <p:cNvSpPr/>
          <p:nvPr/>
        </p:nvSpPr>
        <p:spPr>
          <a:xfrm rot="5400000">
            <a:off x="12954000" y="1765300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10AE8F-2A63-4C67-91FD-96C90DC0E924}"/>
              </a:ext>
            </a:extLst>
          </p:cNvPr>
          <p:cNvSpPr/>
          <p:nvPr/>
        </p:nvSpPr>
        <p:spPr>
          <a:xfrm rot="5400000">
            <a:off x="13157200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CC330D-4AB9-4427-B986-EEB6BE8DD2E6}"/>
              </a:ext>
            </a:extLst>
          </p:cNvPr>
          <p:cNvSpPr/>
          <p:nvPr/>
        </p:nvSpPr>
        <p:spPr>
          <a:xfrm rot="5400000">
            <a:off x="13394689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65F512-30C1-4AF8-A152-E434C4949650}"/>
              </a:ext>
            </a:extLst>
          </p:cNvPr>
          <p:cNvSpPr/>
          <p:nvPr/>
        </p:nvSpPr>
        <p:spPr>
          <a:xfrm rot="5400000">
            <a:off x="13597889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13851889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14055089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14270987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14474187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14728187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14931387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C8AB2-5DED-43BD-8213-CEB107045268}"/>
              </a:ext>
            </a:extLst>
          </p:cNvPr>
          <p:cNvSpPr txBox="1"/>
          <p:nvPr/>
        </p:nvSpPr>
        <p:spPr>
          <a:xfrm>
            <a:off x="12463777" y="3549630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: 3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4195DC-A71A-4526-B331-71D246691B4D}"/>
              </a:ext>
            </a:extLst>
          </p:cNvPr>
          <p:cNvSpPr txBox="1"/>
          <p:nvPr/>
        </p:nvSpPr>
        <p:spPr>
          <a:xfrm>
            <a:off x="12603479" y="4364990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DCA40E-D91E-4E58-91CA-B0CDE5AC50B9}"/>
              </a:ext>
            </a:extLst>
          </p:cNvPr>
          <p:cNvSpPr txBox="1"/>
          <p:nvPr/>
        </p:nvSpPr>
        <p:spPr>
          <a:xfrm>
            <a:off x="13298168" y="4599961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D3BF26-319C-44EE-9A87-D863CD01ADBD}"/>
              </a:ext>
            </a:extLst>
          </p:cNvPr>
          <p:cNvSpPr txBox="1"/>
          <p:nvPr/>
        </p:nvSpPr>
        <p:spPr>
          <a:xfrm>
            <a:off x="13992857" y="4834932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756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C9C79-8248-414F-8652-6EA74E68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493" y="1139585"/>
            <a:ext cx="1583014" cy="640080"/>
          </a:xfrm>
        </p:spPr>
        <p:txBody>
          <a:bodyPr/>
          <a:lstStyle/>
          <a:p>
            <a:r>
              <a:rPr lang="sr-Cyrl-RS" dirty="0"/>
              <a:t>Браво!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B0BE4B-A4E3-47F0-88F9-60ABC6BDBA5F}"/>
              </a:ext>
            </a:extLst>
          </p:cNvPr>
          <p:cNvSpPr txBox="1"/>
          <p:nvPr/>
        </p:nvSpPr>
        <p:spPr>
          <a:xfrm>
            <a:off x="11155904" y="6021980"/>
            <a:ext cx="583894" cy="3096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BF4C6E50-5F7A-4E19-983B-997FB1B22A6B}" type="slidenum">
              <a:rPr lang="en-GB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</a:t>
            </a:fld>
            <a:endParaRPr lang="en-GB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37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2082772"/>
            <a:ext cx="42354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235.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Дечак је од 16 дасака направио кућице за птице. Потрошио је по 8 дасака за сваку кућицу. Колико кућица је направио дечак?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Дечак је од 12 дасака направио 4 једнаке хранилице за птице.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Колико дасака је потрошио за сваку хранилицу?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1026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34610"/>
            <a:ext cx="42354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235.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Дечак је од 16 дасака направио кућице за птице. Потрошио је по 8 дасака за сваку кућицу. Колико кућица је направио дечак?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Дечак је од 12 дасака направио 4 једнаке хранилице за птице.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Колико дасака је потрошио за сваку хранилицу?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Graphic 3" descr="Home1">
            <a:extLst>
              <a:ext uri="{FF2B5EF4-FFF2-40B4-BE49-F238E27FC236}">
                <a16:creationId xmlns:a16="http://schemas.microsoft.com/office/drawing/2014/main" id="{33753AC6-E600-402C-BD45-41C9B2E14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9700" y="2070072"/>
            <a:ext cx="914400" cy="914400"/>
          </a:xfrm>
          <a:prstGeom prst="rect">
            <a:avLst/>
          </a:prstGeom>
        </p:spPr>
      </p:pic>
      <p:pic>
        <p:nvPicPr>
          <p:cNvPr id="6" name="Graphic 5" descr="Home1">
            <a:extLst>
              <a:ext uri="{FF2B5EF4-FFF2-40B4-BE49-F238E27FC236}">
                <a16:creationId xmlns:a16="http://schemas.microsoft.com/office/drawing/2014/main" id="{24C4C9D7-5B83-4BE8-B502-9F87D5440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14716" y="2247844"/>
            <a:ext cx="914400" cy="914400"/>
          </a:xfrm>
          <a:prstGeom prst="rect">
            <a:avLst/>
          </a:prstGeom>
        </p:spPr>
      </p:pic>
      <p:pic>
        <p:nvPicPr>
          <p:cNvPr id="7" name="Graphic 6" descr="Home1">
            <a:extLst>
              <a:ext uri="{FF2B5EF4-FFF2-40B4-BE49-F238E27FC236}">
                <a16:creationId xmlns:a16="http://schemas.microsoft.com/office/drawing/2014/main" id="{E52F1EF5-A1DE-4B02-A89C-7AF715594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46832" y="1028700"/>
            <a:ext cx="914400" cy="914400"/>
          </a:xfrm>
          <a:prstGeom prst="rect">
            <a:avLst/>
          </a:prstGeom>
        </p:spPr>
      </p:pic>
      <p:pic>
        <p:nvPicPr>
          <p:cNvPr id="8" name="Graphic 7" descr="Home1">
            <a:extLst>
              <a:ext uri="{FF2B5EF4-FFF2-40B4-BE49-F238E27FC236}">
                <a16:creationId xmlns:a16="http://schemas.microsoft.com/office/drawing/2014/main" id="{B10A3CC0-DE4C-4344-BF4A-8E7B09862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561232" y="1155672"/>
            <a:ext cx="914400" cy="914400"/>
          </a:xfrm>
          <a:prstGeom prst="rect">
            <a:avLst/>
          </a:prstGeom>
        </p:spPr>
      </p:pic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4C334214-3321-471C-8FFF-3F042D77E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429495"/>
              </p:ext>
            </p:extLst>
          </p:nvPr>
        </p:nvGraphicFramePr>
        <p:xfrm>
          <a:off x="2400300" y="3985152"/>
          <a:ext cx="8127999" cy="150124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5480348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188789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17867672"/>
                    </a:ext>
                  </a:extLst>
                </a:gridCol>
              </a:tblGrid>
              <a:tr h="750624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150569"/>
                  </a:ext>
                </a:extLst>
              </a:tr>
              <a:tr h="750624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117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1310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34610"/>
            <a:ext cx="42354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235.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Дечак је од 16 дасака направио кућице за птице. Потрошио је по 8 дасака за сваку кућицу. Колико кућица је направио дечак?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Дечак је од 12 дасака направио 4 једнаке хранилице за птице.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Колико дасака је потрошио за сваку хранилицу?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Graphic 3" descr="Home1">
            <a:extLst>
              <a:ext uri="{FF2B5EF4-FFF2-40B4-BE49-F238E27FC236}">
                <a16:creationId xmlns:a16="http://schemas.microsoft.com/office/drawing/2014/main" id="{33753AC6-E600-402C-BD45-41C9B2E14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9700" y="2070072"/>
            <a:ext cx="914400" cy="914400"/>
          </a:xfrm>
          <a:prstGeom prst="rect">
            <a:avLst/>
          </a:prstGeom>
        </p:spPr>
      </p:pic>
      <p:pic>
        <p:nvPicPr>
          <p:cNvPr id="6" name="Graphic 5" descr="Home1">
            <a:extLst>
              <a:ext uri="{FF2B5EF4-FFF2-40B4-BE49-F238E27FC236}">
                <a16:creationId xmlns:a16="http://schemas.microsoft.com/office/drawing/2014/main" id="{24C4C9D7-5B83-4BE8-B502-9F87D5440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14716" y="2247844"/>
            <a:ext cx="914400" cy="914400"/>
          </a:xfrm>
          <a:prstGeom prst="rect">
            <a:avLst/>
          </a:prstGeom>
        </p:spPr>
      </p:pic>
      <p:pic>
        <p:nvPicPr>
          <p:cNvPr id="7" name="Graphic 6" descr="Home1">
            <a:extLst>
              <a:ext uri="{FF2B5EF4-FFF2-40B4-BE49-F238E27FC236}">
                <a16:creationId xmlns:a16="http://schemas.microsoft.com/office/drawing/2014/main" id="{E52F1EF5-A1DE-4B02-A89C-7AF715594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46832" y="1028700"/>
            <a:ext cx="914400" cy="914400"/>
          </a:xfrm>
          <a:prstGeom prst="rect">
            <a:avLst/>
          </a:prstGeom>
        </p:spPr>
      </p:pic>
      <p:pic>
        <p:nvPicPr>
          <p:cNvPr id="8" name="Graphic 7" descr="Home1">
            <a:extLst>
              <a:ext uri="{FF2B5EF4-FFF2-40B4-BE49-F238E27FC236}">
                <a16:creationId xmlns:a16="http://schemas.microsoft.com/office/drawing/2014/main" id="{B10A3CC0-DE4C-4344-BF4A-8E7B09862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561232" y="1155672"/>
            <a:ext cx="914400" cy="914400"/>
          </a:xfrm>
          <a:prstGeom prst="rect">
            <a:avLst/>
          </a:prstGeom>
        </p:spPr>
      </p:pic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4C334214-3321-471C-8FFF-3F042D77E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358158"/>
              </p:ext>
            </p:extLst>
          </p:nvPr>
        </p:nvGraphicFramePr>
        <p:xfrm>
          <a:off x="2400300" y="3985152"/>
          <a:ext cx="8127999" cy="157358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5480348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188789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17867672"/>
                    </a:ext>
                  </a:extLst>
                </a:gridCol>
              </a:tblGrid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Укупан број потрошених дасака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Број потрошених дасака за 1 кућу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Број направљених кућица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150569"/>
                  </a:ext>
                </a:extLst>
              </a:tr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16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117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235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34610"/>
            <a:ext cx="42354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235.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Дечак је од 16 дасака направио кућице за птице. Потрошио је по 8 дасака за сваку кућицу. Колико кућица је направио дечак?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Дечак је од 12 дасака направио 4 једнаке хранилице за птице.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Колико дасака је потрошио за сваку хранилицу?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Graphic 3" descr="Home1">
            <a:extLst>
              <a:ext uri="{FF2B5EF4-FFF2-40B4-BE49-F238E27FC236}">
                <a16:creationId xmlns:a16="http://schemas.microsoft.com/office/drawing/2014/main" id="{33753AC6-E600-402C-BD45-41C9B2E14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9700" y="2070072"/>
            <a:ext cx="914400" cy="914400"/>
          </a:xfrm>
          <a:prstGeom prst="rect">
            <a:avLst/>
          </a:prstGeom>
        </p:spPr>
      </p:pic>
      <p:pic>
        <p:nvPicPr>
          <p:cNvPr id="6" name="Graphic 5" descr="Home1">
            <a:extLst>
              <a:ext uri="{FF2B5EF4-FFF2-40B4-BE49-F238E27FC236}">
                <a16:creationId xmlns:a16="http://schemas.microsoft.com/office/drawing/2014/main" id="{24C4C9D7-5B83-4BE8-B502-9F87D5440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14716" y="2247844"/>
            <a:ext cx="914400" cy="914400"/>
          </a:xfrm>
          <a:prstGeom prst="rect">
            <a:avLst/>
          </a:prstGeom>
        </p:spPr>
      </p:pic>
      <p:pic>
        <p:nvPicPr>
          <p:cNvPr id="7" name="Graphic 6" descr="Home1">
            <a:extLst>
              <a:ext uri="{FF2B5EF4-FFF2-40B4-BE49-F238E27FC236}">
                <a16:creationId xmlns:a16="http://schemas.microsoft.com/office/drawing/2014/main" id="{E52F1EF5-A1DE-4B02-A89C-7AF715594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46832" y="1028700"/>
            <a:ext cx="914400" cy="914400"/>
          </a:xfrm>
          <a:prstGeom prst="rect">
            <a:avLst/>
          </a:prstGeom>
        </p:spPr>
      </p:pic>
      <p:pic>
        <p:nvPicPr>
          <p:cNvPr id="8" name="Graphic 7" descr="Home1">
            <a:extLst>
              <a:ext uri="{FF2B5EF4-FFF2-40B4-BE49-F238E27FC236}">
                <a16:creationId xmlns:a16="http://schemas.microsoft.com/office/drawing/2014/main" id="{B10A3CC0-DE4C-4344-BF4A-8E7B09862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561232" y="1155672"/>
            <a:ext cx="914400" cy="914400"/>
          </a:xfrm>
          <a:prstGeom prst="rect">
            <a:avLst/>
          </a:prstGeom>
        </p:spPr>
      </p:pic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4C334214-3321-471C-8FFF-3F042D77E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298591"/>
              </p:ext>
            </p:extLst>
          </p:nvPr>
        </p:nvGraphicFramePr>
        <p:xfrm>
          <a:off x="2400300" y="3985152"/>
          <a:ext cx="8127999" cy="157358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5480348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188789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17867672"/>
                    </a:ext>
                  </a:extLst>
                </a:gridCol>
              </a:tblGrid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Укупан број потрошених дасака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Број потрошених дасака за 1 кућу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Број направљених кућица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150569"/>
                  </a:ext>
                </a:extLst>
              </a:tr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16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8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117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6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34610"/>
            <a:ext cx="42354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235.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Дечак је од 16 дасака направио кућице за птице. Потрошио је по 8 дасака за сваку кућицу. Колико кућица је направио дечак?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Дечак је од 12 дасака направио 4 једнаке хранилице за птице.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Колико дасака је потрошио за сваку хранилицу?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Graphic 3" descr="Home1">
            <a:extLst>
              <a:ext uri="{FF2B5EF4-FFF2-40B4-BE49-F238E27FC236}">
                <a16:creationId xmlns:a16="http://schemas.microsoft.com/office/drawing/2014/main" id="{33753AC6-E600-402C-BD45-41C9B2E14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9700" y="2070072"/>
            <a:ext cx="914400" cy="914400"/>
          </a:xfrm>
          <a:prstGeom prst="rect">
            <a:avLst/>
          </a:prstGeom>
        </p:spPr>
      </p:pic>
      <p:pic>
        <p:nvPicPr>
          <p:cNvPr id="6" name="Graphic 5" descr="Home1">
            <a:extLst>
              <a:ext uri="{FF2B5EF4-FFF2-40B4-BE49-F238E27FC236}">
                <a16:creationId xmlns:a16="http://schemas.microsoft.com/office/drawing/2014/main" id="{24C4C9D7-5B83-4BE8-B502-9F87D5440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14716" y="2247844"/>
            <a:ext cx="914400" cy="914400"/>
          </a:xfrm>
          <a:prstGeom prst="rect">
            <a:avLst/>
          </a:prstGeom>
        </p:spPr>
      </p:pic>
      <p:pic>
        <p:nvPicPr>
          <p:cNvPr id="7" name="Graphic 6" descr="Home1">
            <a:extLst>
              <a:ext uri="{FF2B5EF4-FFF2-40B4-BE49-F238E27FC236}">
                <a16:creationId xmlns:a16="http://schemas.microsoft.com/office/drawing/2014/main" id="{E52F1EF5-A1DE-4B02-A89C-7AF715594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46832" y="1028700"/>
            <a:ext cx="914400" cy="914400"/>
          </a:xfrm>
          <a:prstGeom prst="rect">
            <a:avLst/>
          </a:prstGeom>
        </p:spPr>
      </p:pic>
      <p:pic>
        <p:nvPicPr>
          <p:cNvPr id="8" name="Graphic 7" descr="Home1">
            <a:extLst>
              <a:ext uri="{FF2B5EF4-FFF2-40B4-BE49-F238E27FC236}">
                <a16:creationId xmlns:a16="http://schemas.microsoft.com/office/drawing/2014/main" id="{B10A3CC0-DE4C-4344-BF4A-8E7B09862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561232" y="1155672"/>
            <a:ext cx="914400" cy="914400"/>
          </a:xfrm>
          <a:prstGeom prst="rect">
            <a:avLst/>
          </a:prstGeom>
        </p:spPr>
      </p:pic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4C334214-3321-471C-8FFF-3F042D77E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003910"/>
              </p:ext>
            </p:extLst>
          </p:nvPr>
        </p:nvGraphicFramePr>
        <p:xfrm>
          <a:off x="2400300" y="3985152"/>
          <a:ext cx="8127999" cy="157358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5480348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188789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17867672"/>
                    </a:ext>
                  </a:extLst>
                </a:gridCol>
              </a:tblGrid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Укупан број потрошених дасака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Број потрошених дасака за 1 кућу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Број направљених кућица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150569"/>
                  </a:ext>
                </a:extLst>
              </a:tr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16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8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16 : 2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117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665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34610"/>
            <a:ext cx="42354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235.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Дечак је од 16 дасака направио кућице за птице. Потрошио је по 8 дасака за сваку кућицу. Колико кућица је направио дечак?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Дечак је од 12 дасака направио 4 једнаке хранилице за птице.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Колико дасака је потрошио за сваку хранилицу?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Graphic 3" descr="Home1">
            <a:extLst>
              <a:ext uri="{FF2B5EF4-FFF2-40B4-BE49-F238E27FC236}">
                <a16:creationId xmlns:a16="http://schemas.microsoft.com/office/drawing/2014/main" id="{33753AC6-E600-402C-BD45-41C9B2E14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9700" y="2070072"/>
            <a:ext cx="914400" cy="914400"/>
          </a:xfrm>
          <a:prstGeom prst="rect">
            <a:avLst/>
          </a:prstGeom>
        </p:spPr>
      </p:pic>
      <p:pic>
        <p:nvPicPr>
          <p:cNvPr id="6" name="Graphic 5" descr="Home1">
            <a:extLst>
              <a:ext uri="{FF2B5EF4-FFF2-40B4-BE49-F238E27FC236}">
                <a16:creationId xmlns:a16="http://schemas.microsoft.com/office/drawing/2014/main" id="{24C4C9D7-5B83-4BE8-B502-9F87D5440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9300" y="1429948"/>
            <a:ext cx="1760400" cy="1760400"/>
          </a:xfrm>
          <a:prstGeom prst="rect">
            <a:avLst/>
          </a:prstGeom>
        </p:spPr>
      </p:pic>
      <p:pic>
        <p:nvPicPr>
          <p:cNvPr id="7" name="Graphic 6" descr="Home1">
            <a:extLst>
              <a:ext uri="{FF2B5EF4-FFF2-40B4-BE49-F238E27FC236}">
                <a16:creationId xmlns:a16="http://schemas.microsoft.com/office/drawing/2014/main" id="{E52F1EF5-A1DE-4B02-A89C-7AF715594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46832" y="1028700"/>
            <a:ext cx="914400" cy="914400"/>
          </a:xfrm>
          <a:prstGeom prst="rect">
            <a:avLst/>
          </a:prstGeom>
        </p:spPr>
      </p:pic>
      <p:pic>
        <p:nvPicPr>
          <p:cNvPr id="8" name="Graphic 7" descr="Home1">
            <a:extLst>
              <a:ext uri="{FF2B5EF4-FFF2-40B4-BE49-F238E27FC236}">
                <a16:creationId xmlns:a16="http://schemas.microsoft.com/office/drawing/2014/main" id="{B10A3CC0-DE4C-4344-BF4A-8E7B09862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561232" y="1155672"/>
            <a:ext cx="914400" cy="914400"/>
          </a:xfrm>
          <a:prstGeom prst="rect">
            <a:avLst/>
          </a:prstGeom>
        </p:spPr>
      </p:pic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4C334214-3321-471C-8FFF-3F042D77E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76513"/>
              </p:ext>
            </p:extLst>
          </p:nvPr>
        </p:nvGraphicFramePr>
        <p:xfrm>
          <a:off x="2565400" y="3667652"/>
          <a:ext cx="8127999" cy="232420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5480348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188789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17867672"/>
                    </a:ext>
                  </a:extLst>
                </a:gridCol>
              </a:tblGrid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Укупан број потрошених дасака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Број потрошених дасака за 1 кућу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Број направљених кућица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150569"/>
                  </a:ext>
                </a:extLst>
              </a:tr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16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8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16 : 8 = 2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117690"/>
                  </a:ext>
                </a:extLst>
              </a:tr>
              <a:tr h="750624">
                <a:tc gridSpan="3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692982"/>
                  </a:ext>
                </a:extLst>
              </a:tr>
            </a:tbl>
          </a:graphicData>
        </a:graphic>
      </p:graphicFrame>
      <p:pic>
        <p:nvPicPr>
          <p:cNvPr id="10" name="Graphic 9" descr="Home1">
            <a:extLst>
              <a:ext uri="{FF2B5EF4-FFF2-40B4-BE49-F238E27FC236}">
                <a16:creationId xmlns:a16="http://schemas.microsoft.com/office/drawing/2014/main" id="{FE85A8E4-1081-460B-867F-F3A65375C0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88352" y="1432302"/>
            <a:ext cx="1761748" cy="176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44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34610"/>
            <a:ext cx="42354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235.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Дечак је од 16 дасака направио кућице за птице. Потрошио је по 8 дасака за сваку кућицу. Колико кућица је направио дечак?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Дечак је од 12 дасака направио 4 једнаке хранилице за птице.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Колико дасака је потрошио за сваку хранилицу?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Graphic 3" descr="Home1">
            <a:extLst>
              <a:ext uri="{FF2B5EF4-FFF2-40B4-BE49-F238E27FC236}">
                <a16:creationId xmlns:a16="http://schemas.microsoft.com/office/drawing/2014/main" id="{33753AC6-E600-402C-BD45-41C9B2E14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9700" y="2070072"/>
            <a:ext cx="914400" cy="914400"/>
          </a:xfrm>
          <a:prstGeom prst="rect">
            <a:avLst/>
          </a:prstGeom>
        </p:spPr>
      </p:pic>
      <p:pic>
        <p:nvPicPr>
          <p:cNvPr id="6" name="Graphic 5" descr="Home1">
            <a:extLst>
              <a:ext uri="{FF2B5EF4-FFF2-40B4-BE49-F238E27FC236}">
                <a16:creationId xmlns:a16="http://schemas.microsoft.com/office/drawing/2014/main" id="{24C4C9D7-5B83-4BE8-B502-9F87D5440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9300" y="1429948"/>
            <a:ext cx="1760400" cy="1760400"/>
          </a:xfrm>
          <a:prstGeom prst="rect">
            <a:avLst/>
          </a:prstGeom>
        </p:spPr>
      </p:pic>
      <p:pic>
        <p:nvPicPr>
          <p:cNvPr id="7" name="Graphic 6" descr="Home1">
            <a:extLst>
              <a:ext uri="{FF2B5EF4-FFF2-40B4-BE49-F238E27FC236}">
                <a16:creationId xmlns:a16="http://schemas.microsoft.com/office/drawing/2014/main" id="{E52F1EF5-A1DE-4B02-A89C-7AF715594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46832" y="1028700"/>
            <a:ext cx="914400" cy="914400"/>
          </a:xfrm>
          <a:prstGeom prst="rect">
            <a:avLst/>
          </a:prstGeom>
        </p:spPr>
      </p:pic>
      <p:pic>
        <p:nvPicPr>
          <p:cNvPr id="8" name="Graphic 7" descr="Home1">
            <a:extLst>
              <a:ext uri="{FF2B5EF4-FFF2-40B4-BE49-F238E27FC236}">
                <a16:creationId xmlns:a16="http://schemas.microsoft.com/office/drawing/2014/main" id="{B10A3CC0-DE4C-4344-BF4A-8E7B098623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561232" y="1155672"/>
            <a:ext cx="914400" cy="914400"/>
          </a:xfrm>
          <a:prstGeom prst="rect">
            <a:avLst/>
          </a:prstGeom>
        </p:spPr>
      </p:pic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4C334214-3321-471C-8FFF-3F042D77E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804706"/>
              </p:ext>
            </p:extLst>
          </p:nvPr>
        </p:nvGraphicFramePr>
        <p:xfrm>
          <a:off x="2565400" y="3667652"/>
          <a:ext cx="8127999" cy="232420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5480348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188789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17867672"/>
                    </a:ext>
                  </a:extLst>
                </a:gridCol>
              </a:tblGrid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Укупан број потрошених дасака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Број потрошених дасака за 1 кућу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Број направљених кућица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150569"/>
                  </a:ext>
                </a:extLst>
              </a:tr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16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8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16 : 8 = 2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117690"/>
                  </a:ext>
                </a:extLst>
              </a:tr>
              <a:tr h="75062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800" b="0" dirty="0">
                          <a:solidFill>
                            <a:srgbClr val="FF0000"/>
                          </a:solidFill>
                        </a:rPr>
                        <a:t>Дечак је направио 2 кућице</a:t>
                      </a:r>
                      <a:r>
                        <a:rPr lang="sr-Cyrl-RS" b="0" dirty="0">
                          <a:solidFill>
                            <a:srgbClr val="FF0000"/>
                          </a:solidFill>
                        </a:rPr>
                        <a:t> за птице.</a:t>
                      </a:r>
                      <a:endParaRPr lang="en-GB" b="0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692982"/>
                  </a:ext>
                </a:extLst>
              </a:tr>
            </a:tbl>
          </a:graphicData>
        </a:graphic>
      </p:graphicFrame>
      <p:pic>
        <p:nvPicPr>
          <p:cNvPr id="10" name="Graphic 9" descr="Home1">
            <a:extLst>
              <a:ext uri="{FF2B5EF4-FFF2-40B4-BE49-F238E27FC236}">
                <a16:creationId xmlns:a16="http://schemas.microsoft.com/office/drawing/2014/main" id="{FE85A8E4-1081-460B-867F-F3A65375C0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88352" y="1432302"/>
            <a:ext cx="1761748" cy="176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46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34610"/>
            <a:ext cx="42354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235.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Дечак је од 16 дасака направио кућице за птице. Потрошио је по 8 дасака за сваку кућицу. Колико кућица је направио дечак?</a:t>
            </a:r>
            <a:endParaRPr kumimoji="0" lang="en-GB" altLang="en-US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Дечак је од 12 дасака направио 4 једнаке хранилице за птице.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Колико дасака је потрошио за сваку хранилицу?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4" name="Graphic 3" descr="Home1">
            <a:extLst>
              <a:ext uri="{FF2B5EF4-FFF2-40B4-BE49-F238E27FC236}">
                <a16:creationId xmlns:a16="http://schemas.microsoft.com/office/drawing/2014/main" id="{33753AC6-E600-402C-BD45-41C9B2E14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9700" y="2070072"/>
            <a:ext cx="914400" cy="914400"/>
          </a:xfrm>
          <a:prstGeom prst="rect">
            <a:avLst/>
          </a:prstGeom>
        </p:spPr>
      </p:pic>
      <p:pic>
        <p:nvPicPr>
          <p:cNvPr id="7" name="Graphic 6" descr="Home1">
            <a:extLst>
              <a:ext uri="{FF2B5EF4-FFF2-40B4-BE49-F238E27FC236}">
                <a16:creationId xmlns:a16="http://schemas.microsoft.com/office/drawing/2014/main" id="{E52F1EF5-A1DE-4B02-A89C-7AF715594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46832" y="1028700"/>
            <a:ext cx="914400" cy="914400"/>
          </a:xfrm>
          <a:prstGeom prst="rect">
            <a:avLst/>
          </a:prstGeom>
        </p:spPr>
      </p:pic>
      <p:pic>
        <p:nvPicPr>
          <p:cNvPr id="8" name="Graphic 7" descr="Home1">
            <a:extLst>
              <a:ext uri="{FF2B5EF4-FFF2-40B4-BE49-F238E27FC236}">
                <a16:creationId xmlns:a16="http://schemas.microsoft.com/office/drawing/2014/main" id="{B10A3CC0-DE4C-4344-BF4A-8E7B098623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61232" y="1155672"/>
            <a:ext cx="914400" cy="914400"/>
          </a:xfrm>
          <a:prstGeom prst="rect">
            <a:avLst/>
          </a:prstGeom>
        </p:spPr>
      </p:pic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4C334214-3321-471C-8FFF-3F042D77E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037256"/>
              </p:ext>
            </p:extLst>
          </p:nvPr>
        </p:nvGraphicFramePr>
        <p:xfrm>
          <a:off x="3073400" y="3680352"/>
          <a:ext cx="8127999" cy="259852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5480348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188789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17867672"/>
                    </a:ext>
                  </a:extLst>
                </a:gridCol>
              </a:tblGrid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Укупан број потрошених дасака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b="0" dirty="0"/>
                        <a:t>Број направљених хранилица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b="0" dirty="0"/>
                        <a:t>Број потрошених дасака за сваку хранилицу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150569"/>
                  </a:ext>
                </a:extLst>
              </a:tr>
              <a:tr h="750624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117690"/>
                  </a:ext>
                </a:extLst>
              </a:tr>
              <a:tr h="750624">
                <a:tc gridSpan="3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692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717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34610"/>
            <a:ext cx="42354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235.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Дечак је од 16 дасака направио кућице за птице. Потрошио је по 8 дасака за сваку кућицу. Колико кућица је направио дечак?</a:t>
            </a:r>
            <a:endParaRPr kumimoji="0" lang="en-GB" altLang="en-US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Дечак је од 12 дасака направио 4 једнаке хранилице за птице.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Колико дасака је потрошио за сваку хранилицу?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4" name="Graphic 3" descr="Home1">
            <a:extLst>
              <a:ext uri="{FF2B5EF4-FFF2-40B4-BE49-F238E27FC236}">
                <a16:creationId xmlns:a16="http://schemas.microsoft.com/office/drawing/2014/main" id="{33753AC6-E600-402C-BD45-41C9B2E14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9700" y="2070072"/>
            <a:ext cx="914400" cy="914400"/>
          </a:xfrm>
          <a:prstGeom prst="rect">
            <a:avLst/>
          </a:prstGeom>
        </p:spPr>
      </p:pic>
      <p:pic>
        <p:nvPicPr>
          <p:cNvPr id="7" name="Graphic 6" descr="Home1">
            <a:extLst>
              <a:ext uri="{FF2B5EF4-FFF2-40B4-BE49-F238E27FC236}">
                <a16:creationId xmlns:a16="http://schemas.microsoft.com/office/drawing/2014/main" id="{E52F1EF5-A1DE-4B02-A89C-7AF715594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46832" y="1028700"/>
            <a:ext cx="914400" cy="914400"/>
          </a:xfrm>
          <a:prstGeom prst="rect">
            <a:avLst/>
          </a:prstGeom>
        </p:spPr>
      </p:pic>
      <p:pic>
        <p:nvPicPr>
          <p:cNvPr id="8" name="Graphic 7" descr="Home1">
            <a:extLst>
              <a:ext uri="{FF2B5EF4-FFF2-40B4-BE49-F238E27FC236}">
                <a16:creationId xmlns:a16="http://schemas.microsoft.com/office/drawing/2014/main" id="{B10A3CC0-DE4C-4344-BF4A-8E7B098623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61232" y="1155672"/>
            <a:ext cx="914400" cy="914400"/>
          </a:xfrm>
          <a:prstGeom prst="rect">
            <a:avLst/>
          </a:prstGeom>
        </p:spPr>
      </p:pic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4C334214-3321-471C-8FFF-3F042D77E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644686"/>
              </p:ext>
            </p:extLst>
          </p:nvPr>
        </p:nvGraphicFramePr>
        <p:xfrm>
          <a:off x="3073400" y="3680352"/>
          <a:ext cx="8127999" cy="259852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5480348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188789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17867672"/>
                    </a:ext>
                  </a:extLst>
                </a:gridCol>
              </a:tblGrid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Укупан број потрошених дасака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b="0" dirty="0"/>
                        <a:t>Број направљених хранилица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b="0" dirty="0"/>
                        <a:t>Број потрошених дасака за сваку хранилицу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150569"/>
                  </a:ext>
                </a:extLst>
              </a:tr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12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117690"/>
                  </a:ext>
                </a:extLst>
              </a:tr>
              <a:tr h="750624">
                <a:tc gridSpan="3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692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437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3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DDC163-7BAA-4687-A557-07275EC412FD}"/>
              </a:ext>
            </a:extLst>
          </p:cNvPr>
          <p:cNvSpPr/>
          <p:nvPr/>
        </p:nvSpPr>
        <p:spPr>
          <a:xfrm rot="5400000">
            <a:off x="9818602" y="213126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886490-20CE-4798-AB47-3DA006BA8DF0}"/>
              </a:ext>
            </a:extLst>
          </p:cNvPr>
          <p:cNvSpPr/>
          <p:nvPr/>
        </p:nvSpPr>
        <p:spPr>
          <a:xfrm rot="5400000">
            <a:off x="10021802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D3D798-6FBC-439B-9053-EAEB17318C24}"/>
              </a:ext>
            </a:extLst>
          </p:cNvPr>
          <p:cNvSpPr/>
          <p:nvPr/>
        </p:nvSpPr>
        <p:spPr>
          <a:xfrm rot="5400000">
            <a:off x="10275802" y="213126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10AE8F-2A63-4C67-91FD-96C90DC0E924}"/>
              </a:ext>
            </a:extLst>
          </p:cNvPr>
          <p:cNvSpPr/>
          <p:nvPr/>
        </p:nvSpPr>
        <p:spPr>
          <a:xfrm rot="5400000">
            <a:off x="10479002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CC330D-4AB9-4427-B986-EEB6BE8DD2E6}"/>
              </a:ext>
            </a:extLst>
          </p:cNvPr>
          <p:cNvSpPr/>
          <p:nvPr/>
        </p:nvSpPr>
        <p:spPr>
          <a:xfrm rot="5400000">
            <a:off x="10716491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65F512-30C1-4AF8-A152-E434C4949650}"/>
              </a:ext>
            </a:extLst>
          </p:cNvPr>
          <p:cNvSpPr/>
          <p:nvPr/>
        </p:nvSpPr>
        <p:spPr>
          <a:xfrm rot="5400000">
            <a:off x="10919691" y="213126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13851889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14055089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14270987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14474187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14728187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14931387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C8AB2-5DED-43BD-8213-CEB107045268}"/>
              </a:ext>
            </a:extLst>
          </p:cNvPr>
          <p:cNvSpPr txBox="1"/>
          <p:nvPr/>
        </p:nvSpPr>
        <p:spPr>
          <a:xfrm>
            <a:off x="12463777" y="3549630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: 3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4195DC-A71A-4526-B331-71D246691B4D}"/>
              </a:ext>
            </a:extLst>
          </p:cNvPr>
          <p:cNvSpPr txBox="1"/>
          <p:nvPr/>
        </p:nvSpPr>
        <p:spPr>
          <a:xfrm>
            <a:off x="12603479" y="4364990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DCA40E-D91E-4E58-91CA-B0CDE5AC50B9}"/>
              </a:ext>
            </a:extLst>
          </p:cNvPr>
          <p:cNvSpPr txBox="1"/>
          <p:nvPr/>
        </p:nvSpPr>
        <p:spPr>
          <a:xfrm>
            <a:off x="13298168" y="4599961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D3BF26-319C-44EE-9A87-D863CD01ADBD}"/>
              </a:ext>
            </a:extLst>
          </p:cNvPr>
          <p:cNvSpPr txBox="1"/>
          <p:nvPr/>
        </p:nvSpPr>
        <p:spPr>
          <a:xfrm>
            <a:off x="13992857" y="4834932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94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34610"/>
            <a:ext cx="42354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235.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Дечак је од 16 дасака направио кућице за птице. Потрошио је по 8 дасака за сваку кућицу. Колико кућица је направио дечак?</a:t>
            </a:r>
            <a:endParaRPr kumimoji="0" lang="en-GB" altLang="en-US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Дечак је од 12 дасака направио 4 једнаке хранилице за птице.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Колико дасака је потрошио за сваку хранилицу?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4" name="Graphic 3" descr="Home1">
            <a:extLst>
              <a:ext uri="{FF2B5EF4-FFF2-40B4-BE49-F238E27FC236}">
                <a16:creationId xmlns:a16="http://schemas.microsoft.com/office/drawing/2014/main" id="{33753AC6-E600-402C-BD45-41C9B2E14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9700" y="2070072"/>
            <a:ext cx="914400" cy="914400"/>
          </a:xfrm>
          <a:prstGeom prst="rect">
            <a:avLst/>
          </a:prstGeom>
        </p:spPr>
      </p:pic>
      <p:pic>
        <p:nvPicPr>
          <p:cNvPr id="7" name="Graphic 6" descr="Home1">
            <a:extLst>
              <a:ext uri="{FF2B5EF4-FFF2-40B4-BE49-F238E27FC236}">
                <a16:creationId xmlns:a16="http://schemas.microsoft.com/office/drawing/2014/main" id="{E52F1EF5-A1DE-4B02-A89C-7AF715594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46832" y="1028700"/>
            <a:ext cx="914400" cy="914400"/>
          </a:xfrm>
          <a:prstGeom prst="rect">
            <a:avLst/>
          </a:prstGeom>
        </p:spPr>
      </p:pic>
      <p:pic>
        <p:nvPicPr>
          <p:cNvPr id="8" name="Graphic 7" descr="Home1">
            <a:extLst>
              <a:ext uri="{FF2B5EF4-FFF2-40B4-BE49-F238E27FC236}">
                <a16:creationId xmlns:a16="http://schemas.microsoft.com/office/drawing/2014/main" id="{B10A3CC0-DE4C-4344-BF4A-8E7B098623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61232" y="1155672"/>
            <a:ext cx="914400" cy="914400"/>
          </a:xfrm>
          <a:prstGeom prst="rect">
            <a:avLst/>
          </a:prstGeom>
        </p:spPr>
      </p:pic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4C334214-3321-471C-8FFF-3F042D77E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82655"/>
              </p:ext>
            </p:extLst>
          </p:nvPr>
        </p:nvGraphicFramePr>
        <p:xfrm>
          <a:off x="3073400" y="3680352"/>
          <a:ext cx="8127999" cy="259852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5480348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188789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17867672"/>
                    </a:ext>
                  </a:extLst>
                </a:gridCol>
              </a:tblGrid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Укупан број потрошених дасака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b="0" dirty="0"/>
                        <a:t>Број направљених хранилица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b="0" dirty="0"/>
                        <a:t>Број потрошених дасака за сваку хранилицу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150569"/>
                  </a:ext>
                </a:extLst>
              </a:tr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12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b="0" dirty="0"/>
                        <a:t>4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117690"/>
                  </a:ext>
                </a:extLst>
              </a:tr>
              <a:tr h="750624">
                <a:tc gridSpan="3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692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8513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34610"/>
            <a:ext cx="42354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235.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Дечак је од 16 дасака направио кућице за птице. Потрошио је по 8 дасака за сваку кућицу. Колико кућица је направио дечак?</a:t>
            </a:r>
            <a:endParaRPr kumimoji="0" lang="en-GB" altLang="en-US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Дечак је од 12 дасака направио 4 једнаке хранилице за птице.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Колико дасака је потрошио за сваку хранилицу?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4" name="Graphic 3" descr="Home1">
            <a:extLst>
              <a:ext uri="{FF2B5EF4-FFF2-40B4-BE49-F238E27FC236}">
                <a16:creationId xmlns:a16="http://schemas.microsoft.com/office/drawing/2014/main" id="{33753AC6-E600-402C-BD45-41C9B2E14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9700" y="2070072"/>
            <a:ext cx="914400" cy="914400"/>
          </a:xfrm>
          <a:prstGeom prst="rect">
            <a:avLst/>
          </a:prstGeom>
        </p:spPr>
      </p:pic>
      <p:pic>
        <p:nvPicPr>
          <p:cNvPr id="7" name="Graphic 6" descr="Home1">
            <a:extLst>
              <a:ext uri="{FF2B5EF4-FFF2-40B4-BE49-F238E27FC236}">
                <a16:creationId xmlns:a16="http://schemas.microsoft.com/office/drawing/2014/main" id="{E52F1EF5-A1DE-4B02-A89C-7AF715594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46832" y="1028700"/>
            <a:ext cx="914400" cy="914400"/>
          </a:xfrm>
          <a:prstGeom prst="rect">
            <a:avLst/>
          </a:prstGeom>
        </p:spPr>
      </p:pic>
      <p:pic>
        <p:nvPicPr>
          <p:cNvPr id="8" name="Graphic 7" descr="Home1">
            <a:extLst>
              <a:ext uri="{FF2B5EF4-FFF2-40B4-BE49-F238E27FC236}">
                <a16:creationId xmlns:a16="http://schemas.microsoft.com/office/drawing/2014/main" id="{B10A3CC0-DE4C-4344-BF4A-8E7B098623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61232" y="1155672"/>
            <a:ext cx="914400" cy="914400"/>
          </a:xfrm>
          <a:prstGeom prst="rect">
            <a:avLst/>
          </a:prstGeom>
        </p:spPr>
      </p:pic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4C334214-3321-471C-8FFF-3F042D77E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086940"/>
              </p:ext>
            </p:extLst>
          </p:nvPr>
        </p:nvGraphicFramePr>
        <p:xfrm>
          <a:off x="3073400" y="3680352"/>
          <a:ext cx="8127999" cy="259852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5480348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188789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17867672"/>
                    </a:ext>
                  </a:extLst>
                </a:gridCol>
              </a:tblGrid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Укупан број потрошених дасака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b="0" dirty="0"/>
                        <a:t>Број направљених хранилица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b="0" dirty="0"/>
                        <a:t>Број потрошених дасака за сваку хранилицу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150569"/>
                  </a:ext>
                </a:extLst>
              </a:tr>
              <a:tr h="750624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12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b="0" dirty="0"/>
                        <a:t>4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12 : 4 = 3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117690"/>
                  </a:ext>
                </a:extLst>
              </a:tr>
              <a:tr h="750624">
                <a:tc gridSpan="3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692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618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435928"/>
            <a:ext cx="10983132" cy="747763"/>
          </a:xfrm>
        </p:spPr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34610"/>
            <a:ext cx="42354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235.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Дечак је од 16 дасака направио кућице за птице. Потрошио је по 8 дасака за сваку кућицу. Колико кућица је направио дечак?</a:t>
            </a:r>
            <a:endParaRPr kumimoji="0" lang="en-GB" altLang="en-US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Дечак је од 12 дасака направио 4 једнаке хранилице за птице.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Колико дасака је потрошио за сваку хранилицу?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4C334214-3321-471C-8FFF-3F042D77E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66300"/>
              </p:ext>
            </p:extLst>
          </p:nvPr>
        </p:nvGraphicFramePr>
        <p:xfrm>
          <a:off x="502971" y="4060950"/>
          <a:ext cx="8127999" cy="230944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05480348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188789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17867672"/>
                    </a:ext>
                  </a:extLst>
                </a:gridCol>
              </a:tblGrid>
              <a:tr h="616637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Укупан број потрошених дасака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b="0" dirty="0"/>
                        <a:t>Број направљених хранилица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b="0" dirty="0"/>
                        <a:t>Број потрошених дасака за сваку хранилицу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150569"/>
                  </a:ext>
                </a:extLst>
              </a:tr>
              <a:tr h="606082"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12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b="0" dirty="0"/>
                        <a:t>4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b="0" dirty="0"/>
                        <a:t>12 : 4 = 3</a:t>
                      </a:r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117690"/>
                  </a:ext>
                </a:extLst>
              </a:tr>
              <a:tr h="606082">
                <a:tc gridSpan="3">
                  <a:txBody>
                    <a:bodyPr/>
                    <a:lstStyle/>
                    <a:p>
                      <a:pPr algn="ctr"/>
                      <a:r>
                        <a:rPr lang="sr-Cyrl-RS" b="0" dirty="0">
                          <a:solidFill>
                            <a:srgbClr val="FF0000"/>
                          </a:solidFill>
                        </a:rPr>
                        <a:t>Дечак је потрошио за сваку хранилицу по 3 даске.</a:t>
                      </a:r>
                      <a:endParaRPr lang="en-GB" b="0" dirty="0">
                        <a:solidFill>
                          <a:srgbClr val="FF0000"/>
                        </a:solidFill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69298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Snowy Pine Tree">
                <a:extLst>
                  <a:ext uri="{FF2B5EF4-FFF2-40B4-BE49-F238E27FC236}">
                    <a16:creationId xmlns:a16="http://schemas.microsoft.com/office/drawing/2014/main" id="{22F51C67-3218-44EA-B2C7-EA47806C1F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33289017"/>
                  </p:ext>
                </p:extLst>
              </p:nvPr>
            </p:nvGraphicFramePr>
            <p:xfrm>
              <a:off x="9442729" y="2093383"/>
              <a:ext cx="1935414" cy="312228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935414" cy="3122289"/>
                    </a:xfrm>
                    <a:prstGeom prst="rect">
                      <a:avLst/>
                    </a:prstGeom>
                  </am3d:spPr>
                  <am3d:camera>
                    <am3d:pos x="0" y="0" z="6287480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1063" d="1000000"/>
                    <am3d:preTrans dx="-42530" dy="-17949072" dz="-32792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8371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nowy Pine Tree">
                <a:extLst>
                  <a:ext uri="{FF2B5EF4-FFF2-40B4-BE49-F238E27FC236}">
                    <a16:creationId xmlns:a16="http://schemas.microsoft.com/office/drawing/2014/main" id="{22F51C67-3218-44EA-B2C7-EA47806C1F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42729" y="2093383"/>
                <a:ext cx="1935414" cy="3122289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Graphic 6" descr="Home1">
            <a:extLst>
              <a:ext uri="{FF2B5EF4-FFF2-40B4-BE49-F238E27FC236}">
                <a16:creationId xmlns:a16="http://schemas.microsoft.com/office/drawing/2014/main" id="{E52F1EF5-A1DE-4B02-A89C-7AF715594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6521" y="4266432"/>
            <a:ext cx="914400" cy="914400"/>
          </a:xfrm>
          <a:prstGeom prst="rect">
            <a:avLst/>
          </a:prstGeom>
        </p:spPr>
      </p:pic>
      <p:pic>
        <p:nvPicPr>
          <p:cNvPr id="8" name="Graphic 7" descr="Home1">
            <a:extLst>
              <a:ext uri="{FF2B5EF4-FFF2-40B4-BE49-F238E27FC236}">
                <a16:creationId xmlns:a16="http://schemas.microsoft.com/office/drawing/2014/main" id="{B10A3CC0-DE4C-4344-BF4A-8E7B098623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52680" y="4266432"/>
            <a:ext cx="914400" cy="914400"/>
          </a:xfrm>
          <a:prstGeom prst="rect">
            <a:avLst/>
          </a:prstGeom>
        </p:spPr>
      </p:pic>
      <p:pic>
        <p:nvPicPr>
          <p:cNvPr id="4" name="Graphic 3" descr="Home1">
            <a:extLst>
              <a:ext uri="{FF2B5EF4-FFF2-40B4-BE49-F238E27FC236}">
                <a16:creationId xmlns:a16="http://schemas.microsoft.com/office/drawing/2014/main" id="{33753AC6-E600-402C-BD45-41C9B2E14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56958" y="4806012"/>
            <a:ext cx="914400" cy="914400"/>
          </a:xfrm>
          <a:prstGeom prst="rect">
            <a:avLst/>
          </a:prstGeom>
        </p:spPr>
      </p:pic>
      <p:pic>
        <p:nvPicPr>
          <p:cNvPr id="10" name="Graphic 9" descr="Home1">
            <a:extLst>
              <a:ext uri="{FF2B5EF4-FFF2-40B4-BE49-F238E27FC236}">
                <a16:creationId xmlns:a16="http://schemas.microsoft.com/office/drawing/2014/main" id="{DC1A97F3-6E44-4C98-B302-5EFCF76240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22243" y="47933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11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C9C79-8248-414F-8652-6EA74E68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493" y="1139585"/>
            <a:ext cx="1583014" cy="640080"/>
          </a:xfrm>
        </p:spPr>
        <p:txBody>
          <a:bodyPr/>
          <a:lstStyle/>
          <a:p>
            <a:r>
              <a:rPr lang="sr-Cyrl-RS" dirty="0"/>
              <a:t>Браво!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B0BE4B-A4E3-47F0-88F9-60ABC6BDBA5F}"/>
              </a:ext>
            </a:extLst>
          </p:cNvPr>
          <p:cNvSpPr txBox="1"/>
          <p:nvPr/>
        </p:nvSpPr>
        <p:spPr>
          <a:xfrm>
            <a:off x="11155904" y="6021980"/>
            <a:ext cx="583894" cy="3096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BF4C6E50-5F7A-4E19-983B-997FB1B22A6B}" type="slidenum">
              <a:rPr lang="en-GB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33</a:t>
            </a:fld>
            <a:endParaRPr lang="en-GB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0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34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064728"/>
              </p:ext>
            </p:extLst>
          </p:nvPr>
        </p:nvGraphicFramePr>
        <p:xfrm>
          <a:off x="6667582" y="3119333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558611"/>
              </p:ext>
            </p:extLst>
          </p:nvPr>
        </p:nvGraphicFramePr>
        <p:xfrm>
          <a:off x="665572" y="2719273"/>
          <a:ext cx="5258260" cy="166071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314326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314326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314326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1315282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>
                          <a:effectLst/>
                        </a:rPr>
                        <a:t>8 + 5</a:t>
                      </a:r>
                      <a:endParaRPr lang="en-GB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</a:rPr>
                        <a:t>8 + 2</a:t>
                      </a:r>
                      <a:endParaRPr lang="en-GB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>
                          <a:effectLst/>
                        </a:rPr>
                        <a:t>5 + 2</a:t>
                      </a:r>
                      <a:endParaRPr lang="en-GB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</a:rPr>
                        <a:t>8 + 5 + 2</a:t>
                      </a:r>
                      <a:endParaRPr lang="en-GB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</a:rPr>
                        <a:t>8 - 2</a:t>
                      </a:r>
                      <a:endParaRPr lang="en-GB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</a:rPr>
                        <a:t>5 - 2</a:t>
                      </a:r>
                      <a:endParaRPr lang="en-GB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>
                          <a:effectLst/>
                        </a:rPr>
                        <a:t>8 - 5</a:t>
                      </a:r>
                      <a:endParaRPr lang="en-GB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</a:rPr>
                        <a:t>8 – (5 + 2)</a:t>
                      </a:r>
                      <a:endParaRPr lang="en-GB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92681657"/>
                  </p:ext>
                </p:extLst>
              </p:nvPr>
            </p:nvGraphicFramePr>
            <p:xfrm>
              <a:off x="8539011" y="3429000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39011" y="3429000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0700" y="3613131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7416" y="3549631"/>
            <a:ext cx="1451844" cy="14518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C202A6-8FD6-4B8F-A457-4416CD7A8371}"/>
              </a:ext>
            </a:extLst>
          </p:cNvPr>
          <p:cNvSpPr txBox="1"/>
          <p:nvPr/>
        </p:nvSpPr>
        <p:spPr>
          <a:xfrm>
            <a:off x="12656842" y="1339926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6 рубаља више него за бродић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3891FA-8BB9-4510-9CF0-538B8AE6800B}"/>
              </a:ext>
            </a:extLst>
          </p:cNvPr>
          <p:cNvSpPr txBox="1"/>
          <p:nvPr/>
        </p:nvSpPr>
        <p:spPr>
          <a:xfrm>
            <a:off x="12814860" y="363740"/>
            <a:ext cx="4235450" cy="844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 и куца плаћени 13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CED553-624B-43F3-984B-13AFA00569B8}"/>
              </a:ext>
            </a:extLst>
          </p:cNvPr>
          <p:cNvSpPr txBox="1"/>
          <p:nvPr/>
        </p:nvSpPr>
        <p:spPr>
          <a:xfrm>
            <a:off x="12513235" y="2200247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и бродић треба платити 10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EDFE8C-656A-4622-B651-B861D8821B49}"/>
              </a:ext>
            </a:extLst>
          </p:cNvPr>
          <p:cNvSpPr txBox="1"/>
          <p:nvPr/>
        </p:nvSpPr>
        <p:spPr>
          <a:xfrm>
            <a:off x="12569514" y="288270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треба платити 3 рубље више него за бродић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C138C1-8904-432A-A7A9-AECD1D0E1CC6}"/>
              </a:ext>
            </a:extLst>
          </p:cNvPr>
          <p:cNvSpPr txBox="1"/>
          <p:nvPr/>
        </p:nvSpPr>
        <p:spPr>
          <a:xfrm>
            <a:off x="12551572" y="3525924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и бродић треба платити 7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B745F3-B8AB-4D17-952C-276C15D06A1E}"/>
              </a:ext>
            </a:extLst>
          </p:cNvPr>
          <p:cNvSpPr txBox="1"/>
          <p:nvPr/>
        </p:nvSpPr>
        <p:spPr>
          <a:xfrm>
            <a:off x="12551572" y="4274916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3 рубље више него за куцу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0B0A6-A529-4D83-B575-19B8162FBF89}"/>
              </a:ext>
            </a:extLst>
          </p:cNvPr>
          <p:cNvSpPr txBox="1"/>
          <p:nvPr/>
        </p:nvSpPr>
        <p:spPr>
          <a:xfrm>
            <a:off x="12576822" y="5023907"/>
            <a:ext cx="4339578" cy="942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камион,  куца и бродић плаћени 15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12622790" y="596655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99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35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405311"/>
              </p:ext>
            </p:extLst>
          </p:nvPr>
        </p:nvGraphicFramePr>
        <p:xfrm>
          <a:off x="6819982" y="1404984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128484"/>
              </p:ext>
            </p:extLst>
          </p:nvPr>
        </p:nvGraphicFramePr>
        <p:xfrm>
          <a:off x="515534" y="3760194"/>
          <a:ext cx="6418666" cy="175387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604375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1605541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8 + 5 = 13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+ 2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</a:rPr>
                        <a:t>5 + 2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+ 5 + 2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8 - 2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5 - 2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8 - 5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– (5 + 2)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9089504"/>
                  </p:ext>
                </p:extLst>
              </p:nvPr>
            </p:nvGraphicFramePr>
            <p:xfrm>
              <a:off x="8691411" y="1714651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1411" y="1714651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898782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816" y="1835282"/>
            <a:ext cx="1451844" cy="14518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C202A6-8FD6-4B8F-A457-4416CD7A8371}"/>
              </a:ext>
            </a:extLst>
          </p:cNvPr>
          <p:cNvSpPr txBox="1"/>
          <p:nvPr/>
        </p:nvSpPr>
        <p:spPr>
          <a:xfrm>
            <a:off x="12656842" y="1339926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6 рубаља више него за бродић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3891FA-8BB9-4510-9CF0-538B8AE6800B}"/>
              </a:ext>
            </a:extLst>
          </p:cNvPr>
          <p:cNvSpPr txBox="1"/>
          <p:nvPr/>
        </p:nvSpPr>
        <p:spPr>
          <a:xfrm>
            <a:off x="12814860" y="363740"/>
            <a:ext cx="4235450" cy="844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 и куца плаћени 13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CED553-624B-43F3-984B-13AFA00569B8}"/>
              </a:ext>
            </a:extLst>
          </p:cNvPr>
          <p:cNvSpPr txBox="1"/>
          <p:nvPr/>
        </p:nvSpPr>
        <p:spPr>
          <a:xfrm>
            <a:off x="12513235" y="2200247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и бродић треба платити 10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EDFE8C-656A-4622-B651-B861D8821B49}"/>
              </a:ext>
            </a:extLst>
          </p:cNvPr>
          <p:cNvSpPr txBox="1"/>
          <p:nvPr/>
        </p:nvSpPr>
        <p:spPr>
          <a:xfrm>
            <a:off x="12569514" y="288270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треба платити 3 рубље више него за бродић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C138C1-8904-432A-A7A9-AECD1D0E1CC6}"/>
              </a:ext>
            </a:extLst>
          </p:cNvPr>
          <p:cNvSpPr txBox="1"/>
          <p:nvPr/>
        </p:nvSpPr>
        <p:spPr>
          <a:xfrm>
            <a:off x="12551572" y="3525924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и бродић треба платити 7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B745F3-B8AB-4D17-952C-276C15D06A1E}"/>
              </a:ext>
            </a:extLst>
          </p:cNvPr>
          <p:cNvSpPr txBox="1"/>
          <p:nvPr/>
        </p:nvSpPr>
        <p:spPr>
          <a:xfrm>
            <a:off x="12551572" y="4274916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3 рубље више него за куцу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0B0A6-A529-4D83-B575-19B8162FBF89}"/>
              </a:ext>
            </a:extLst>
          </p:cNvPr>
          <p:cNvSpPr txBox="1"/>
          <p:nvPr/>
        </p:nvSpPr>
        <p:spPr>
          <a:xfrm>
            <a:off x="12576822" y="5023907"/>
            <a:ext cx="4339578" cy="942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камион,  куца и бродић плаћени 15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12622790" y="596655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82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36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/>
        </p:nvGraphicFramePr>
        <p:xfrm>
          <a:off x="6819982" y="1404984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/>
        </p:nvGraphicFramePr>
        <p:xfrm>
          <a:off x="515534" y="3760194"/>
          <a:ext cx="6418666" cy="175387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604375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1605541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8 + 5 = 13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+ 2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</a:rPr>
                        <a:t>5 + 2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+ 5 + 2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8 - 2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5 - 2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8 - 5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– (5 + 2)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91411" y="1714651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1411" y="1714651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898782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816" y="1835282"/>
            <a:ext cx="1451844" cy="14518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C202A6-8FD6-4B8F-A457-4416CD7A8371}"/>
              </a:ext>
            </a:extLst>
          </p:cNvPr>
          <p:cNvSpPr txBox="1"/>
          <p:nvPr/>
        </p:nvSpPr>
        <p:spPr>
          <a:xfrm>
            <a:off x="12656842" y="1339926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6 рубаља више него за бродић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3891FA-8BB9-4510-9CF0-538B8AE6800B}"/>
              </a:ext>
            </a:extLst>
          </p:cNvPr>
          <p:cNvSpPr txBox="1"/>
          <p:nvPr/>
        </p:nvSpPr>
        <p:spPr>
          <a:xfrm>
            <a:off x="7352116" y="4274916"/>
            <a:ext cx="4235450" cy="844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 и куца плаћени 13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CED553-624B-43F3-984B-13AFA00569B8}"/>
              </a:ext>
            </a:extLst>
          </p:cNvPr>
          <p:cNvSpPr txBox="1"/>
          <p:nvPr/>
        </p:nvSpPr>
        <p:spPr>
          <a:xfrm>
            <a:off x="12513235" y="2200247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и бродић треба платити 10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EDFE8C-656A-4622-B651-B861D8821B49}"/>
              </a:ext>
            </a:extLst>
          </p:cNvPr>
          <p:cNvSpPr txBox="1"/>
          <p:nvPr/>
        </p:nvSpPr>
        <p:spPr>
          <a:xfrm>
            <a:off x="12569514" y="288270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треба платити 3 рубље више него за бродић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C138C1-8904-432A-A7A9-AECD1D0E1CC6}"/>
              </a:ext>
            </a:extLst>
          </p:cNvPr>
          <p:cNvSpPr txBox="1"/>
          <p:nvPr/>
        </p:nvSpPr>
        <p:spPr>
          <a:xfrm>
            <a:off x="12551572" y="3525924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и бродић треба платити 7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B745F3-B8AB-4D17-952C-276C15D06A1E}"/>
              </a:ext>
            </a:extLst>
          </p:cNvPr>
          <p:cNvSpPr txBox="1"/>
          <p:nvPr/>
        </p:nvSpPr>
        <p:spPr>
          <a:xfrm>
            <a:off x="12551572" y="4274916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3 рубље више него за куцу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0B0A6-A529-4D83-B575-19B8162FBF89}"/>
              </a:ext>
            </a:extLst>
          </p:cNvPr>
          <p:cNvSpPr txBox="1"/>
          <p:nvPr/>
        </p:nvSpPr>
        <p:spPr>
          <a:xfrm>
            <a:off x="12576822" y="5023907"/>
            <a:ext cx="4339578" cy="942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камион,  куца и бродић плаћени 15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12622790" y="596655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410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37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/>
        </p:nvGraphicFramePr>
        <p:xfrm>
          <a:off x="6819982" y="1404984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181275"/>
              </p:ext>
            </p:extLst>
          </p:nvPr>
        </p:nvGraphicFramePr>
        <p:xfrm>
          <a:off x="515534" y="3760194"/>
          <a:ext cx="6418666" cy="175387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604375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1605541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+ 5 = 13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+ 2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</a:rPr>
                        <a:t>5 + 2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+ 5 + 2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8 – 2 = 6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5 - 2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8 - 5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– (5 + 2)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91411" y="1714651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1411" y="1714651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898782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816" y="1835282"/>
            <a:ext cx="1451844" cy="14518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C202A6-8FD6-4B8F-A457-4416CD7A8371}"/>
              </a:ext>
            </a:extLst>
          </p:cNvPr>
          <p:cNvSpPr txBox="1"/>
          <p:nvPr/>
        </p:nvSpPr>
        <p:spPr>
          <a:xfrm>
            <a:off x="12656842" y="1339926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6 рубаља више него за бродић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CED553-624B-43F3-984B-13AFA00569B8}"/>
              </a:ext>
            </a:extLst>
          </p:cNvPr>
          <p:cNvSpPr txBox="1"/>
          <p:nvPr/>
        </p:nvSpPr>
        <p:spPr>
          <a:xfrm>
            <a:off x="12513235" y="2200247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и бродић треба платити 10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EDFE8C-656A-4622-B651-B861D8821B49}"/>
              </a:ext>
            </a:extLst>
          </p:cNvPr>
          <p:cNvSpPr txBox="1"/>
          <p:nvPr/>
        </p:nvSpPr>
        <p:spPr>
          <a:xfrm>
            <a:off x="12569514" y="288270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треба платити 3 рубље више него за бродић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C138C1-8904-432A-A7A9-AECD1D0E1CC6}"/>
              </a:ext>
            </a:extLst>
          </p:cNvPr>
          <p:cNvSpPr txBox="1"/>
          <p:nvPr/>
        </p:nvSpPr>
        <p:spPr>
          <a:xfrm>
            <a:off x="12551572" y="3525924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и бродић треба платити 7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B745F3-B8AB-4D17-952C-276C15D06A1E}"/>
              </a:ext>
            </a:extLst>
          </p:cNvPr>
          <p:cNvSpPr txBox="1"/>
          <p:nvPr/>
        </p:nvSpPr>
        <p:spPr>
          <a:xfrm>
            <a:off x="12551572" y="4274916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3 рубље више него за куцу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0B0A6-A529-4D83-B575-19B8162FBF89}"/>
              </a:ext>
            </a:extLst>
          </p:cNvPr>
          <p:cNvSpPr txBox="1"/>
          <p:nvPr/>
        </p:nvSpPr>
        <p:spPr>
          <a:xfrm>
            <a:off x="12576822" y="5023907"/>
            <a:ext cx="4339578" cy="942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камион,  куца и бродић плаћени 15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12622790" y="596655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2965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38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/>
        </p:nvGraphicFramePr>
        <p:xfrm>
          <a:off x="6819982" y="1404984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/>
        </p:nvGraphicFramePr>
        <p:xfrm>
          <a:off x="515534" y="3760194"/>
          <a:ext cx="6418666" cy="175387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604375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1605541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+ 5 = 13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+ 2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</a:rPr>
                        <a:t>5 + 2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+ 5 + 2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8 – 2 = 6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5 - 2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8 - 5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– (5 + 2)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91411" y="1714651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1411" y="1714651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898782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816" y="1835282"/>
            <a:ext cx="1451844" cy="14518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C202A6-8FD6-4B8F-A457-4416CD7A8371}"/>
              </a:ext>
            </a:extLst>
          </p:cNvPr>
          <p:cNvSpPr txBox="1"/>
          <p:nvPr/>
        </p:nvSpPr>
        <p:spPr>
          <a:xfrm>
            <a:off x="7135619" y="4359100"/>
            <a:ext cx="4532016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6 рубаља више него за бродић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CED553-624B-43F3-984B-13AFA00569B8}"/>
              </a:ext>
            </a:extLst>
          </p:cNvPr>
          <p:cNvSpPr txBox="1"/>
          <p:nvPr/>
        </p:nvSpPr>
        <p:spPr>
          <a:xfrm>
            <a:off x="12513235" y="2200247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и бродић треба платити 10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EDFE8C-656A-4622-B651-B861D8821B49}"/>
              </a:ext>
            </a:extLst>
          </p:cNvPr>
          <p:cNvSpPr txBox="1"/>
          <p:nvPr/>
        </p:nvSpPr>
        <p:spPr>
          <a:xfrm>
            <a:off x="12569514" y="288270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треба платити 3 рубље више него за бродић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C138C1-8904-432A-A7A9-AECD1D0E1CC6}"/>
              </a:ext>
            </a:extLst>
          </p:cNvPr>
          <p:cNvSpPr txBox="1"/>
          <p:nvPr/>
        </p:nvSpPr>
        <p:spPr>
          <a:xfrm>
            <a:off x="12551572" y="3525924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и бродић треба платити 7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B745F3-B8AB-4D17-952C-276C15D06A1E}"/>
              </a:ext>
            </a:extLst>
          </p:cNvPr>
          <p:cNvSpPr txBox="1"/>
          <p:nvPr/>
        </p:nvSpPr>
        <p:spPr>
          <a:xfrm>
            <a:off x="12551572" y="4274916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3 рубље више него за куцу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0B0A6-A529-4D83-B575-19B8162FBF89}"/>
              </a:ext>
            </a:extLst>
          </p:cNvPr>
          <p:cNvSpPr txBox="1"/>
          <p:nvPr/>
        </p:nvSpPr>
        <p:spPr>
          <a:xfrm>
            <a:off x="12576822" y="5023907"/>
            <a:ext cx="4339578" cy="942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камион,  куца и бродић плаћени 15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12622790" y="596655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211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39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/>
        </p:nvGraphicFramePr>
        <p:xfrm>
          <a:off x="6819982" y="1404984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183372"/>
              </p:ext>
            </p:extLst>
          </p:nvPr>
        </p:nvGraphicFramePr>
        <p:xfrm>
          <a:off x="515534" y="3760194"/>
          <a:ext cx="6418666" cy="175387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604375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1605541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+ 5 = 13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8 + 2 = 10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</a:rPr>
                        <a:t>5 + 2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+ 5 + 2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– 2 = 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5 - 2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8 - 5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– (5 + 2)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91411" y="1714651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1411" y="1714651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898782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816" y="1835282"/>
            <a:ext cx="1451844" cy="14518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BCED553-624B-43F3-984B-13AFA00569B8}"/>
              </a:ext>
            </a:extLst>
          </p:cNvPr>
          <p:cNvSpPr txBox="1"/>
          <p:nvPr/>
        </p:nvSpPr>
        <p:spPr>
          <a:xfrm>
            <a:off x="12513235" y="2200247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и бродић треба платити 10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EDFE8C-656A-4622-B651-B861D8821B49}"/>
              </a:ext>
            </a:extLst>
          </p:cNvPr>
          <p:cNvSpPr txBox="1"/>
          <p:nvPr/>
        </p:nvSpPr>
        <p:spPr>
          <a:xfrm>
            <a:off x="12569514" y="288270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треба платити 3 рубље више него за бродић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C138C1-8904-432A-A7A9-AECD1D0E1CC6}"/>
              </a:ext>
            </a:extLst>
          </p:cNvPr>
          <p:cNvSpPr txBox="1"/>
          <p:nvPr/>
        </p:nvSpPr>
        <p:spPr>
          <a:xfrm>
            <a:off x="12551572" y="3525924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и бродић треба платити 7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B745F3-B8AB-4D17-952C-276C15D06A1E}"/>
              </a:ext>
            </a:extLst>
          </p:cNvPr>
          <p:cNvSpPr txBox="1"/>
          <p:nvPr/>
        </p:nvSpPr>
        <p:spPr>
          <a:xfrm>
            <a:off x="12551572" y="4274916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3 рубље више него за куцу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0B0A6-A529-4D83-B575-19B8162FBF89}"/>
              </a:ext>
            </a:extLst>
          </p:cNvPr>
          <p:cNvSpPr txBox="1"/>
          <p:nvPr/>
        </p:nvSpPr>
        <p:spPr>
          <a:xfrm>
            <a:off x="12576822" y="5023907"/>
            <a:ext cx="4339578" cy="942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камион,  куца и бродић плаћени 15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12622790" y="596655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8339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4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DDC163-7BAA-4687-A557-07275EC412FD}"/>
              </a:ext>
            </a:extLst>
          </p:cNvPr>
          <p:cNvSpPr/>
          <p:nvPr/>
        </p:nvSpPr>
        <p:spPr>
          <a:xfrm rot="5400000">
            <a:off x="4875674" y="445264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886490-20CE-4798-AB47-3DA006BA8DF0}"/>
              </a:ext>
            </a:extLst>
          </p:cNvPr>
          <p:cNvSpPr/>
          <p:nvPr/>
        </p:nvSpPr>
        <p:spPr>
          <a:xfrm rot="5400000">
            <a:off x="9501102" y="446915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D3D798-6FBC-439B-9053-EAEB17318C24}"/>
              </a:ext>
            </a:extLst>
          </p:cNvPr>
          <p:cNvSpPr/>
          <p:nvPr/>
        </p:nvSpPr>
        <p:spPr>
          <a:xfrm rot="5400000">
            <a:off x="7290105" y="246066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10AE8F-2A63-4C67-91FD-96C90DC0E924}"/>
              </a:ext>
            </a:extLst>
          </p:cNvPr>
          <p:cNvSpPr/>
          <p:nvPr/>
        </p:nvSpPr>
        <p:spPr>
          <a:xfrm rot="5400000">
            <a:off x="10479002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CC330D-4AB9-4427-B986-EEB6BE8DD2E6}"/>
              </a:ext>
            </a:extLst>
          </p:cNvPr>
          <p:cNvSpPr/>
          <p:nvPr/>
        </p:nvSpPr>
        <p:spPr>
          <a:xfrm rot="5400000">
            <a:off x="10716491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65F512-30C1-4AF8-A152-E434C4949650}"/>
              </a:ext>
            </a:extLst>
          </p:cNvPr>
          <p:cNvSpPr/>
          <p:nvPr/>
        </p:nvSpPr>
        <p:spPr>
          <a:xfrm rot="5400000">
            <a:off x="10919691" y="213126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13851889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14055089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14270987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14474187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14728187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14931387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C8AB2-5DED-43BD-8213-CEB107045268}"/>
              </a:ext>
            </a:extLst>
          </p:cNvPr>
          <p:cNvSpPr txBox="1"/>
          <p:nvPr/>
        </p:nvSpPr>
        <p:spPr>
          <a:xfrm>
            <a:off x="12463777" y="3549630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: 3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4195DC-A71A-4526-B331-71D246691B4D}"/>
              </a:ext>
            </a:extLst>
          </p:cNvPr>
          <p:cNvSpPr txBox="1"/>
          <p:nvPr/>
        </p:nvSpPr>
        <p:spPr>
          <a:xfrm>
            <a:off x="12603479" y="4364990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DCA40E-D91E-4E58-91CA-B0CDE5AC50B9}"/>
              </a:ext>
            </a:extLst>
          </p:cNvPr>
          <p:cNvSpPr txBox="1"/>
          <p:nvPr/>
        </p:nvSpPr>
        <p:spPr>
          <a:xfrm>
            <a:off x="13298168" y="4599961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D3BF26-319C-44EE-9A87-D863CD01ADBD}"/>
              </a:ext>
            </a:extLst>
          </p:cNvPr>
          <p:cNvSpPr txBox="1"/>
          <p:nvPr/>
        </p:nvSpPr>
        <p:spPr>
          <a:xfrm>
            <a:off x="13992857" y="4834932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341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40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/>
        </p:nvGraphicFramePr>
        <p:xfrm>
          <a:off x="6819982" y="1404984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/>
        </p:nvGraphicFramePr>
        <p:xfrm>
          <a:off x="515534" y="3760194"/>
          <a:ext cx="6418666" cy="175387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604375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1605541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+ 5 = 13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8 + 2 = 10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</a:rPr>
                        <a:t>5 + 2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+ 5 + 2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– 2 = 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5 - 2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8 - 5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– (5 + 2)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91411" y="1714651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1411" y="1714651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898782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816" y="1835282"/>
            <a:ext cx="1451844" cy="14518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BCED553-624B-43F3-984B-13AFA00569B8}"/>
              </a:ext>
            </a:extLst>
          </p:cNvPr>
          <p:cNvSpPr txBox="1"/>
          <p:nvPr/>
        </p:nvSpPr>
        <p:spPr>
          <a:xfrm>
            <a:off x="7247988" y="4315625"/>
            <a:ext cx="4339578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и бродић треба платити 10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EDFE8C-656A-4622-B651-B861D8821B49}"/>
              </a:ext>
            </a:extLst>
          </p:cNvPr>
          <p:cNvSpPr txBox="1"/>
          <p:nvPr/>
        </p:nvSpPr>
        <p:spPr>
          <a:xfrm>
            <a:off x="12569514" y="288270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треба платити 3 рубље више него за бродић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C138C1-8904-432A-A7A9-AECD1D0E1CC6}"/>
              </a:ext>
            </a:extLst>
          </p:cNvPr>
          <p:cNvSpPr txBox="1"/>
          <p:nvPr/>
        </p:nvSpPr>
        <p:spPr>
          <a:xfrm>
            <a:off x="12551572" y="3525924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и бродић треба платити 7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B745F3-B8AB-4D17-952C-276C15D06A1E}"/>
              </a:ext>
            </a:extLst>
          </p:cNvPr>
          <p:cNvSpPr txBox="1"/>
          <p:nvPr/>
        </p:nvSpPr>
        <p:spPr>
          <a:xfrm>
            <a:off x="12551572" y="4274916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3 рубље више него за куцу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0B0A6-A529-4D83-B575-19B8162FBF89}"/>
              </a:ext>
            </a:extLst>
          </p:cNvPr>
          <p:cNvSpPr txBox="1"/>
          <p:nvPr/>
        </p:nvSpPr>
        <p:spPr>
          <a:xfrm>
            <a:off x="12576822" y="5023907"/>
            <a:ext cx="4339578" cy="942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камион,  куца и бродић плаћени 15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12622790" y="596655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06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41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/>
        </p:nvGraphicFramePr>
        <p:xfrm>
          <a:off x="6819982" y="1404984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10512"/>
              </p:ext>
            </p:extLst>
          </p:nvPr>
        </p:nvGraphicFramePr>
        <p:xfrm>
          <a:off x="515534" y="3760194"/>
          <a:ext cx="6418666" cy="175387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604375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1605541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+ 5 = 13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+ 2 = 10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</a:rPr>
                        <a:t>5 + 2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+ 5 + 2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– 2 = 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5 – 2 = 3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8 - 5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– (5 + 2)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91411" y="1714651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1411" y="1714651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898782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816" y="1835282"/>
            <a:ext cx="1451844" cy="145184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7EDFE8C-656A-4622-B651-B861D8821B49}"/>
              </a:ext>
            </a:extLst>
          </p:cNvPr>
          <p:cNvSpPr txBox="1"/>
          <p:nvPr/>
        </p:nvSpPr>
        <p:spPr>
          <a:xfrm>
            <a:off x="12569514" y="288270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треба платити 3 рубље више него за бродић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C138C1-8904-432A-A7A9-AECD1D0E1CC6}"/>
              </a:ext>
            </a:extLst>
          </p:cNvPr>
          <p:cNvSpPr txBox="1"/>
          <p:nvPr/>
        </p:nvSpPr>
        <p:spPr>
          <a:xfrm>
            <a:off x="12551572" y="3525924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и бродић треба платити 7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B745F3-B8AB-4D17-952C-276C15D06A1E}"/>
              </a:ext>
            </a:extLst>
          </p:cNvPr>
          <p:cNvSpPr txBox="1"/>
          <p:nvPr/>
        </p:nvSpPr>
        <p:spPr>
          <a:xfrm>
            <a:off x="12551572" y="4274916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3 рубље више него за куцу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0B0A6-A529-4D83-B575-19B8162FBF89}"/>
              </a:ext>
            </a:extLst>
          </p:cNvPr>
          <p:cNvSpPr txBox="1"/>
          <p:nvPr/>
        </p:nvSpPr>
        <p:spPr>
          <a:xfrm>
            <a:off x="12576822" y="5023907"/>
            <a:ext cx="4339578" cy="942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камион,  куца и бродић плаћени 15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12622790" y="596655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66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42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/>
        </p:nvGraphicFramePr>
        <p:xfrm>
          <a:off x="6819982" y="1404984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/>
        </p:nvGraphicFramePr>
        <p:xfrm>
          <a:off x="515534" y="3760194"/>
          <a:ext cx="6418666" cy="175387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604375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1605541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+ 5 = 13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+ 2 = 10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</a:rPr>
                        <a:t>5 + 2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+ 5 + 2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– 2 = 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5 – 2 = 3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8 - 5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– (5 + 2)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91411" y="1714651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1411" y="1714651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898782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816" y="1835282"/>
            <a:ext cx="1451844" cy="145184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7EDFE8C-656A-4622-B651-B861D8821B49}"/>
              </a:ext>
            </a:extLst>
          </p:cNvPr>
          <p:cNvSpPr txBox="1"/>
          <p:nvPr/>
        </p:nvSpPr>
        <p:spPr>
          <a:xfrm>
            <a:off x="7167782" y="448290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треба платити 3 рубље више него за бродић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C138C1-8904-432A-A7A9-AECD1D0E1CC6}"/>
              </a:ext>
            </a:extLst>
          </p:cNvPr>
          <p:cNvSpPr txBox="1"/>
          <p:nvPr/>
        </p:nvSpPr>
        <p:spPr>
          <a:xfrm>
            <a:off x="12551572" y="3525924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и бродић треба платити 7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B745F3-B8AB-4D17-952C-276C15D06A1E}"/>
              </a:ext>
            </a:extLst>
          </p:cNvPr>
          <p:cNvSpPr txBox="1"/>
          <p:nvPr/>
        </p:nvSpPr>
        <p:spPr>
          <a:xfrm>
            <a:off x="12551572" y="4274916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3 рубље више него за куцу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0B0A6-A529-4D83-B575-19B8162FBF89}"/>
              </a:ext>
            </a:extLst>
          </p:cNvPr>
          <p:cNvSpPr txBox="1"/>
          <p:nvPr/>
        </p:nvSpPr>
        <p:spPr>
          <a:xfrm>
            <a:off x="12576822" y="5023907"/>
            <a:ext cx="4339578" cy="942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камион,  куца и бродић плаћени 15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12622790" y="596655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1013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43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/>
        </p:nvGraphicFramePr>
        <p:xfrm>
          <a:off x="6819982" y="1404984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972620"/>
              </p:ext>
            </p:extLst>
          </p:nvPr>
        </p:nvGraphicFramePr>
        <p:xfrm>
          <a:off x="515534" y="3760194"/>
          <a:ext cx="6418666" cy="175387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604375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1605541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+ 5 = 13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+ 2 = 10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5 + 2 = 7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+ 5 + 2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– 2 = 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5 – 2 = 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8 - 5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– (5 + 2)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91411" y="1714651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1411" y="1714651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898782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816" y="1835282"/>
            <a:ext cx="1451844" cy="14518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C138C1-8904-432A-A7A9-AECD1D0E1CC6}"/>
              </a:ext>
            </a:extLst>
          </p:cNvPr>
          <p:cNvSpPr txBox="1"/>
          <p:nvPr/>
        </p:nvSpPr>
        <p:spPr>
          <a:xfrm>
            <a:off x="12551572" y="3525924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и бродић треба платити 7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B745F3-B8AB-4D17-952C-276C15D06A1E}"/>
              </a:ext>
            </a:extLst>
          </p:cNvPr>
          <p:cNvSpPr txBox="1"/>
          <p:nvPr/>
        </p:nvSpPr>
        <p:spPr>
          <a:xfrm>
            <a:off x="12551572" y="4274916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3 рубље више него за куцу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0B0A6-A529-4D83-B575-19B8162FBF89}"/>
              </a:ext>
            </a:extLst>
          </p:cNvPr>
          <p:cNvSpPr txBox="1"/>
          <p:nvPr/>
        </p:nvSpPr>
        <p:spPr>
          <a:xfrm>
            <a:off x="12576822" y="5023907"/>
            <a:ext cx="4339578" cy="942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камион,  куца и бродић плаћени 15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12622790" y="596655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015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44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/>
        </p:nvGraphicFramePr>
        <p:xfrm>
          <a:off x="6819982" y="1404984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/>
        </p:nvGraphicFramePr>
        <p:xfrm>
          <a:off x="515534" y="3760194"/>
          <a:ext cx="6418666" cy="175387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604375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1605541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+ 5 = 13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+ 2 = 10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5 + 2 = 7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+ 5 + 2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– 2 = 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5 – 2 = 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8 - 5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– (5 + 2)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91411" y="1714651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1411" y="1714651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898782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816" y="1835282"/>
            <a:ext cx="1451844" cy="14518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C138C1-8904-432A-A7A9-AECD1D0E1CC6}"/>
              </a:ext>
            </a:extLst>
          </p:cNvPr>
          <p:cNvSpPr txBox="1"/>
          <p:nvPr/>
        </p:nvSpPr>
        <p:spPr>
          <a:xfrm>
            <a:off x="7283529" y="4440324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куцу и бродић треба платити 7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B745F3-B8AB-4D17-952C-276C15D06A1E}"/>
              </a:ext>
            </a:extLst>
          </p:cNvPr>
          <p:cNvSpPr txBox="1"/>
          <p:nvPr/>
        </p:nvSpPr>
        <p:spPr>
          <a:xfrm>
            <a:off x="12551572" y="4274916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3 рубље више него за куцу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0B0A6-A529-4D83-B575-19B8162FBF89}"/>
              </a:ext>
            </a:extLst>
          </p:cNvPr>
          <p:cNvSpPr txBox="1"/>
          <p:nvPr/>
        </p:nvSpPr>
        <p:spPr>
          <a:xfrm>
            <a:off x="12576822" y="5023907"/>
            <a:ext cx="4339578" cy="942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камион,  куца и бродић плаћени 15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12622790" y="596655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118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45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/>
        </p:nvGraphicFramePr>
        <p:xfrm>
          <a:off x="6819982" y="1404984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645184"/>
              </p:ext>
            </p:extLst>
          </p:nvPr>
        </p:nvGraphicFramePr>
        <p:xfrm>
          <a:off x="515534" y="3760194"/>
          <a:ext cx="6418666" cy="175387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604375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1605541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+ 5 = 13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+ 2 = 10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5 + 2 = 7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+ 5 + 2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– 2 = 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5 – 2 = 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8 – 5 = 3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– (5 + 2)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91411" y="1714651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1411" y="1714651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898782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816" y="1835282"/>
            <a:ext cx="1451844" cy="14518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B745F3-B8AB-4D17-952C-276C15D06A1E}"/>
              </a:ext>
            </a:extLst>
          </p:cNvPr>
          <p:cNvSpPr txBox="1"/>
          <p:nvPr/>
        </p:nvSpPr>
        <p:spPr>
          <a:xfrm>
            <a:off x="12551572" y="4274916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3 рубље више него за куцу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0B0A6-A529-4D83-B575-19B8162FBF89}"/>
              </a:ext>
            </a:extLst>
          </p:cNvPr>
          <p:cNvSpPr txBox="1"/>
          <p:nvPr/>
        </p:nvSpPr>
        <p:spPr>
          <a:xfrm>
            <a:off x="12576822" y="5023907"/>
            <a:ext cx="4339578" cy="942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камион,  куца и бродић плаћени 15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12622790" y="596655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299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46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/>
        </p:nvGraphicFramePr>
        <p:xfrm>
          <a:off x="6819982" y="1404984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/>
        </p:nvGraphicFramePr>
        <p:xfrm>
          <a:off x="515534" y="3760194"/>
          <a:ext cx="6418666" cy="175387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604375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604375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1605541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+ 5 = 13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+ 2 = 10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5 + 2 = 7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+ 5 + 2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– 2 = 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5 – 2 = 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8 – 5 = 3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– (5 + 2)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91411" y="1714651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1411" y="1714651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898782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816" y="1835282"/>
            <a:ext cx="1451844" cy="14518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B745F3-B8AB-4D17-952C-276C15D06A1E}"/>
              </a:ext>
            </a:extLst>
          </p:cNvPr>
          <p:cNvSpPr txBox="1"/>
          <p:nvPr/>
        </p:nvSpPr>
        <p:spPr>
          <a:xfrm>
            <a:off x="7283529" y="421486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3 рубље више него за куцу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0B0A6-A529-4D83-B575-19B8162FBF89}"/>
              </a:ext>
            </a:extLst>
          </p:cNvPr>
          <p:cNvSpPr txBox="1"/>
          <p:nvPr/>
        </p:nvSpPr>
        <p:spPr>
          <a:xfrm>
            <a:off x="12576822" y="5023907"/>
            <a:ext cx="4339578" cy="942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камион,  куца и бродић плаћени 15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12622790" y="596655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7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47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/>
        </p:nvGraphicFramePr>
        <p:xfrm>
          <a:off x="6819982" y="1404984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322654"/>
              </p:ext>
            </p:extLst>
          </p:nvPr>
        </p:nvGraphicFramePr>
        <p:xfrm>
          <a:off x="515534" y="3760194"/>
          <a:ext cx="7392150" cy="175387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44050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744050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744050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+ 5 = 13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+ 2 = 10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5 + 2 = 7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8 + 5 + 2 = 15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– 2 = 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5 – 2 = 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– 5 = 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– (5 + 2)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91411" y="1714651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1411" y="1714651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898782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816" y="1835282"/>
            <a:ext cx="1451844" cy="14518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D0B0A6-A529-4D83-B575-19B8162FBF89}"/>
              </a:ext>
            </a:extLst>
          </p:cNvPr>
          <p:cNvSpPr txBox="1"/>
          <p:nvPr/>
        </p:nvSpPr>
        <p:spPr>
          <a:xfrm>
            <a:off x="12576822" y="5023907"/>
            <a:ext cx="4339578" cy="942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камион,  куца и бродић плаћени 15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12622790" y="596655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60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48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/>
        </p:nvGraphicFramePr>
        <p:xfrm>
          <a:off x="6819982" y="1404984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/>
        </p:nvGraphicFramePr>
        <p:xfrm>
          <a:off x="515534" y="3760194"/>
          <a:ext cx="7392150" cy="175387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44050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744050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744050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+ 5 = 13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+ 2 = 10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5 + 2 = 7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8 + 5 + 2 = 15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– 2 = 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5 – 2 = 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– 5 = 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8 – (5 + 2)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91411" y="1714651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1411" y="1714651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898782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816" y="1835282"/>
            <a:ext cx="1451844" cy="14518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D0B0A6-A529-4D83-B575-19B8162FBF89}"/>
              </a:ext>
            </a:extLst>
          </p:cNvPr>
          <p:cNvSpPr txBox="1"/>
          <p:nvPr/>
        </p:nvSpPr>
        <p:spPr>
          <a:xfrm>
            <a:off x="8237639" y="4290313"/>
            <a:ext cx="3304354" cy="942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су камион,  куца и бродић плаћени 15 рубаља.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12622790" y="596655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827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49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/>
        </p:nvGraphicFramePr>
        <p:xfrm>
          <a:off x="6819982" y="1404984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025295"/>
              </p:ext>
            </p:extLst>
          </p:nvPr>
        </p:nvGraphicFramePr>
        <p:xfrm>
          <a:off x="515534" y="3760194"/>
          <a:ext cx="7392150" cy="175387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44050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744050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744050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+ 5 = 13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+ 2 = 10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5 + 2 = 7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+ 5 + 2 = 15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– 2 = 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5 – 2 = 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– 5 = 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8 – (5 + 2) = 1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91411" y="1714651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1411" y="1714651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898782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816" y="1835282"/>
            <a:ext cx="1451844" cy="14518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12622790" y="5966553"/>
            <a:ext cx="4838700" cy="84453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4945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5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DDC163-7BAA-4687-A557-07275EC412FD}"/>
              </a:ext>
            </a:extLst>
          </p:cNvPr>
          <p:cNvSpPr/>
          <p:nvPr/>
        </p:nvSpPr>
        <p:spPr>
          <a:xfrm rot="5400000">
            <a:off x="4875674" y="445264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886490-20CE-4798-AB47-3DA006BA8DF0}"/>
              </a:ext>
            </a:extLst>
          </p:cNvPr>
          <p:cNvSpPr/>
          <p:nvPr/>
        </p:nvSpPr>
        <p:spPr>
          <a:xfrm rot="5400000">
            <a:off x="9501102" y="446915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D3D798-6FBC-439B-9053-EAEB17318C24}"/>
              </a:ext>
            </a:extLst>
          </p:cNvPr>
          <p:cNvSpPr/>
          <p:nvPr/>
        </p:nvSpPr>
        <p:spPr>
          <a:xfrm rot="5400000">
            <a:off x="7290105" y="246066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10AE8F-2A63-4C67-91FD-96C90DC0E924}"/>
              </a:ext>
            </a:extLst>
          </p:cNvPr>
          <p:cNvSpPr/>
          <p:nvPr/>
        </p:nvSpPr>
        <p:spPr>
          <a:xfrm rot="5400000">
            <a:off x="5158247" y="446915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CC330D-4AB9-4427-B986-EEB6BE8DD2E6}"/>
              </a:ext>
            </a:extLst>
          </p:cNvPr>
          <p:cNvSpPr/>
          <p:nvPr/>
        </p:nvSpPr>
        <p:spPr>
          <a:xfrm rot="5400000">
            <a:off x="9760816" y="4469155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65F512-30C1-4AF8-A152-E434C4949650}"/>
              </a:ext>
            </a:extLst>
          </p:cNvPr>
          <p:cNvSpPr/>
          <p:nvPr/>
        </p:nvSpPr>
        <p:spPr>
          <a:xfrm rot="5400000">
            <a:off x="7556895" y="247015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13851889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14055089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14270987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14474187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14728187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14931387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C8AB2-5DED-43BD-8213-CEB107045268}"/>
              </a:ext>
            </a:extLst>
          </p:cNvPr>
          <p:cNvSpPr txBox="1"/>
          <p:nvPr/>
        </p:nvSpPr>
        <p:spPr>
          <a:xfrm>
            <a:off x="12463777" y="3549630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: 3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4195DC-A71A-4526-B331-71D246691B4D}"/>
              </a:ext>
            </a:extLst>
          </p:cNvPr>
          <p:cNvSpPr txBox="1"/>
          <p:nvPr/>
        </p:nvSpPr>
        <p:spPr>
          <a:xfrm>
            <a:off x="12603479" y="4364990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DCA40E-D91E-4E58-91CA-B0CDE5AC50B9}"/>
              </a:ext>
            </a:extLst>
          </p:cNvPr>
          <p:cNvSpPr txBox="1"/>
          <p:nvPr/>
        </p:nvSpPr>
        <p:spPr>
          <a:xfrm>
            <a:off x="13298168" y="4599961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D3BF26-319C-44EE-9A87-D863CD01ADBD}"/>
              </a:ext>
            </a:extLst>
          </p:cNvPr>
          <p:cNvSpPr txBox="1"/>
          <p:nvPr/>
        </p:nvSpPr>
        <p:spPr>
          <a:xfrm>
            <a:off x="13992857" y="4834932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980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50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1580D-BC1C-4238-AEF4-70B87B93855C}"/>
              </a:ext>
            </a:extLst>
          </p:cNvPr>
          <p:cNvGraphicFramePr>
            <a:graphicFrameLocks noGrp="1"/>
          </p:cNvGraphicFramePr>
          <p:nvPr/>
        </p:nvGraphicFramePr>
        <p:xfrm>
          <a:off x="6819982" y="1404984"/>
          <a:ext cx="4577084" cy="22154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525140">
                  <a:extLst>
                    <a:ext uri="{9D8B030D-6E8A-4147-A177-3AD203B41FA5}">
                      <a16:colId xmlns:a16="http://schemas.microsoft.com/office/drawing/2014/main" val="1179663010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979427421"/>
                    </a:ext>
                  </a:extLst>
                </a:gridCol>
                <a:gridCol w="1525972">
                  <a:extLst>
                    <a:ext uri="{9D8B030D-6E8A-4147-A177-3AD203B41FA5}">
                      <a16:colId xmlns:a16="http://schemas.microsoft.com/office/drawing/2014/main" val="320969937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3770806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sr-Cyrl-R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14903690"/>
                  </a:ext>
                </a:extLst>
              </a:tr>
              <a:tr h="407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8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5 рубаља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1800" b="0" dirty="0">
                          <a:effectLst/>
                          <a:latin typeface="+mn-lt"/>
                        </a:rPr>
                        <a:t>2 рубље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656204974"/>
                  </a:ext>
                </a:extLst>
              </a:tr>
            </a:tbl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570240"/>
            <a:ext cx="42354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236.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Служећи се сликама објасни шта показују следећи изрази: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1B899E-24B7-4213-A943-357AAEBF5CE7}"/>
              </a:ext>
            </a:extLst>
          </p:cNvPr>
          <p:cNvGraphicFramePr>
            <a:graphicFrameLocks noGrp="1"/>
          </p:cNvGraphicFramePr>
          <p:nvPr/>
        </p:nvGraphicFramePr>
        <p:xfrm>
          <a:off x="515534" y="3760194"/>
          <a:ext cx="7392150" cy="175387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44050">
                  <a:extLst>
                    <a:ext uri="{9D8B030D-6E8A-4147-A177-3AD203B41FA5}">
                      <a16:colId xmlns:a16="http://schemas.microsoft.com/office/drawing/2014/main" val="3539286168"/>
                    </a:ext>
                  </a:extLst>
                </a:gridCol>
                <a:gridCol w="1744050">
                  <a:extLst>
                    <a:ext uri="{9D8B030D-6E8A-4147-A177-3AD203B41FA5}">
                      <a16:colId xmlns:a16="http://schemas.microsoft.com/office/drawing/2014/main" val="4088092712"/>
                    </a:ext>
                  </a:extLst>
                </a:gridCol>
                <a:gridCol w="1744050">
                  <a:extLst>
                    <a:ext uri="{9D8B030D-6E8A-4147-A177-3AD203B41FA5}">
                      <a16:colId xmlns:a16="http://schemas.microsoft.com/office/drawing/2014/main" val="106354824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4956098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294189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+ 5 = 13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+ 2 = 10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5 + 2 = 7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+ 5 + 2 = 15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571882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– 2 = 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5 – 2 = 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8 – 5 = 3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8 – (5 + 2) = 1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47488843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91411" y="1714651"/>
              <a:ext cx="1143000" cy="14545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43000" cy="1454541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1925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ver">
                <a:extLst>
                  <a:ext uri="{FF2B5EF4-FFF2-40B4-BE49-F238E27FC236}">
                    <a16:creationId xmlns:a16="http://schemas.microsoft.com/office/drawing/2014/main" id="{8FA0AB42-EEEB-4719-8978-7C82A90DEA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91411" y="1714651"/>
                <a:ext cx="1143000" cy="1454541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C1962D67-A2E0-4F9A-820A-4E92A36FA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3100" y="1898782"/>
            <a:ext cx="1454540" cy="1454540"/>
          </a:xfrm>
          <a:prstGeom prst="rect">
            <a:avLst/>
          </a:prstGeom>
        </p:spPr>
      </p:pic>
      <p:pic>
        <p:nvPicPr>
          <p:cNvPr id="19" name="Graphic 18" descr="Tug boat">
            <a:extLst>
              <a:ext uri="{FF2B5EF4-FFF2-40B4-BE49-F238E27FC236}">
                <a16:creationId xmlns:a16="http://schemas.microsoft.com/office/drawing/2014/main" id="{531F1D03-2E26-4FE0-BED4-5C6E894D8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816" y="1835282"/>
            <a:ext cx="1451844" cy="14518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B5D4576-D541-4F87-BCA7-C2F1BE44A646}"/>
              </a:ext>
            </a:extLst>
          </p:cNvPr>
          <p:cNvSpPr txBox="1"/>
          <p:nvPr/>
        </p:nvSpPr>
        <p:spPr>
          <a:xfrm>
            <a:off x="8079164" y="4137655"/>
            <a:ext cx="3820735" cy="124796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 продавници играчака за камион треба платити 1 рубљу више него за куцу и бродић заједно</a:t>
            </a:r>
            <a:r>
              <a:rPr lang="sr-Cyrl-R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87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C9C79-8248-414F-8652-6EA74E68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493" y="1139585"/>
            <a:ext cx="1583014" cy="640080"/>
          </a:xfrm>
        </p:spPr>
        <p:txBody>
          <a:bodyPr/>
          <a:lstStyle/>
          <a:p>
            <a:r>
              <a:rPr lang="sr-Cyrl-RS" dirty="0"/>
              <a:t>Браво!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B0BE4B-A4E3-47F0-88F9-60ABC6BDBA5F}"/>
              </a:ext>
            </a:extLst>
          </p:cNvPr>
          <p:cNvSpPr txBox="1"/>
          <p:nvPr/>
        </p:nvSpPr>
        <p:spPr>
          <a:xfrm>
            <a:off x="11155904" y="6021980"/>
            <a:ext cx="583894" cy="3096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BF4C6E50-5F7A-4E19-983B-997FB1B22A6B}" type="slidenum">
              <a:rPr lang="en-GB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51</a:t>
            </a:fld>
            <a:endParaRPr lang="en-GB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1872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52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928A65-0A7F-4A32-B9C9-3D9C4E132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02907"/>
              </p:ext>
            </p:extLst>
          </p:nvPr>
        </p:nvGraphicFramePr>
        <p:xfrm>
          <a:off x="416217" y="3578298"/>
          <a:ext cx="6975183" cy="115290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43479">
                  <a:extLst>
                    <a:ext uri="{9D8B030D-6E8A-4147-A177-3AD203B41FA5}">
                      <a16:colId xmlns:a16="http://schemas.microsoft.com/office/drawing/2014/main" val="626276891"/>
                    </a:ext>
                  </a:extLst>
                </a:gridCol>
                <a:gridCol w="1743479">
                  <a:extLst>
                    <a:ext uri="{9D8B030D-6E8A-4147-A177-3AD203B41FA5}">
                      <a16:colId xmlns:a16="http://schemas.microsoft.com/office/drawing/2014/main" val="429260309"/>
                    </a:ext>
                  </a:extLst>
                </a:gridCol>
                <a:gridCol w="1743479">
                  <a:extLst>
                    <a:ext uri="{9D8B030D-6E8A-4147-A177-3AD203B41FA5}">
                      <a16:colId xmlns:a16="http://schemas.microsoft.com/office/drawing/2014/main" val="3568617314"/>
                    </a:ext>
                  </a:extLst>
                </a:gridCol>
                <a:gridCol w="1744746">
                  <a:extLst>
                    <a:ext uri="{9D8B030D-6E8A-4147-A177-3AD203B41FA5}">
                      <a16:colId xmlns:a16="http://schemas.microsoft.com/office/drawing/2014/main" val="3474480093"/>
                    </a:ext>
                  </a:extLst>
                </a:gridCol>
              </a:tblGrid>
              <a:tr h="50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324013"/>
                  </a:ext>
                </a:extLst>
              </a:tr>
              <a:tr h="50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  <a:latin typeface="+mn-lt"/>
                        </a:rPr>
                        <a:t>x • 10 = 20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  <a:latin typeface="+mn-lt"/>
                        </a:rPr>
                        <a:t>2 • a = 8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  <a:latin typeface="+mn-lt"/>
                        </a:rPr>
                        <a:t>k • 5 = 10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</a:rPr>
                        <a:t>4 • a = 8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940120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17" y="2377036"/>
            <a:ext cx="217458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Нађи непознате вредности: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264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53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928A65-0A7F-4A32-B9C9-3D9C4E132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331471"/>
              </p:ext>
            </p:extLst>
          </p:nvPr>
        </p:nvGraphicFramePr>
        <p:xfrm>
          <a:off x="3362617" y="2643736"/>
          <a:ext cx="6975183" cy="1152906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43479">
                  <a:extLst>
                    <a:ext uri="{9D8B030D-6E8A-4147-A177-3AD203B41FA5}">
                      <a16:colId xmlns:a16="http://schemas.microsoft.com/office/drawing/2014/main" val="626276891"/>
                    </a:ext>
                  </a:extLst>
                </a:gridCol>
                <a:gridCol w="1743479">
                  <a:extLst>
                    <a:ext uri="{9D8B030D-6E8A-4147-A177-3AD203B41FA5}">
                      <a16:colId xmlns:a16="http://schemas.microsoft.com/office/drawing/2014/main" val="429260309"/>
                    </a:ext>
                  </a:extLst>
                </a:gridCol>
                <a:gridCol w="1743479">
                  <a:extLst>
                    <a:ext uri="{9D8B030D-6E8A-4147-A177-3AD203B41FA5}">
                      <a16:colId xmlns:a16="http://schemas.microsoft.com/office/drawing/2014/main" val="3568617314"/>
                    </a:ext>
                  </a:extLst>
                </a:gridCol>
                <a:gridCol w="1744746">
                  <a:extLst>
                    <a:ext uri="{9D8B030D-6E8A-4147-A177-3AD203B41FA5}">
                      <a16:colId xmlns:a16="http://schemas.microsoft.com/office/drawing/2014/main" val="3474480093"/>
                    </a:ext>
                  </a:extLst>
                </a:gridCol>
              </a:tblGrid>
              <a:tr h="50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324013"/>
                  </a:ext>
                </a:extLst>
              </a:tr>
              <a:tr h="50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  <a:latin typeface="+mn-lt"/>
                        </a:rPr>
                        <a:t>x • 10 = 20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  <a:latin typeface="+mn-lt"/>
                        </a:rPr>
                        <a:t>2 • a = 8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  <a:latin typeface="+mn-lt"/>
                        </a:rPr>
                        <a:t>k • 5 = 10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</a:rPr>
                        <a:t>4 • a = 8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940120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17" y="2643736"/>
            <a:ext cx="217458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Нађи непознате вредности: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4886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54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928A65-0A7F-4A32-B9C9-3D9C4E132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589950"/>
              </p:ext>
            </p:extLst>
          </p:nvPr>
        </p:nvGraphicFramePr>
        <p:xfrm>
          <a:off x="3349917" y="2313536"/>
          <a:ext cx="6975183" cy="180517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43479">
                  <a:extLst>
                    <a:ext uri="{9D8B030D-6E8A-4147-A177-3AD203B41FA5}">
                      <a16:colId xmlns:a16="http://schemas.microsoft.com/office/drawing/2014/main" val="626276891"/>
                    </a:ext>
                  </a:extLst>
                </a:gridCol>
                <a:gridCol w="1743479">
                  <a:extLst>
                    <a:ext uri="{9D8B030D-6E8A-4147-A177-3AD203B41FA5}">
                      <a16:colId xmlns:a16="http://schemas.microsoft.com/office/drawing/2014/main" val="429260309"/>
                    </a:ext>
                  </a:extLst>
                </a:gridCol>
                <a:gridCol w="1743479">
                  <a:extLst>
                    <a:ext uri="{9D8B030D-6E8A-4147-A177-3AD203B41FA5}">
                      <a16:colId xmlns:a16="http://schemas.microsoft.com/office/drawing/2014/main" val="3568617314"/>
                    </a:ext>
                  </a:extLst>
                </a:gridCol>
                <a:gridCol w="1744746">
                  <a:extLst>
                    <a:ext uri="{9D8B030D-6E8A-4147-A177-3AD203B41FA5}">
                      <a16:colId xmlns:a16="http://schemas.microsoft.com/office/drawing/2014/main" val="3474480093"/>
                    </a:ext>
                  </a:extLst>
                </a:gridCol>
              </a:tblGrid>
              <a:tr h="50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324013"/>
                  </a:ext>
                </a:extLst>
              </a:tr>
              <a:tr h="50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</a:rPr>
                        <a:t>x • 10 = 20</a:t>
                      </a:r>
                      <a:endParaRPr lang="sr-Cyrl-RS" sz="2000" b="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= 20 : 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= 2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  <a:latin typeface="+mn-lt"/>
                        </a:rPr>
                        <a:t>2 • a = 8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  <a:latin typeface="+mn-lt"/>
                        </a:rPr>
                        <a:t>k • 5 = 10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</a:rPr>
                        <a:t>4 • a = 8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940120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17" y="2643736"/>
            <a:ext cx="217458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Нађи непознате вредности: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62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55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928A65-0A7F-4A32-B9C9-3D9C4E132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953421"/>
              </p:ext>
            </p:extLst>
          </p:nvPr>
        </p:nvGraphicFramePr>
        <p:xfrm>
          <a:off x="3349917" y="2313536"/>
          <a:ext cx="6975183" cy="180517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43479">
                  <a:extLst>
                    <a:ext uri="{9D8B030D-6E8A-4147-A177-3AD203B41FA5}">
                      <a16:colId xmlns:a16="http://schemas.microsoft.com/office/drawing/2014/main" val="626276891"/>
                    </a:ext>
                  </a:extLst>
                </a:gridCol>
                <a:gridCol w="1743479">
                  <a:extLst>
                    <a:ext uri="{9D8B030D-6E8A-4147-A177-3AD203B41FA5}">
                      <a16:colId xmlns:a16="http://schemas.microsoft.com/office/drawing/2014/main" val="429260309"/>
                    </a:ext>
                  </a:extLst>
                </a:gridCol>
                <a:gridCol w="1743479">
                  <a:extLst>
                    <a:ext uri="{9D8B030D-6E8A-4147-A177-3AD203B41FA5}">
                      <a16:colId xmlns:a16="http://schemas.microsoft.com/office/drawing/2014/main" val="3568617314"/>
                    </a:ext>
                  </a:extLst>
                </a:gridCol>
                <a:gridCol w="1744746">
                  <a:extLst>
                    <a:ext uri="{9D8B030D-6E8A-4147-A177-3AD203B41FA5}">
                      <a16:colId xmlns:a16="http://schemas.microsoft.com/office/drawing/2014/main" val="3474480093"/>
                    </a:ext>
                  </a:extLst>
                </a:gridCol>
              </a:tblGrid>
              <a:tr h="50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324013"/>
                  </a:ext>
                </a:extLst>
              </a:tr>
              <a:tr h="50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</a:rPr>
                        <a:t>x • 10 = 20</a:t>
                      </a:r>
                      <a:endParaRPr lang="sr-Cyrl-RS" sz="2000" b="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= 20 : 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= 2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</a:rPr>
                        <a:t>2 • a = 8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= 8 :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= 4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  <a:latin typeface="+mn-lt"/>
                        </a:rPr>
                        <a:t>k • 5 = 10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</a:rPr>
                        <a:t>4 • a = 8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940120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17" y="2643736"/>
            <a:ext cx="217458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Нађи непознате вредности: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896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56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928A65-0A7F-4A32-B9C9-3D9C4E132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073901"/>
              </p:ext>
            </p:extLst>
          </p:nvPr>
        </p:nvGraphicFramePr>
        <p:xfrm>
          <a:off x="3349917" y="2313536"/>
          <a:ext cx="6975183" cy="180517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43479">
                  <a:extLst>
                    <a:ext uri="{9D8B030D-6E8A-4147-A177-3AD203B41FA5}">
                      <a16:colId xmlns:a16="http://schemas.microsoft.com/office/drawing/2014/main" val="626276891"/>
                    </a:ext>
                  </a:extLst>
                </a:gridCol>
                <a:gridCol w="1743479">
                  <a:extLst>
                    <a:ext uri="{9D8B030D-6E8A-4147-A177-3AD203B41FA5}">
                      <a16:colId xmlns:a16="http://schemas.microsoft.com/office/drawing/2014/main" val="429260309"/>
                    </a:ext>
                  </a:extLst>
                </a:gridCol>
                <a:gridCol w="1743479">
                  <a:extLst>
                    <a:ext uri="{9D8B030D-6E8A-4147-A177-3AD203B41FA5}">
                      <a16:colId xmlns:a16="http://schemas.microsoft.com/office/drawing/2014/main" val="3568617314"/>
                    </a:ext>
                  </a:extLst>
                </a:gridCol>
                <a:gridCol w="1744746">
                  <a:extLst>
                    <a:ext uri="{9D8B030D-6E8A-4147-A177-3AD203B41FA5}">
                      <a16:colId xmlns:a16="http://schemas.microsoft.com/office/drawing/2014/main" val="3474480093"/>
                    </a:ext>
                  </a:extLst>
                </a:gridCol>
              </a:tblGrid>
              <a:tr h="50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324013"/>
                  </a:ext>
                </a:extLst>
              </a:tr>
              <a:tr h="50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</a:rPr>
                        <a:t>x • 10 = 20</a:t>
                      </a:r>
                      <a:endParaRPr lang="sr-Cyrl-RS" sz="2000" b="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= 20 : 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= 2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</a:rPr>
                        <a:t>2 • a = 8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= 8 :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= 4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</a:rPr>
                        <a:t>k • 5 = 10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 = 10 : 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 = 2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</a:rPr>
                        <a:t>4 • a = 8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940120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17" y="2643736"/>
            <a:ext cx="217458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Нађи непознате вредности: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01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57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928A65-0A7F-4A32-B9C9-3D9C4E132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409213"/>
              </p:ext>
            </p:extLst>
          </p:nvPr>
        </p:nvGraphicFramePr>
        <p:xfrm>
          <a:off x="3349917" y="2313536"/>
          <a:ext cx="6975183" cy="180517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743479">
                  <a:extLst>
                    <a:ext uri="{9D8B030D-6E8A-4147-A177-3AD203B41FA5}">
                      <a16:colId xmlns:a16="http://schemas.microsoft.com/office/drawing/2014/main" val="626276891"/>
                    </a:ext>
                  </a:extLst>
                </a:gridCol>
                <a:gridCol w="1743479">
                  <a:extLst>
                    <a:ext uri="{9D8B030D-6E8A-4147-A177-3AD203B41FA5}">
                      <a16:colId xmlns:a16="http://schemas.microsoft.com/office/drawing/2014/main" val="429260309"/>
                    </a:ext>
                  </a:extLst>
                </a:gridCol>
                <a:gridCol w="1743479">
                  <a:extLst>
                    <a:ext uri="{9D8B030D-6E8A-4147-A177-3AD203B41FA5}">
                      <a16:colId xmlns:a16="http://schemas.microsoft.com/office/drawing/2014/main" val="3568617314"/>
                    </a:ext>
                  </a:extLst>
                </a:gridCol>
                <a:gridCol w="1744746">
                  <a:extLst>
                    <a:ext uri="{9D8B030D-6E8A-4147-A177-3AD203B41FA5}">
                      <a16:colId xmlns:a16="http://schemas.microsoft.com/office/drawing/2014/main" val="3474480093"/>
                    </a:ext>
                  </a:extLst>
                </a:gridCol>
              </a:tblGrid>
              <a:tr h="50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324013"/>
                  </a:ext>
                </a:extLst>
              </a:tr>
              <a:tr h="50536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</a:rPr>
                        <a:t>x • 10 = 20</a:t>
                      </a:r>
                      <a:endParaRPr lang="sr-Cyrl-RS" sz="2000" b="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= 20 : 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 = 2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</a:rPr>
                        <a:t>2 • a = 8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= 8 :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= 4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</a:rPr>
                        <a:t>k • 5 = 10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 = 10 : 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 = 2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</a:rPr>
                        <a:t>4 • a = 8</a:t>
                      </a:r>
                    </a:p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= 8 :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= 2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940120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17" y="2643736"/>
            <a:ext cx="217458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Нађи непознате вредности: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660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C9C79-8248-414F-8652-6EA74E68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493" y="1139585"/>
            <a:ext cx="1583014" cy="640080"/>
          </a:xfrm>
        </p:spPr>
        <p:txBody>
          <a:bodyPr/>
          <a:lstStyle/>
          <a:p>
            <a:r>
              <a:rPr lang="sr-Cyrl-RS" dirty="0"/>
              <a:t>Браво!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B0BE4B-A4E3-47F0-88F9-60ABC6BDBA5F}"/>
              </a:ext>
            </a:extLst>
          </p:cNvPr>
          <p:cNvSpPr txBox="1"/>
          <p:nvPr/>
        </p:nvSpPr>
        <p:spPr>
          <a:xfrm>
            <a:off x="11155904" y="6021980"/>
            <a:ext cx="583894" cy="3096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BF4C6E50-5F7A-4E19-983B-997FB1B22A6B}" type="slidenum">
              <a:rPr lang="en-GB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58</a:t>
            </a:fld>
            <a:endParaRPr lang="en-GB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851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59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766797"/>
              </p:ext>
            </p:extLst>
          </p:nvPr>
        </p:nvGraphicFramePr>
        <p:xfrm>
          <a:off x="841520" y="3488716"/>
          <a:ext cx="718488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9803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k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a - k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520" y="185750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74048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6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DDC163-7BAA-4687-A557-07275EC412FD}"/>
              </a:ext>
            </a:extLst>
          </p:cNvPr>
          <p:cNvSpPr/>
          <p:nvPr/>
        </p:nvSpPr>
        <p:spPr>
          <a:xfrm rot="5400000">
            <a:off x="4903285" y="4425030"/>
            <a:ext cx="1354477" cy="4572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886490-20CE-4798-AB47-3DA006BA8DF0}"/>
              </a:ext>
            </a:extLst>
          </p:cNvPr>
          <p:cNvSpPr/>
          <p:nvPr/>
        </p:nvSpPr>
        <p:spPr>
          <a:xfrm rot="5400000">
            <a:off x="9501102" y="446915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D3D798-6FBC-439B-9053-EAEB17318C24}"/>
              </a:ext>
            </a:extLst>
          </p:cNvPr>
          <p:cNvSpPr/>
          <p:nvPr/>
        </p:nvSpPr>
        <p:spPr>
          <a:xfrm rot="5400000">
            <a:off x="7290105" y="246066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10AE8F-2A63-4C67-91FD-96C90DC0E924}"/>
              </a:ext>
            </a:extLst>
          </p:cNvPr>
          <p:cNvSpPr/>
          <p:nvPr/>
        </p:nvSpPr>
        <p:spPr>
          <a:xfrm rot="5400000">
            <a:off x="5158247" y="446915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CC330D-4AB9-4427-B986-EEB6BE8DD2E6}"/>
              </a:ext>
            </a:extLst>
          </p:cNvPr>
          <p:cNvSpPr/>
          <p:nvPr/>
        </p:nvSpPr>
        <p:spPr>
          <a:xfrm rot="5400000">
            <a:off x="9760816" y="4469155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65F512-30C1-4AF8-A152-E434C4949650}"/>
              </a:ext>
            </a:extLst>
          </p:cNvPr>
          <p:cNvSpPr/>
          <p:nvPr/>
        </p:nvSpPr>
        <p:spPr>
          <a:xfrm rot="5400000">
            <a:off x="7556895" y="247015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13851889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14055089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14270987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14474187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14728187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14931387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C8AB2-5DED-43BD-8213-CEB107045268}"/>
              </a:ext>
            </a:extLst>
          </p:cNvPr>
          <p:cNvSpPr txBox="1"/>
          <p:nvPr/>
        </p:nvSpPr>
        <p:spPr>
          <a:xfrm>
            <a:off x="12463777" y="3549630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: 3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4195DC-A71A-4526-B331-71D246691B4D}"/>
              </a:ext>
            </a:extLst>
          </p:cNvPr>
          <p:cNvSpPr txBox="1"/>
          <p:nvPr/>
        </p:nvSpPr>
        <p:spPr>
          <a:xfrm>
            <a:off x="5302374" y="5113613"/>
            <a:ext cx="913274" cy="6703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DCA40E-D91E-4E58-91CA-B0CDE5AC50B9}"/>
              </a:ext>
            </a:extLst>
          </p:cNvPr>
          <p:cNvSpPr txBox="1"/>
          <p:nvPr/>
        </p:nvSpPr>
        <p:spPr>
          <a:xfrm>
            <a:off x="9924293" y="5178493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D3BF26-319C-44EE-9A87-D863CD01ADBD}"/>
              </a:ext>
            </a:extLst>
          </p:cNvPr>
          <p:cNvSpPr txBox="1"/>
          <p:nvPr/>
        </p:nvSpPr>
        <p:spPr>
          <a:xfrm>
            <a:off x="7743099" y="3188371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42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60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355714"/>
              </p:ext>
            </p:extLst>
          </p:nvPr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2821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61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166959"/>
              </p:ext>
            </p:extLst>
          </p:nvPr>
        </p:nvGraphicFramePr>
        <p:xfrm>
          <a:off x="3911787" y="4189171"/>
          <a:ext cx="7430850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36493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62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4189171"/>
          <a:ext cx="7430850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63AD0B6-93BA-47C1-AE3C-BCEB791151CE}"/>
              </a:ext>
            </a:extLst>
          </p:cNvPr>
          <p:cNvSpPr txBox="1"/>
          <p:nvPr/>
        </p:nvSpPr>
        <p:spPr>
          <a:xfrm>
            <a:off x="835436" y="4779894"/>
            <a:ext cx="2755900" cy="1346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 – 46 =</a:t>
            </a: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(60 + 10) – (40 + 6) =</a:t>
            </a: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(60 – 40) + (10 – 6) =</a:t>
            </a:r>
          </a:p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</a:t>
            </a:r>
            <a:endParaRPr lang="en-GB" sz="20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2642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63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169689"/>
              </p:ext>
            </p:extLst>
          </p:nvPr>
        </p:nvGraphicFramePr>
        <p:xfrm>
          <a:off x="3911787" y="4189171"/>
          <a:ext cx="7430850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24</a:t>
                      </a: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2660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64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904191"/>
              </p:ext>
            </p:extLst>
          </p:nvPr>
        </p:nvGraphicFramePr>
        <p:xfrm>
          <a:off x="714520" y="4528257"/>
          <a:ext cx="10158221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27183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24</a:t>
                      </a: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24 + 4</a:t>
                      </a:r>
                      <a:r>
                        <a:rPr lang="en-GB" sz="2000" b="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62934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65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935446"/>
              </p:ext>
            </p:extLst>
          </p:nvPr>
        </p:nvGraphicFramePr>
        <p:xfrm>
          <a:off x="714520" y="4528257"/>
          <a:ext cx="10158221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27183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24</a:t>
                      </a: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49183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66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052106"/>
              </p:ext>
            </p:extLst>
          </p:nvPr>
        </p:nvGraphicFramePr>
        <p:xfrm>
          <a:off x="714520" y="4528257"/>
          <a:ext cx="10158221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27183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24</a:t>
                      </a: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28 + 6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7986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67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66405"/>
              </p:ext>
            </p:extLst>
          </p:nvPr>
        </p:nvGraphicFramePr>
        <p:xfrm>
          <a:off x="714520" y="4528257"/>
          <a:ext cx="10158221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27183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24</a:t>
                      </a: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746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68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751775"/>
              </p:ext>
            </p:extLst>
          </p:nvPr>
        </p:nvGraphicFramePr>
        <p:xfrm>
          <a:off x="714520" y="4528257"/>
          <a:ext cx="10158221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27183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24</a:t>
                      </a: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34 + 3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3106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69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637846"/>
              </p:ext>
            </p:extLst>
          </p:nvPr>
        </p:nvGraphicFramePr>
        <p:xfrm>
          <a:off x="714520" y="4528257"/>
          <a:ext cx="10158221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27183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24</a:t>
                      </a: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40527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7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DDC163-7BAA-4687-A557-07275EC412FD}"/>
              </a:ext>
            </a:extLst>
          </p:cNvPr>
          <p:cNvSpPr/>
          <p:nvPr/>
        </p:nvSpPr>
        <p:spPr>
          <a:xfrm rot="5400000">
            <a:off x="4903285" y="4425030"/>
            <a:ext cx="1354477" cy="4572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886490-20CE-4798-AB47-3DA006BA8DF0}"/>
              </a:ext>
            </a:extLst>
          </p:cNvPr>
          <p:cNvSpPr/>
          <p:nvPr/>
        </p:nvSpPr>
        <p:spPr>
          <a:xfrm rot="5400000">
            <a:off x="9501102" y="446915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D3D798-6FBC-439B-9053-EAEB17318C24}"/>
              </a:ext>
            </a:extLst>
          </p:cNvPr>
          <p:cNvSpPr/>
          <p:nvPr/>
        </p:nvSpPr>
        <p:spPr>
          <a:xfrm rot="5400000">
            <a:off x="7290105" y="246066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10AE8F-2A63-4C67-91FD-96C90DC0E924}"/>
              </a:ext>
            </a:extLst>
          </p:cNvPr>
          <p:cNvSpPr/>
          <p:nvPr/>
        </p:nvSpPr>
        <p:spPr>
          <a:xfrm rot="5400000">
            <a:off x="5158247" y="4469154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CC330D-4AB9-4427-B986-EEB6BE8DD2E6}"/>
              </a:ext>
            </a:extLst>
          </p:cNvPr>
          <p:cNvSpPr/>
          <p:nvPr/>
        </p:nvSpPr>
        <p:spPr>
          <a:xfrm rot="5400000">
            <a:off x="9760816" y="4469155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65F512-30C1-4AF8-A152-E434C4949650}"/>
              </a:ext>
            </a:extLst>
          </p:cNvPr>
          <p:cNvSpPr/>
          <p:nvPr/>
        </p:nvSpPr>
        <p:spPr>
          <a:xfrm rot="5400000">
            <a:off x="7556895" y="247015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13851889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14055089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14270987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14474187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14728187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14931387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C8AB2-5DED-43BD-8213-CEB107045268}"/>
              </a:ext>
            </a:extLst>
          </p:cNvPr>
          <p:cNvSpPr txBox="1"/>
          <p:nvPr/>
        </p:nvSpPr>
        <p:spPr>
          <a:xfrm>
            <a:off x="6624428" y="4240289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: 3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4195DC-A71A-4526-B331-71D246691B4D}"/>
              </a:ext>
            </a:extLst>
          </p:cNvPr>
          <p:cNvSpPr txBox="1"/>
          <p:nvPr/>
        </p:nvSpPr>
        <p:spPr>
          <a:xfrm>
            <a:off x="5302374" y="5113613"/>
            <a:ext cx="913274" cy="6703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DCA40E-D91E-4E58-91CA-B0CDE5AC50B9}"/>
              </a:ext>
            </a:extLst>
          </p:cNvPr>
          <p:cNvSpPr txBox="1"/>
          <p:nvPr/>
        </p:nvSpPr>
        <p:spPr>
          <a:xfrm>
            <a:off x="9924293" y="5178493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D3BF26-319C-44EE-9A87-D863CD01ADBD}"/>
              </a:ext>
            </a:extLst>
          </p:cNvPr>
          <p:cNvSpPr txBox="1"/>
          <p:nvPr/>
        </p:nvSpPr>
        <p:spPr>
          <a:xfrm>
            <a:off x="7743099" y="3188371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360354-5BDE-4FCE-BCBE-C973453E8D20}"/>
              </a:ext>
            </a:extLst>
          </p:cNvPr>
          <p:cNvSpPr txBox="1"/>
          <p:nvPr/>
        </p:nvSpPr>
        <p:spPr>
          <a:xfrm>
            <a:off x="12864465" y="3457290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826490-859A-4E9A-896A-EBF121DC6A0E}"/>
              </a:ext>
            </a:extLst>
          </p:cNvPr>
          <p:cNvSpPr txBox="1"/>
          <p:nvPr/>
        </p:nvSpPr>
        <p:spPr>
          <a:xfrm>
            <a:off x="13052747" y="4421568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B1809D-547D-4FAF-B917-E590AF3856EC}"/>
              </a:ext>
            </a:extLst>
          </p:cNvPr>
          <p:cNvSpPr/>
          <p:nvPr/>
        </p:nvSpPr>
        <p:spPr>
          <a:xfrm rot="5400000">
            <a:off x="13381898" y="176530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A2EC9D-A6B6-4213-8192-5D6423873000}"/>
              </a:ext>
            </a:extLst>
          </p:cNvPr>
          <p:cNvSpPr/>
          <p:nvPr/>
        </p:nvSpPr>
        <p:spPr>
          <a:xfrm rot="5400000">
            <a:off x="13585098" y="176530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761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70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310706"/>
              </p:ext>
            </p:extLst>
          </p:nvPr>
        </p:nvGraphicFramePr>
        <p:xfrm>
          <a:off x="714520" y="4528257"/>
          <a:ext cx="10158221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27183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24</a:t>
                      </a: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37 + 7</a:t>
                      </a:r>
                      <a:r>
                        <a:rPr lang="en-GB" sz="2000" b="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499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71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636465"/>
              </p:ext>
            </p:extLst>
          </p:nvPr>
        </p:nvGraphicFramePr>
        <p:xfrm>
          <a:off x="714520" y="4528257"/>
          <a:ext cx="10158221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27183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24</a:t>
                      </a: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44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842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72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424066"/>
              </p:ext>
            </p:extLst>
          </p:nvPr>
        </p:nvGraphicFramePr>
        <p:xfrm>
          <a:off x="714520" y="4528257"/>
          <a:ext cx="10158221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27183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24</a:t>
                      </a: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44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44 + 2</a:t>
                      </a:r>
                      <a:r>
                        <a:rPr lang="en-GB" sz="2000" b="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3777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73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61406"/>
              </p:ext>
            </p:extLst>
          </p:nvPr>
        </p:nvGraphicFramePr>
        <p:xfrm>
          <a:off x="714520" y="4528257"/>
          <a:ext cx="10158221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27183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24</a:t>
                      </a: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44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4004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74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177870"/>
              </p:ext>
            </p:extLst>
          </p:nvPr>
        </p:nvGraphicFramePr>
        <p:xfrm>
          <a:off x="714520" y="4528257"/>
          <a:ext cx="10158221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27183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24</a:t>
                      </a: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44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46 + 3</a:t>
                      </a:r>
                      <a:r>
                        <a:rPr lang="en-GB" sz="2000" b="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002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75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654938"/>
              </p:ext>
            </p:extLst>
          </p:nvPr>
        </p:nvGraphicFramePr>
        <p:xfrm>
          <a:off x="714520" y="4528257"/>
          <a:ext cx="10158221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27183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24</a:t>
                      </a: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44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49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85869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76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473692"/>
              </p:ext>
            </p:extLst>
          </p:nvPr>
        </p:nvGraphicFramePr>
        <p:xfrm>
          <a:off x="714520" y="4528257"/>
          <a:ext cx="10158221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27183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24</a:t>
                      </a: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44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49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rgbClr val="C00000"/>
                          </a:solidFill>
                          <a:effectLst/>
                        </a:rPr>
                        <a:t>49 + 2</a:t>
                      </a:r>
                      <a:r>
                        <a:rPr lang="en-GB" sz="2000" b="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10191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77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B2EEC3-7D95-434C-89F8-BC8BCF28BD97}"/>
              </a:ext>
            </a:extLst>
          </p:cNvPr>
          <p:cNvGraphicFramePr>
            <a:graphicFrameLocks noGrp="1"/>
          </p:cNvGraphicFramePr>
          <p:nvPr/>
        </p:nvGraphicFramePr>
        <p:xfrm>
          <a:off x="3911787" y="2045462"/>
          <a:ext cx="7430850" cy="17518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798030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799335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46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3439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k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 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20" y="27937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B22AEA-E7AE-4A7C-92F1-F0F22B076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486206"/>
              </p:ext>
            </p:extLst>
          </p:nvPr>
        </p:nvGraphicFramePr>
        <p:xfrm>
          <a:off x="714520" y="4528257"/>
          <a:ext cx="10158221" cy="11678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27183">
                  <a:extLst>
                    <a:ext uri="{9D8B030D-6E8A-4147-A177-3AD203B41FA5}">
                      <a16:colId xmlns:a16="http://schemas.microsoft.com/office/drawing/2014/main" val="227876084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786357673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981811996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577270344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2117887148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1610002660"/>
                    </a:ext>
                  </a:extLst>
                </a:gridCol>
                <a:gridCol w="1090934">
                  <a:extLst>
                    <a:ext uri="{9D8B030D-6E8A-4147-A177-3AD203B41FA5}">
                      <a16:colId xmlns:a16="http://schemas.microsoft.com/office/drawing/2014/main" val="86887510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21140059"/>
                    </a:ext>
                  </a:extLst>
                </a:gridCol>
                <a:gridCol w="1092717">
                  <a:extLst>
                    <a:ext uri="{9D8B030D-6E8A-4147-A177-3AD203B41FA5}">
                      <a16:colId xmlns:a16="http://schemas.microsoft.com/office/drawing/2014/main" val="3552891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74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80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83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90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92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>
                          <a:effectLst/>
                        </a:rPr>
                        <a:t>95</a:t>
                      </a:r>
                      <a:endParaRPr lang="en-GB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97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0523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a - 46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</a:rPr>
                        <a:t>24</a:t>
                      </a:r>
                      <a:r>
                        <a:rPr lang="en-GB" sz="2000" b="0" dirty="0">
                          <a:effectLst/>
                        </a:rPr>
                        <a:t> </a:t>
                      </a:r>
                      <a:endParaRPr lang="en-GB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effectLst/>
                        </a:rPr>
                        <a:t> </a:t>
                      </a: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44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49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67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7825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78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472930"/>
            <a:ext cx="255636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238. 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Запиши табелу тако да има два реда и израчунај разлике.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5222C0E-6A0A-44A4-B15B-E5941D793C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765818"/>
              </p:ext>
            </p:extLst>
          </p:nvPr>
        </p:nvGraphicFramePr>
        <p:xfrm>
          <a:off x="3439060" y="1377624"/>
          <a:ext cx="7578580" cy="4912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5">
            <a:extLst>
              <a:ext uri="{FF2B5EF4-FFF2-40B4-BE49-F238E27FC236}">
                <a16:creationId xmlns:a16="http://schemas.microsoft.com/office/drawing/2014/main" id="{2429FFF6-1290-484E-ADE4-86762D1F3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3" y="3104146"/>
            <a:ext cx="283462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Cyrl-RS" altLang="en-US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Разлика а – 46 и умањеник а се мењају на исти начин.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Cyrl-RS" altLang="en-US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74 – 70 = 28 – 24,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80 – 74 = 34 – 28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Cyrl-RS" altLang="en-US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83 – 80 = 37 – 34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Cyrl-RS" altLang="en-US" sz="2000" dirty="0">
                <a:solidFill>
                  <a:srgbClr val="C00000"/>
                </a:solidFill>
                <a:cs typeface="Times New Roman" panose="02020603050405020304" pitchFamily="18" charset="0"/>
              </a:rPr>
              <a:t>и тако даље ...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20742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C9C79-8248-414F-8652-6EA74E68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493" y="1139585"/>
            <a:ext cx="1583014" cy="640080"/>
          </a:xfrm>
        </p:spPr>
        <p:txBody>
          <a:bodyPr/>
          <a:lstStyle/>
          <a:p>
            <a:r>
              <a:rPr lang="sr-Cyrl-RS" dirty="0"/>
              <a:t>Браво!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B0BE4B-A4E3-47F0-88F9-60ABC6BDBA5F}"/>
              </a:ext>
            </a:extLst>
          </p:cNvPr>
          <p:cNvSpPr txBox="1"/>
          <p:nvPr/>
        </p:nvSpPr>
        <p:spPr>
          <a:xfrm>
            <a:off x="11155904" y="6021980"/>
            <a:ext cx="583894" cy="3096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BF4C6E50-5F7A-4E19-983B-997FB1B22A6B}" type="slidenum">
              <a:rPr lang="en-GB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79</a:t>
            </a:fld>
            <a:endParaRPr lang="en-GB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58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8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9703451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9906651" y="213126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10122549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10325749" y="213126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10579749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10782949" y="213126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360354-5BDE-4FCE-BCBE-C973453E8D20}"/>
              </a:ext>
            </a:extLst>
          </p:cNvPr>
          <p:cNvSpPr txBox="1"/>
          <p:nvPr/>
        </p:nvSpPr>
        <p:spPr>
          <a:xfrm>
            <a:off x="12864465" y="3457290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826490-859A-4E9A-896A-EBF121DC6A0E}"/>
              </a:ext>
            </a:extLst>
          </p:cNvPr>
          <p:cNvSpPr txBox="1"/>
          <p:nvPr/>
        </p:nvSpPr>
        <p:spPr>
          <a:xfrm>
            <a:off x="13052747" y="4421568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B1809D-547D-4FAF-B917-E590AF3856EC}"/>
              </a:ext>
            </a:extLst>
          </p:cNvPr>
          <p:cNvSpPr/>
          <p:nvPr/>
        </p:nvSpPr>
        <p:spPr>
          <a:xfrm rot="5400000">
            <a:off x="9233460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A2EC9D-A6B6-4213-8192-5D6423873000}"/>
              </a:ext>
            </a:extLst>
          </p:cNvPr>
          <p:cNvSpPr/>
          <p:nvPr/>
        </p:nvSpPr>
        <p:spPr>
          <a:xfrm rot="5400000">
            <a:off x="9436660" y="213126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40416-C1FF-4414-AEBF-A4C1272F7817}"/>
              </a:ext>
            </a:extLst>
          </p:cNvPr>
          <p:cNvSpPr txBox="1"/>
          <p:nvPr/>
        </p:nvSpPr>
        <p:spPr>
          <a:xfrm>
            <a:off x="13958568" y="5385846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50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80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90B535E-553A-4D29-BF40-C939F9CE3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016363"/>
              </p:ext>
            </p:extLst>
          </p:nvPr>
        </p:nvGraphicFramePr>
        <p:xfrm>
          <a:off x="3408045" y="2198122"/>
          <a:ext cx="6599556" cy="1729359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199052">
                  <a:extLst>
                    <a:ext uri="{9D8B030D-6E8A-4147-A177-3AD203B41FA5}">
                      <a16:colId xmlns:a16="http://schemas.microsoft.com/office/drawing/2014/main" val="1505504184"/>
                    </a:ext>
                  </a:extLst>
                </a:gridCol>
                <a:gridCol w="2200252">
                  <a:extLst>
                    <a:ext uri="{9D8B030D-6E8A-4147-A177-3AD203B41FA5}">
                      <a16:colId xmlns:a16="http://schemas.microsoft.com/office/drawing/2014/main" val="2828625389"/>
                    </a:ext>
                  </a:extLst>
                </a:gridCol>
                <a:gridCol w="2200252">
                  <a:extLst>
                    <a:ext uri="{9D8B030D-6E8A-4147-A177-3AD203B41FA5}">
                      <a16:colId xmlns:a16="http://schemas.microsoft.com/office/drawing/2014/main" val="13117477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387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(32 – 24) • 2 </a:t>
                      </a: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  <a:latin typeface="+mn-lt"/>
                        </a:rPr>
                        <a:t>86 – (46 + 32)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0 + 42 - 14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272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  <a:latin typeface="+mn-lt"/>
                        </a:rPr>
                        <a:t>(57 – 48) • 2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  <a:latin typeface="+mn-lt"/>
                        </a:rPr>
                        <a:t>72 – 9 + 19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27 – 0 + 27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4132099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2413338"/>
            <a:ext cx="157996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239.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Израчунај: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620463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81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90B535E-553A-4D29-BF40-C939F9CE3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093935"/>
              </p:ext>
            </p:extLst>
          </p:nvPr>
        </p:nvGraphicFramePr>
        <p:xfrm>
          <a:off x="3408045" y="2198122"/>
          <a:ext cx="6599556" cy="238163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199052">
                  <a:extLst>
                    <a:ext uri="{9D8B030D-6E8A-4147-A177-3AD203B41FA5}">
                      <a16:colId xmlns:a16="http://schemas.microsoft.com/office/drawing/2014/main" val="1505504184"/>
                    </a:ext>
                  </a:extLst>
                </a:gridCol>
                <a:gridCol w="2200252">
                  <a:extLst>
                    <a:ext uri="{9D8B030D-6E8A-4147-A177-3AD203B41FA5}">
                      <a16:colId xmlns:a16="http://schemas.microsoft.com/office/drawing/2014/main" val="2828625389"/>
                    </a:ext>
                  </a:extLst>
                </a:gridCol>
                <a:gridCol w="2200252">
                  <a:extLst>
                    <a:ext uri="{9D8B030D-6E8A-4147-A177-3AD203B41FA5}">
                      <a16:colId xmlns:a16="http://schemas.microsoft.com/office/drawing/2014/main" val="13117477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387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(32 – 24) • 2 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sr-Cyrl-RS" sz="2000" b="0" dirty="0">
                          <a:effectLst/>
                          <a:latin typeface="+mn-lt"/>
                        </a:rPr>
                        <a:t>• 2 =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  <a:latin typeface="+mn-lt"/>
                        </a:rPr>
                        <a:t>86 – (46 + 32)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0 + 42 - 14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272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  <a:latin typeface="+mn-lt"/>
                        </a:rPr>
                        <a:t>(57 – 48) • 2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  <a:latin typeface="+mn-lt"/>
                        </a:rPr>
                        <a:t>72 – 9 + 19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27 – 0 + 27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4132099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2413338"/>
            <a:ext cx="157996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239.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Израчунај: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064481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82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90B535E-553A-4D29-BF40-C939F9CE3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591607"/>
              </p:ext>
            </p:extLst>
          </p:nvPr>
        </p:nvGraphicFramePr>
        <p:xfrm>
          <a:off x="3408045" y="2198122"/>
          <a:ext cx="6599556" cy="303390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199052">
                  <a:extLst>
                    <a:ext uri="{9D8B030D-6E8A-4147-A177-3AD203B41FA5}">
                      <a16:colId xmlns:a16="http://schemas.microsoft.com/office/drawing/2014/main" val="1505504184"/>
                    </a:ext>
                  </a:extLst>
                </a:gridCol>
                <a:gridCol w="2200252">
                  <a:extLst>
                    <a:ext uri="{9D8B030D-6E8A-4147-A177-3AD203B41FA5}">
                      <a16:colId xmlns:a16="http://schemas.microsoft.com/office/drawing/2014/main" val="2828625389"/>
                    </a:ext>
                  </a:extLst>
                </a:gridCol>
                <a:gridCol w="2200252">
                  <a:extLst>
                    <a:ext uri="{9D8B030D-6E8A-4147-A177-3AD203B41FA5}">
                      <a16:colId xmlns:a16="http://schemas.microsoft.com/office/drawing/2014/main" val="13117477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387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(32 – 24) • 2 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sr-Cyrl-RS" sz="2000" b="0" dirty="0">
                          <a:effectLst/>
                          <a:latin typeface="+mn-lt"/>
                        </a:rPr>
                        <a:t>• 2 =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  <a:latin typeface="+mn-lt"/>
                        </a:rPr>
                        <a:t>86 – (46 + 32)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0 + 42 - 14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272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(57 – 48) • 2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sr-Cyrl-RS" sz="2000" b="0" dirty="0">
                          <a:effectLst/>
                          <a:latin typeface="+mn-lt"/>
                        </a:rPr>
                        <a:t>• 2 =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  <a:latin typeface="+mn-lt"/>
                        </a:rPr>
                        <a:t>72 – 9 + 19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27 – 0 + 27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4132099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2413338"/>
            <a:ext cx="157996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239.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Израчунај: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30478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83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90B535E-553A-4D29-BF40-C939F9CE3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346576"/>
              </p:ext>
            </p:extLst>
          </p:nvPr>
        </p:nvGraphicFramePr>
        <p:xfrm>
          <a:off x="3408045" y="2198122"/>
          <a:ext cx="6599556" cy="303390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199052">
                  <a:extLst>
                    <a:ext uri="{9D8B030D-6E8A-4147-A177-3AD203B41FA5}">
                      <a16:colId xmlns:a16="http://schemas.microsoft.com/office/drawing/2014/main" val="1505504184"/>
                    </a:ext>
                  </a:extLst>
                </a:gridCol>
                <a:gridCol w="2200252">
                  <a:extLst>
                    <a:ext uri="{9D8B030D-6E8A-4147-A177-3AD203B41FA5}">
                      <a16:colId xmlns:a16="http://schemas.microsoft.com/office/drawing/2014/main" val="2828625389"/>
                    </a:ext>
                  </a:extLst>
                </a:gridCol>
                <a:gridCol w="2200252">
                  <a:extLst>
                    <a:ext uri="{9D8B030D-6E8A-4147-A177-3AD203B41FA5}">
                      <a16:colId xmlns:a16="http://schemas.microsoft.com/office/drawing/2014/main" val="13117477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387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(32 – 24) • 2 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sr-Cyrl-RS" sz="2000" b="0" dirty="0">
                          <a:effectLst/>
                          <a:latin typeface="+mn-lt"/>
                        </a:rPr>
                        <a:t>• 2 =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86 – (46 + 32)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 – 78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0 + 42 - 14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272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(57 – 48) • 2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sr-Cyrl-RS" sz="2000" b="0" dirty="0">
                          <a:effectLst/>
                          <a:latin typeface="+mn-lt"/>
                        </a:rPr>
                        <a:t>• 2 =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>
                          <a:effectLst/>
                          <a:latin typeface="+mn-lt"/>
                        </a:rPr>
                        <a:t>72 – 9 + 19</a:t>
                      </a: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27 – 0 + 27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4132099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2413338"/>
            <a:ext cx="157996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239.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Израчунај: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426105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84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90B535E-553A-4D29-BF40-C939F9CE3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634454"/>
              </p:ext>
            </p:extLst>
          </p:nvPr>
        </p:nvGraphicFramePr>
        <p:xfrm>
          <a:off x="3408045" y="2198122"/>
          <a:ext cx="6599556" cy="303390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199052">
                  <a:extLst>
                    <a:ext uri="{9D8B030D-6E8A-4147-A177-3AD203B41FA5}">
                      <a16:colId xmlns:a16="http://schemas.microsoft.com/office/drawing/2014/main" val="1505504184"/>
                    </a:ext>
                  </a:extLst>
                </a:gridCol>
                <a:gridCol w="2200252">
                  <a:extLst>
                    <a:ext uri="{9D8B030D-6E8A-4147-A177-3AD203B41FA5}">
                      <a16:colId xmlns:a16="http://schemas.microsoft.com/office/drawing/2014/main" val="2828625389"/>
                    </a:ext>
                  </a:extLst>
                </a:gridCol>
                <a:gridCol w="2200252">
                  <a:extLst>
                    <a:ext uri="{9D8B030D-6E8A-4147-A177-3AD203B41FA5}">
                      <a16:colId xmlns:a16="http://schemas.microsoft.com/office/drawing/2014/main" val="13117477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387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(32 – 24) • 2 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sr-Cyrl-RS" sz="2000" b="0" dirty="0">
                          <a:effectLst/>
                          <a:latin typeface="+mn-lt"/>
                        </a:rPr>
                        <a:t>• 2 =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86 – (46 + 32)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 – 78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0 + 42 - 14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272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(57 – 48) • 2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sr-Cyrl-RS" sz="2000" b="0" dirty="0">
                          <a:effectLst/>
                          <a:latin typeface="+mn-lt"/>
                        </a:rPr>
                        <a:t>• 2 =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72 – 9 + 19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 + 10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27 – 0 + 27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4132099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2413338"/>
            <a:ext cx="157996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239.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Израчунај: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46105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85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90B535E-553A-4D29-BF40-C939F9CE3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528366"/>
              </p:ext>
            </p:extLst>
          </p:nvPr>
        </p:nvGraphicFramePr>
        <p:xfrm>
          <a:off x="3408045" y="2198122"/>
          <a:ext cx="7135304" cy="3686175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199052">
                  <a:extLst>
                    <a:ext uri="{9D8B030D-6E8A-4147-A177-3AD203B41FA5}">
                      <a16:colId xmlns:a16="http://schemas.microsoft.com/office/drawing/2014/main" val="1505504184"/>
                    </a:ext>
                  </a:extLst>
                </a:gridCol>
                <a:gridCol w="2200252">
                  <a:extLst>
                    <a:ext uri="{9D8B030D-6E8A-4147-A177-3AD203B41FA5}">
                      <a16:colId xmlns:a16="http://schemas.microsoft.com/office/drawing/2014/main" val="2828625389"/>
                    </a:ext>
                  </a:extLst>
                </a:gridCol>
                <a:gridCol w="2736000">
                  <a:extLst>
                    <a:ext uri="{9D8B030D-6E8A-4147-A177-3AD203B41FA5}">
                      <a16:colId xmlns:a16="http://schemas.microsoft.com/office/drawing/2014/main" val="13117477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387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(32 – 24) • 2 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sr-Cyrl-RS" sz="2000" b="0" dirty="0">
                          <a:effectLst/>
                          <a:latin typeface="+mn-lt"/>
                        </a:rPr>
                        <a:t>• 2 =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86 – (46 + 32)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 – 78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0 + 42 – 14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(30 + 12) – (10 + 4)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(30 – 10) + (12 – 4)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+ 8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272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(57 – 48) • 2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sr-Cyrl-RS" sz="2000" b="0" dirty="0">
                          <a:effectLst/>
                          <a:latin typeface="+mn-lt"/>
                        </a:rPr>
                        <a:t>• 2 =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72 – 9 + 19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 + 10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27 – 0 + 27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4132099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2413338"/>
            <a:ext cx="157996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239.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Израчунај: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6117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86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90B535E-553A-4D29-BF40-C939F9CE3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731071"/>
              </p:ext>
            </p:extLst>
          </p:nvPr>
        </p:nvGraphicFramePr>
        <p:xfrm>
          <a:off x="3039745" y="1730621"/>
          <a:ext cx="7135304" cy="401231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199052">
                  <a:extLst>
                    <a:ext uri="{9D8B030D-6E8A-4147-A177-3AD203B41FA5}">
                      <a16:colId xmlns:a16="http://schemas.microsoft.com/office/drawing/2014/main" val="1505504184"/>
                    </a:ext>
                  </a:extLst>
                </a:gridCol>
                <a:gridCol w="2200252">
                  <a:extLst>
                    <a:ext uri="{9D8B030D-6E8A-4147-A177-3AD203B41FA5}">
                      <a16:colId xmlns:a16="http://schemas.microsoft.com/office/drawing/2014/main" val="2828625389"/>
                    </a:ext>
                  </a:extLst>
                </a:gridCol>
                <a:gridCol w="2736000">
                  <a:extLst>
                    <a:ext uri="{9D8B030D-6E8A-4147-A177-3AD203B41FA5}">
                      <a16:colId xmlns:a16="http://schemas.microsoft.com/office/drawing/2014/main" val="13117477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387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(32 – 24) • 2 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sr-Cyrl-RS" sz="2000" b="0" dirty="0">
                          <a:effectLst/>
                          <a:latin typeface="+mn-lt"/>
                        </a:rPr>
                        <a:t>• 2 =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86 – (46 + 32)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 – 78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0 + 42 – 14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(30 + 12) – (10 + 4)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(30 – 10) + (12 – 4)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+ 8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272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(57 – 48) • 2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sr-Cyrl-RS" sz="2000" b="0" dirty="0">
                          <a:effectLst/>
                          <a:latin typeface="+mn-lt"/>
                        </a:rPr>
                        <a:t>• 2 =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72 – 9 + 19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 + 10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</a:rPr>
                        <a:t>27 – 0 + 27 =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+ 7 + 20 + 7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+ 14 =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20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GB" sz="20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4132099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EA356FF-7024-4450-9FD9-D22BAC5F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134" y="3075056"/>
            <a:ext cx="157996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239.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Израчунај: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73254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C9C79-8248-414F-8652-6EA74E68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493" y="1139585"/>
            <a:ext cx="1583014" cy="640080"/>
          </a:xfrm>
        </p:spPr>
        <p:txBody>
          <a:bodyPr/>
          <a:lstStyle/>
          <a:p>
            <a:r>
              <a:rPr lang="sr-Cyrl-RS" dirty="0"/>
              <a:t>Браво!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B0BE4B-A4E3-47F0-88F9-60ABC6BDBA5F}"/>
              </a:ext>
            </a:extLst>
          </p:cNvPr>
          <p:cNvSpPr txBox="1"/>
          <p:nvPr/>
        </p:nvSpPr>
        <p:spPr>
          <a:xfrm>
            <a:off x="11155904" y="6021980"/>
            <a:ext cx="583894" cy="3096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BF4C6E50-5F7A-4E19-983B-997FB1B22A6B}" type="slidenum">
              <a:rPr lang="en-GB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87</a:t>
            </a:fld>
            <a:endParaRPr lang="en-GB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369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3C97-E356-4FF9-AED5-879B8F99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/>
              <a:t>Множење и дељење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F56496-526F-4B6E-BF19-FF2429DF09DC}"/>
              </a:ext>
            </a:extLst>
          </p:cNvPr>
          <p:cNvSpPr txBox="1"/>
          <p:nvPr/>
        </p:nvSpPr>
        <p:spPr>
          <a:xfrm>
            <a:off x="11017640" y="5902871"/>
            <a:ext cx="649995" cy="4479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fld id="{AC9DCE1B-61E0-4AA4-93EA-7FE99B3CC160}" type="slidenum">
              <a:rPr lang="en-GB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ctr">
                <a:lnSpc>
                  <a:spcPts val="1800"/>
                </a:lnSpc>
                <a:spcAft>
                  <a:spcPts val="600"/>
                </a:spcAft>
                <a:buNone/>
              </a:pPr>
              <a:t>9</a:t>
            </a:fld>
            <a:endParaRPr lang="en-GB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D535574-4FF3-43FA-B8E4-22F660838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34" y="1287473"/>
            <a:ext cx="42354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234.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Увод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Запамти како зовемо бројеве и изразе при дељењу: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Cyrl-R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sr-Cyrl-RS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Наћи количнике користећи штапиће: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Дељеник 6, делилац 3.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  </a:t>
            </a: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Делилац 2, дељеник 8.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  Нађи количник бројева 12 и 6.</a:t>
            </a:r>
            <a:endParaRPr kumimoji="0" lang="en-GB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7D9D48A-9AFA-4EF3-85BA-4057B6C2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2858971"/>
            <a:ext cx="3600953" cy="138131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83E485E-C9E4-4A49-8D18-815A606D697D}"/>
              </a:ext>
            </a:extLst>
          </p:cNvPr>
          <p:cNvSpPr/>
          <p:nvPr/>
        </p:nvSpPr>
        <p:spPr>
          <a:xfrm rot="5400000">
            <a:off x="9703451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12FDF-9057-4447-827D-ED51E9465334}"/>
              </a:ext>
            </a:extLst>
          </p:cNvPr>
          <p:cNvSpPr/>
          <p:nvPr/>
        </p:nvSpPr>
        <p:spPr>
          <a:xfrm rot="5400000">
            <a:off x="9906651" y="213126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2A5EC6-BD6F-4E2B-91AA-F1F0A2D787BC}"/>
              </a:ext>
            </a:extLst>
          </p:cNvPr>
          <p:cNvSpPr/>
          <p:nvPr/>
        </p:nvSpPr>
        <p:spPr>
          <a:xfrm rot="5400000">
            <a:off x="10122549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1825DA-DF89-455D-86FA-C3AE4F3A99B9}"/>
              </a:ext>
            </a:extLst>
          </p:cNvPr>
          <p:cNvSpPr/>
          <p:nvPr/>
        </p:nvSpPr>
        <p:spPr>
          <a:xfrm rot="5400000">
            <a:off x="10325749" y="213126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A40A33-ADAC-49EC-9BC5-9B547A483253}"/>
              </a:ext>
            </a:extLst>
          </p:cNvPr>
          <p:cNvSpPr/>
          <p:nvPr/>
        </p:nvSpPr>
        <p:spPr>
          <a:xfrm rot="5400000">
            <a:off x="10579749" y="2131262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49796D-DF79-42E9-B4EC-6133DAF55645}"/>
              </a:ext>
            </a:extLst>
          </p:cNvPr>
          <p:cNvSpPr/>
          <p:nvPr/>
        </p:nvSpPr>
        <p:spPr>
          <a:xfrm rot="5400000">
            <a:off x="10782949" y="2131263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360354-5BDE-4FCE-BCBE-C973453E8D20}"/>
              </a:ext>
            </a:extLst>
          </p:cNvPr>
          <p:cNvSpPr txBox="1"/>
          <p:nvPr/>
        </p:nvSpPr>
        <p:spPr>
          <a:xfrm>
            <a:off x="12864465" y="3457290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826490-859A-4E9A-896A-EBF121DC6A0E}"/>
              </a:ext>
            </a:extLst>
          </p:cNvPr>
          <p:cNvSpPr txBox="1"/>
          <p:nvPr/>
        </p:nvSpPr>
        <p:spPr>
          <a:xfrm>
            <a:off x="13052747" y="4421568"/>
            <a:ext cx="2946400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en-GB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B1809D-547D-4FAF-B917-E590AF3856EC}"/>
              </a:ext>
            </a:extLst>
          </p:cNvPr>
          <p:cNvSpPr/>
          <p:nvPr/>
        </p:nvSpPr>
        <p:spPr>
          <a:xfrm rot="5400000">
            <a:off x="5105960" y="4014820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A2EC9D-A6B6-4213-8192-5D6423873000}"/>
              </a:ext>
            </a:extLst>
          </p:cNvPr>
          <p:cNvSpPr/>
          <p:nvPr/>
        </p:nvSpPr>
        <p:spPr>
          <a:xfrm rot="5400000">
            <a:off x="9952370" y="4014821"/>
            <a:ext cx="1409700" cy="45719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40416-C1FF-4414-AEBF-A4C1272F7817}"/>
              </a:ext>
            </a:extLst>
          </p:cNvPr>
          <p:cNvSpPr txBox="1"/>
          <p:nvPr/>
        </p:nvSpPr>
        <p:spPr>
          <a:xfrm>
            <a:off x="13958568" y="5385846"/>
            <a:ext cx="824231" cy="5803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sr-Cyrl-RS" sz="2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sz="240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616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et Started with 3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indent="0" algn="l">
          <a:lnSpc>
            <a:spcPts val="1800"/>
          </a:lnSpc>
          <a:spcAft>
            <a:spcPts val="600"/>
          </a:spcAft>
          <a:buNone/>
          <a:defRPr sz="1200" dirty="0" smtClean="0">
            <a:solidFill>
              <a:prstClr val="black">
                <a:lumMod val="75000"/>
                <a:lumOff val="25000"/>
              </a:prstClr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ing Your Presentations" id="{59065FFD-95A5-4387-9888-595CD54FE3CE}" vid="{8A46A32C-1227-47D7-A4C8-360887988C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{F255D438-26FA-46BB-B3D6-C601BBA53893}tf16411177</Template>
  <TotalTime>1806</TotalTime>
  <Words>6033</Words>
  <Application>Microsoft Office PowerPoint</Application>
  <PresentationFormat>Widescreen</PresentationFormat>
  <Paragraphs>1944</Paragraphs>
  <Slides>87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Calibri</vt:lpstr>
      <vt:lpstr>Segoe UI</vt:lpstr>
      <vt:lpstr>Segoe UI Light</vt:lpstr>
      <vt:lpstr>Get Started with 3D</vt:lpstr>
      <vt:lpstr>Математика 2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Браво!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Браво!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Браво!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Браво!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Браво!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Множење и дељење</vt:lpstr>
      <vt:lpstr>Браво!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 Your Presentations  to Life with 3D</dc:title>
  <dc:creator>zorica milatovic</dc:creator>
  <cp:lastModifiedBy>zorica milatovic</cp:lastModifiedBy>
  <cp:revision>188</cp:revision>
  <dcterms:created xsi:type="dcterms:W3CDTF">2020-08-11T11:30:18Z</dcterms:created>
  <dcterms:modified xsi:type="dcterms:W3CDTF">2020-08-19T17:17:16Z</dcterms:modified>
</cp:coreProperties>
</file>