
<file path=[Content_Types].xml><?xml version="1.0" encoding="utf-8"?>
<Types xmlns="http://schemas.openxmlformats.org/package/2006/content-types">
  <Default Extension="glb" ContentType="model/gltf.binary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1"/>
  </p:notesMasterIdLst>
  <p:handoutMasterIdLst>
    <p:handoutMasterId r:id="rId72"/>
  </p:handoutMasterIdLst>
  <p:sldIdLst>
    <p:sldId id="603" r:id="rId5"/>
    <p:sldId id="605" r:id="rId6"/>
    <p:sldId id="635" r:id="rId7"/>
    <p:sldId id="636" r:id="rId8"/>
    <p:sldId id="637" r:id="rId9"/>
    <p:sldId id="638" r:id="rId10"/>
    <p:sldId id="639" r:id="rId11"/>
    <p:sldId id="640" r:id="rId12"/>
    <p:sldId id="641" r:id="rId13"/>
    <p:sldId id="642" r:id="rId14"/>
    <p:sldId id="643" r:id="rId15"/>
    <p:sldId id="644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33" r:id="rId24"/>
    <p:sldId id="652" r:id="rId25"/>
    <p:sldId id="654" r:id="rId26"/>
    <p:sldId id="655" r:id="rId27"/>
    <p:sldId id="656" r:id="rId28"/>
    <p:sldId id="657" r:id="rId29"/>
    <p:sldId id="658" r:id="rId30"/>
    <p:sldId id="659" r:id="rId31"/>
    <p:sldId id="653" r:id="rId32"/>
    <p:sldId id="660" r:id="rId33"/>
    <p:sldId id="662" r:id="rId34"/>
    <p:sldId id="663" r:id="rId35"/>
    <p:sldId id="664" r:id="rId36"/>
    <p:sldId id="661" r:id="rId37"/>
    <p:sldId id="665" r:id="rId38"/>
    <p:sldId id="666" r:id="rId39"/>
    <p:sldId id="667" r:id="rId40"/>
    <p:sldId id="668" r:id="rId41"/>
    <p:sldId id="669" r:id="rId42"/>
    <p:sldId id="670" r:id="rId43"/>
    <p:sldId id="672" r:id="rId44"/>
    <p:sldId id="673" r:id="rId45"/>
    <p:sldId id="674" r:id="rId46"/>
    <p:sldId id="675" r:id="rId47"/>
    <p:sldId id="676" r:id="rId48"/>
    <p:sldId id="677" r:id="rId49"/>
    <p:sldId id="678" r:id="rId50"/>
    <p:sldId id="679" r:id="rId51"/>
    <p:sldId id="680" r:id="rId52"/>
    <p:sldId id="681" r:id="rId53"/>
    <p:sldId id="682" r:id="rId54"/>
    <p:sldId id="683" r:id="rId55"/>
    <p:sldId id="684" r:id="rId56"/>
    <p:sldId id="685" r:id="rId57"/>
    <p:sldId id="686" r:id="rId58"/>
    <p:sldId id="687" r:id="rId59"/>
    <p:sldId id="688" r:id="rId60"/>
    <p:sldId id="689" r:id="rId61"/>
    <p:sldId id="690" r:id="rId62"/>
    <p:sldId id="691" r:id="rId63"/>
    <p:sldId id="671" r:id="rId64"/>
    <p:sldId id="692" r:id="rId65"/>
    <p:sldId id="694" r:id="rId66"/>
    <p:sldId id="695" r:id="rId67"/>
    <p:sldId id="696" r:id="rId68"/>
    <p:sldId id="697" r:id="rId69"/>
    <p:sldId id="693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2615" autoAdjust="0"/>
  </p:normalViewPr>
  <p:slideViewPr>
    <p:cSldViewPr snapToGrid="0">
      <p:cViewPr varScale="1">
        <p:scale>
          <a:sx n="54" d="100"/>
          <a:sy n="54" d="100"/>
        </p:scale>
        <p:origin x="113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8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04429073376715"/>
          <c:y val="2.5136794742147393E-2"/>
          <c:w val="0.86044401027305528"/>
          <c:h val="0.8181753991841822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9-477C-89A8-A6D9A3DB64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A29-477C-89A8-A6D9A3DB6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4A29-477C-89A8-A6D9A3DB64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8766240"/>
        <c:axId val="518766896"/>
        <c:axId val="0"/>
      </c:bar3DChart>
      <c:catAx>
        <c:axId val="5187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896"/>
        <c:crosses val="autoZero"/>
        <c:auto val="1"/>
        <c:lblAlgn val="ctr"/>
        <c:lblOffset val="100"/>
        <c:noMultiLvlLbl val="0"/>
      </c:catAx>
      <c:valAx>
        <c:axId val="51876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04429073376715"/>
          <c:y val="2.5136794742147393E-2"/>
          <c:w val="0.86044401027305528"/>
          <c:h val="0.8181753991841822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E-49A4-905C-7FB42BCBF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9-477C-89A8-A6D9A3DB64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9-477C-89A8-A6D9A3DB6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8766240"/>
        <c:axId val="518766896"/>
        <c:axId val="0"/>
      </c:bar3DChart>
      <c:catAx>
        <c:axId val="5187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896"/>
        <c:crosses val="autoZero"/>
        <c:auto val="1"/>
        <c:lblAlgn val="ctr"/>
        <c:lblOffset val="100"/>
        <c:noMultiLvlLbl val="0"/>
      </c:catAx>
      <c:valAx>
        <c:axId val="51876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04429073376715"/>
          <c:y val="2.5136794742147393E-2"/>
          <c:w val="0.86044401027305528"/>
          <c:h val="0.8181753991841822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9-477C-89A8-A6D9A3DB64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9-477C-89A8-A6D9A3DB64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0B-49A2-AF41-8E56F98DF5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Часови певања</c:v>
                </c:pt>
                <c:pt idx="1">
                  <c:v>Часови цртања</c:v>
                </c:pt>
                <c:pt idx="2">
                  <c:v>Спортске активности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1">
                  <c:v>0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0B-49A2-AF41-8E56F98DF5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18766240"/>
        <c:axId val="518766896"/>
        <c:axId val="0"/>
      </c:bar3DChart>
      <c:catAx>
        <c:axId val="51876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896"/>
        <c:crosses val="autoZero"/>
        <c:auto val="1"/>
        <c:lblAlgn val="ctr"/>
        <c:lblOffset val="100"/>
        <c:noMultiLvlLbl val="0"/>
      </c:catAx>
      <c:valAx>
        <c:axId val="51876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5187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8/20/2020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827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3876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6921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2143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5326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650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6938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4141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161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631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53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573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7501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095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2977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8993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0762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1334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427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2214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3663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912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5913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9947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785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8589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7314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4406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5101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49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6993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2390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4341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945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6177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1470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411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66565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66808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1416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28321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59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63783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36257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1731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501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367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89234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65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708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88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88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543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953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17/06/relationships/model3d" Target="../media/model3d1.glb"/><Relationship Id="rId10" Type="http://schemas.openxmlformats.org/officeDocument/2006/relationships/image" Target="../media/image13.sv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Дељење</a:t>
            </a:r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22198CC-9FA5-4277-992B-DCE803BDFE5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627438"/>
            <a:ext cx="2838203" cy="7783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Извор: </a:t>
            </a:r>
            <a:br>
              <a:rPr lang="sr-Cyrl-RS" sz="1600" dirty="0">
                <a:latin typeface="+mj-lt"/>
              </a:rPr>
            </a:br>
            <a:r>
              <a:rPr lang="sr-Cyrl-RS" sz="1600" dirty="0">
                <a:latin typeface="+mj-lt"/>
              </a:rPr>
              <a:t>М. И. Моро М. А. Бантова</a:t>
            </a:r>
            <a:br>
              <a:rPr lang="sr-Cyrl-RS" sz="1600" dirty="0">
                <a:latin typeface="+mj-lt"/>
              </a:rPr>
            </a:br>
            <a:r>
              <a:rPr lang="sr-Cyrl-RS" sz="1600" dirty="0">
                <a:latin typeface="+mj-lt"/>
              </a:rPr>
              <a:t>Математика 2</a:t>
            </a:r>
            <a:endParaRPr lang="en-US" sz="1600" dirty="0">
              <a:latin typeface="+mj-lt"/>
            </a:endParaRPr>
          </a:p>
        </p:txBody>
      </p:sp>
      <p:pic>
        <p:nvPicPr>
          <p:cNvPr id="2" name="Ravel - Bolero (original version)">
            <a:hlinkClick r:id="" action="ppaction://media"/>
            <a:extLst>
              <a:ext uri="{FF2B5EF4-FFF2-40B4-BE49-F238E27FC236}">
                <a16:creationId xmlns:a16="http://schemas.microsoft.com/office/drawing/2014/main" id="{21081F4A-3260-4BEF-85B3-CB0D05919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4141" y="6165087"/>
            <a:ext cx="406400" cy="406400"/>
          </a:xfrm>
          <a:prstGeom prst="rect">
            <a:avLst/>
          </a:prstGeom>
        </p:spPr>
      </p:pic>
      <p:pic>
        <p:nvPicPr>
          <p:cNvPr id="12" name="Picture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2E70B0-3092-458F-9225-6F993564E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446" r="8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30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5463264"/>
                  </p:ext>
                </p:extLst>
              </p:nvPr>
            </p:nvGraphicFramePr>
            <p:xfrm>
              <a:off x="7400142" y="454233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142" y="454233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403"/>
                  </p:ext>
                </p:extLst>
              </p:nvPr>
            </p:nvGraphicFramePr>
            <p:xfrm>
              <a:off x="817568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68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8830400" y="303370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500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2634" y="3032364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00142" y="454233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142" y="454233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7568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68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8830400" y="303370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3898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2634" y="3032364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00142" y="454233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142" y="454233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7568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68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0402442"/>
                  </p:ext>
                </p:extLst>
              </p:nvPr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3421118"/>
                  </p:ext>
                </p:extLst>
              </p:nvPr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6917225"/>
                  </p:ext>
                </p:extLst>
              </p:nvPr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0073273"/>
                  </p:ext>
                </p:extLst>
              </p:nvPr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8830400" y="303370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9424089" y="526729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47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2634" y="3032364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00142" y="454233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142" y="454233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7568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568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6108355"/>
                  </p:ext>
                </p:extLst>
              </p:nvPr>
            </p:nvGraphicFramePr>
            <p:xfrm>
              <a:off x="4408284" y="3938376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8284" y="3938376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7991032"/>
                  </p:ext>
                </p:extLst>
              </p:nvPr>
            </p:nvGraphicFramePr>
            <p:xfrm>
              <a:off x="5183829" y="3831619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3829" y="3831619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6212" y="2428405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6408802" y="4671633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8830400" y="303370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9424089" y="526729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BD981-E7E0-4B05-A246-541C3F282AA5}"/>
              </a:ext>
            </a:extLst>
          </p:cNvPr>
          <p:cNvSpPr txBox="1"/>
          <p:nvPr/>
        </p:nvSpPr>
        <p:spPr>
          <a:xfrm>
            <a:off x="2278014" y="5039537"/>
            <a:ext cx="3883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Шећер је подељен на три шоље.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pPr algn="ctr"/>
            <a:r>
              <a:rPr lang="en-GB" b="1" dirty="0">
                <a:latin typeface="+mj-lt"/>
              </a:rPr>
              <a:t>6 : 3 = 2</a:t>
            </a:r>
          </a:p>
        </p:txBody>
      </p:sp>
    </p:spTree>
    <p:extLst>
      <p:ext uri="{BB962C8B-B14F-4D97-AF65-F5344CB8AC3E}">
        <p14:creationId xmlns:p14="http://schemas.microsoft.com/office/powerpoint/2010/main" val="119337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4226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4491848"/>
                  </p:ext>
                </p:extLst>
              </p:nvPr>
            </p:nvGraphicFramePr>
            <p:xfrm>
              <a:off x="5886256" y="2754837"/>
              <a:ext cx="1334849" cy="765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49" cy="765842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6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6256" y="2754837"/>
                <a:ext cx="1334849" cy="765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437681"/>
                  </p:ext>
                </p:extLst>
              </p:nvPr>
            </p:nvGraphicFramePr>
            <p:xfrm>
              <a:off x="6086738" y="2070351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6738" y="2070351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3024424"/>
                  </p:ext>
                </p:extLst>
              </p:nvPr>
            </p:nvGraphicFramePr>
            <p:xfrm>
              <a:off x="6707795" y="2769005"/>
              <a:ext cx="1185057" cy="78687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85057" cy="786878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29690" ay="4096433" az="-105488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7795" y="2769005"/>
                <a:ext cx="1185057" cy="786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adish">
                <a:extLst>
                  <a:ext uri="{FF2B5EF4-FFF2-40B4-BE49-F238E27FC236}">
                    <a16:creationId xmlns:a16="http://schemas.microsoft.com/office/drawing/2014/main" id="{173BF1FD-F940-4026-BE75-A7AF35226A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2132462"/>
                  </p:ext>
                </p:extLst>
              </p:nvPr>
            </p:nvGraphicFramePr>
            <p:xfrm>
              <a:off x="7179054" y="2125083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adish">
                <a:extLst>
                  <a:ext uri="{FF2B5EF4-FFF2-40B4-BE49-F238E27FC236}">
                    <a16:creationId xmlns:a16="http://schemas.microsoft.com/office/drawing/2014/main" id="{173BF1FD-F940-4026-BE75-A7AF35226A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9054" y="2125083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7401004"/>
                  </p:ext>
                </p:extLst>
              </p:nvPr>
            </p:nvGraphicFramePr>
            <p:xfrm>
              <a:off x="6606996" y="2224246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6996" y="2224246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2030085"/>
                  </p:ext>
                </p:extLst>
              </p:nvPr>
            </p:nvGraphicFramePr>
            <p:xfrm>
              <a:off x="6019274" y="329271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9274" y="329271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792352"/>
                  </p:ext>
                </p:extLst>
              </p:nvPr>
            </p:nvGraphicFramePr>
            <p:xfrm>
              <a:off x="7846481" y="2224860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6481" y="2224860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329830"/>
                  </p:ext>
                </p:extLst>
              </p:nvPr>
            </p:nvGraphicFramePr>
            <p:xfrm>
              <a:off x="8067323" y="2836216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67323" y="2836216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6697306"/>
                  </p:ext>
                </p:extLst>
              </p:nvPr>
            </p:nvGraphicFramePr>
            <p:xfrm>
              <a:off x="6323032" y="3780546"/>
              <a:ext cx="1334854" cy="1174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1174987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4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3032" y="3780546"/>
                <a:ext cx="1334854" cy="1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0032988"/>
                  </p:ext>
                </p:extLst>
              </p:nvPr>
            </p:nvGraphicFramePr>
            <p:xfrm>
              <a:off x="6597541" y="3295456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7541" y="3295456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9843742"/>
                  </p:ext>
                </p:extLst>
              </p:nvPr>
            </p:nvGraphicFramePr>
            <p:xfrm>
              <a:off x="7547065" y="333541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7065" y="3335412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567326"/>
                  </p:ext>
                </p:extLst>
              </p:nvPr>
            </p:nvGraphicFramePr>
            <p:xfrm>
              <a:off x="7421592" y="262427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1592" y="2624279"/>
                <a:ext cx="1334854" cy="76584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70B0850-32C8-4E00-80FA-D9734BB4EB3F}"/>
              </a:ext>
            </a:extLst>
          </p:cNvPr>
          <p:cNvSpPr txBox="1"/>
          <p:nvPr/>
        </p:nvSpPr>
        <p:spPr>
          <a:xfrm>
            <a:off x="7048829" y="4786256"/>
            <a:ext cx="156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>
                <a:latin typeface="+mj-lt"/>
              </a:rPr>
              <a:t>12 ротквица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98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2767671"/>
                  </p:ext>
                </p:extLst>
              </p:nvPr>
            </p:nvGraphicFramePr>
            <p:xfrm>
              <a:off x="4498799" y="2569570"/>
              <a:ext cx="1334849" cy="765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49" cy="765842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6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98799" y="2569570"/>
                <a:ext cx="1334849" cy="765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0811500"/>
                  </p:ext>
                </p:extLst>
              </p:nvPr>
            </p:nvGraphicFramePr>
            <p:xfrm>
              <a:off x="5135637" y="255978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5637" y="2559782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2888653"/>
                  </p:ext>
                </p:extLst>
              </p:nvPr>
            </p:nvGraphicFramePr>
            <p:xfrm>
              <a:off x="5406988" y="304991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6988" y="304991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4229623"/>
                  </p:ext>
                </p:extLst>
              </p:nvPr>
            </p:nvGraphicFramePr>
            <p:xfrm>
              <a:off x="5847265" y="260465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7265" y="260465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0558686"/>
                  </p:ext>
                </p:extLst>
              </p:nvPr>
            </p:nvGraphicFramePr>
            <p:xfrm>
              <a:off x="9122675" y="3209950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2675" y="3209950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8546648"/>
                  </p:ext>
                </p:extLst>
              </p:nvPr>
            </p:nvGraphicFramePr>
            <p:xfrm>
              <a:off x="4258032" y="3042240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8032" y="3042240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3836079"/>
                  </p:ext>
                </p:extLst>
              </p:nvPr>
            </p:nvGraphicFramePr>
            <p:xfrm>
              <a:off x="9615062" y="2211342"/>
              <a:ext cx="1336745" cy="7679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6745" cy="767916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28" ay="5350021" az="54000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64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15062" y="2211342"/>
                <a:ext cx="1336745" cy="767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9263016"/>
                  </p:ext>
                </p:extLst>
              </p:nvPr>
            </p:nvGraphicFramePr>
            <p:xfrm>
              <a:off x="9803719" y="3007200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3719" y="3007200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5221860"/>
                  </p:ext>
                </p:extLst>
              </p:nvPr>
            </p:nvGraphicFramePr>
            <p:xfrm>
              <a:off x="10471146" y="2788375"/>
              <a:ext cx="1334854" cy="1174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1174987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4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1146" y="2788375"/>
                <a:ext cx="1334854" cy="1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9187134"/>
                  </p:ext>
                </p:extLst>
              </p:nvPr>
            </p:nvGraphicFramePr>
            <p:xfrm>
              <a:off x="4792517" y="313966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2517" y="313966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66349398"/>
                  </p:ext>
                </p:extLst>
              </p:nvPr>
            </p:nvGraphicFramePr>
            <p:xfrm>
              <a:off x="10150017" y="250226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0017" y="250226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1847996"/>
                  </p:ext>
                </p:extLst>
              </p:nvPr>
            </p:nvGraphicFramePr>
            <p:xfrm>
              <a:off x="9430187" y="265931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0187" y="2659319"/>
                <a:ext cx="1334854" cy="7658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770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2201677"/>
                  </p:ext>
                </p:extLst>
              </p:nvPr>
            </p:nvGraphicFramePr>
            <p:xfrm>
              <a:off x="5239489" y="2624232"/>
              <a:ext cx="1334849" cy="765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49" cy="765842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6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9489" y="2624232"/>
                <a:ext cx="1334849" cy="765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8846463"/>
                  </p:ext>
                </p:extLst>
              </p:nvPr>
            </p:nvGraphicFramePr>
            <p:xfrm>
              <a:off x="5876327" y="261444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6327" y="261444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0683111"/>
                  </p:ext>
                </p:extLst>
              </p:nvPr>
            </p:nvGraphicFramePr>
            <p:xfrm>
              <a:off x="6147678" y="310457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7678" y="310457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9742295"/>
                  </p:ext>
                </p:extLst>
              </p:nvPr>
            </p:nvGraphicFramePr>
            <p:xfrm>
              <a:off x="6587955" y="265931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7955" y="265931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2402333"/>
                  </p:ext>
                </p:extLst>
              </p:nvPr>
            </p:nvGraphicFramePr>
            <p:xfrm>
              <a:off x="8177188" y="319432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7188" y="319432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3630220"/>
                  </p:ext>
                </p:extLst>
              </p:nvPr>
            </p:nvGraphicFramePr>
            <p:xfrm>
              <a:off x="4998722" y="309690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8722" y="3096902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8333517"/>
                  </p:ext>
                </p:extLst>
              </p:nvPr>
            </p:nvGraphicFramePr>
            <p:xfrm>
              <a:off x="8749384" y="2363430"/>
              <a:ext cx="1336745" cy="7679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6745" cy="767916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28" ay="5350021" az="54000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64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49384" y="2363430"/>
                <a:ext cx="1336745" cy="767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4326219"/>
                  </p:ext>
                </p:extLst>
              </p:nvPr>
            </p:nvGraphicFramePr>
            <p:xfrm>
              <a:off x="8938041" y="3159288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8041" y="3159288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030662"/>
                  </p:ext>
                </p:extLst>
              </p:nvPr>
            </p:nvGraphicFramePr>
            <p:xfrm>
              <a:off x="9605468" y="2940463"/>
              <a:ext cx="1334854" cy="1174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1174987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4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5468" y="2940463"/>
                <a:ext cx="1334854" cy="1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8082584"/>
                  </p:ext>
                </p:extLst>
              </p:nvPr>
            </p:nvGraphicFramePr>
            <p:xfrm>
              <a:off x="5533207" y="319432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3207" y="319432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91232433"/>
                  </p:ext>
                </p:extLst>
              </p:nvPr>
            </p:nvGraphicFramePr>
            <p:xfrm>
              <a:off x="9284339" y="265435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84339" y="2654352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0818158"/>
                  </p:ext>
                </p:extLst>
              </p:nvPr>
            </p:nvGraphicFramePr>
            <p:xfrm>
              <a:off x="8564509" y="281140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509" y="2811407"/>
                <a:ext cx="1334854" cy="76584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1897093-0CC6-426F-BD70-B5D2C1B65A6D}"/>
              </a:ext>
            </a:extLst>
          </p:cNvPr>
          <p:cNvSpPr txBox="1"/>
          <p:nvPr/>
        </p:nvSpPr>
        <p:spPr>
          <a:xfrm>
            <a:off x="5694663" y="4195650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BB35FD-EFBE-48F2-B616-B2DBF56A9069}"/>
              </a:ext>
            </a:extLst>
          </p:cNvPr>
          <p:cNvSpPr txBox="1"/>
          <p:nvPr/>
        </p:nvSpPr>
        <p:spPr>
          <a:xfrm>
            <a:off x="8938041" y="4152687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306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6063726"/>
                  </p:ext>
                </p:extLst>
              </p:nvPr>
            </p:nvGraphicFramePr>
            <p:xfrm>
              <a:off x="5275115" y="1899837"/>
              <a:ext cx="1334849" cy="765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49" cy="765842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6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5115" y="1899837"/>
                <a:ext cx="1334849" cy="765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4059960"/>
                  </p:ext>
                </p:extLst>
              </p:nvPr>
            </p:nvGraphicFramePr>
            <p:xfrm>
              <a:off x="5911953" y="189004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953" y="189004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4473844"/>
                  </p:ext>
                </p:extLst>
              </p:nvPr>
            </p:nvGraphicFramePr>
            <p:xfrm>
              <a:off x="6183304" y="238018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3304" y="238018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5190113"/>
                  </p:ext>
                </p:extLst>
              </p:nvPr>
            </p:nvGraphicFramePr>
            <p:xfrm>
              <a:off x="6623581" y="193492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3581" y="193492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0567164"/>
                  </p:ext>
                </p:extLst>
              </p:nvPr>
            </p:nvGraphicFramePr>
            <p:xfrm>
              <a:off x="8212814" y="246993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2814" y="246993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5071138"/>
                  </p:ext>
                </p:extLst>
              </p:nvPr>
            </p:nvGraphicFramePr>
            <p:xfrm>
              <a:off x="5034348" y="237250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4348" y="237250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4831694"/>
                  </p:ext>
                </p:extLst>
              </p:nvPr>
            </p:nvGraphicFramePr>
            <p:xfrm>
              <a:off x="8785010" y="1639035"/>
              <a:ext cx="1336745" cy="7679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6745" cy="767916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28" ay="5350021" az="54000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64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5010" y="1639035"/>
                <a:ext cx="1336745" cy="767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7360334"/>
                  </p:ext>
                </p:extLst>
              </p:nvPr>
            </p:nvGraphicFramePr>
            <p:xfrm>
              <a:off x="8973667" y="2434893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3667" y="2434893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1426592"/>
                  </p:ext>
                </p:extLst>
              </p:nvPr>
            </p:nvGraphicFramePr>
            <p:xfrm>
              <a:off x="9641094" y="2216068"/>
              <a:ext cx="1334854" cy="1174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1174987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4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1094" y="2216068"/>
                <a:ext cx="1334854" cy="1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7906125"/>
                  </p:ext>
                </p:extLst>
              </p:nvPr>
            </p:nvGraphicFramePr>
            <p:xfrm>
              <a:off x="5568833" y="246993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8833" y="246993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9861727"/>
                  </p:ext>
                </p:extLst>
              </p:nvPr>
            </p:nvGraphicFramePr>
            <p:xfrm>
              <a:off x="9319965" y="192995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19965" y="192995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8914601"/>
                  </p:ext>
                </p:extLst>
              </p:nvPr>
            </p:nvGraphicFramePr>
            <p:xfrm>
              <a:off x="8600135" y="208701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00135" y="2087012"/>
                <a:ext cx="1334854" cy="76584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FE0539-2A07-4B0D-B57A-53122F9D7B4B}"/>
              </a:ext>
            </a:extLst>
          </p:cNvPr>
          <p:cNvSpPr txBox="1"/>
          <p:nvPr/>
        </p:nvSpPr>
        <p:spPr>
          <a:xfrm>
            <a:off x="7177977" y="4203661"/>
            <a:ext cx="1422158" cy="37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12 : </a:t>
            </a:r>
            <a:r>
              <a:rPr lang="en-GB" dirty="0">
                <a:latin typeface="+mj-lt"/>
              </a:rPr>
              <a:t>2</a:t>
            </a:r>
            <a:r>
              <a:rPr lang="sr-Cyrl-RS" dirty="0">
                <a:latin typeface="+mj-lt"/>
              </a:rPr>
              <a:t> = </a:t>
            </a:r>
            <a:r>
              <a:rPr lang="en-GB" dirty="0">
                <a:latin typeface="+mj-lt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6CA79-416C-461A-85BD-BED2B1CD44D1}"/>
              </a:ext>
            </a:extLst>
          </p:cNvPr>
          <p:cNvSpPr txBox="1"/>
          <p:nvPr/>
        </p:nvSpPr>
        <p:spPr>
          <a:xfrm>
            <a:off x="5600719" y="3429000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1B57CB-A25D-47AA-9708-EED56747242F}"/>
              </a:ext>
            </a:extLst>
          </p:cNvPr>
          <p:cNvSpPr txBox="1"/>
          <p:nvPr/>
        </p:nvSpPr>
        <p:spPr>
          <a:xfrm>
            <a:off x="8940544" y="3375869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189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Од 12 ротквица направљени су гроздови, по 6 у сваком. Колико гроздова смо добили?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75115" y="1899837"/>
              <a:ext cx="1334849" cy="765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49" cy="765842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642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adish">
                <a:extLst>
                  <a:ext uri="{FF2B5EF4-FFF2-40B4-BE49-F238E27FC236}">
                    <a16:creationId xmlns:a16="http://schemas.microsoft.com/office/drawing/2014/main" id="{0ED542EE-3745-4BD0-978D-7F68D1BF1F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5115" y="1899837"/>
                <a:ext cx="1334849" cy="765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11953" y="1890049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adish">
                <a:extLst>
                  <a:ext uri="{FF2B5EF4-FFF2-40B4-BE49-F238E27FC236}">
                    <a16:creationId xmlns:a16="http://schemas.microsoft.com/office/drawing/2014/main" id="{9A88C76E-92D9-4806-A0A0-934A9E42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1953" y="1890049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83304" y="238018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adish">
                <a:extLst>
                  <a:ext uri="{FF2B5EF4-FFF2-40B4-BE49-F238E27FC236}">
                    <a16:creationId xmlns:a16="http://schemas.microsoft.com/office/drawing/2014/main" id="{24F53044-A3CF-47EE-AB38-148178571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3304" y="238018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23581" y="193492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adish">
                <a:extLst>
                  <a:ext uri="{FF2B5EF4-FFF2-40B4-BE49-F238E27FC236}">
                    <a16:creationId xmlns:a16="http://schemas.microsoft.com/office/drawing/2014/main" id="{C8CC75AA-3BE3-4294-AEA8-7AE23682FE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3581" y="193492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12814" y="246993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Radish">
                <a:extLst>
                  <a:ext uri="{FF2B5EF4-FFF2-40B4-BE49-F238E27FC236}">
                    <a16:creationId xmlns:a16="http://schemas.microsoft.com/office/drawing/2014/main" id="{F01DFFE8-9F60-49BE-8091-836FEF692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2814" y="246993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34348" y="237250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Radish">
                <a:extLst>
                  <a:ext uri="{FF2B5EF4-FFF2-40B4-BE49-F238E27FC236}">
                    <a16:creationId xmlns:a16="http://schemas.microsoft.com/office/drawing/2014/main" id="{52A87D00-A54A-4AAC-9E3E-3FD3EDDD66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4348" y="237250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85010" y="1639035"/>
              <a:ext cx="1336745" cy="7679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6745" cy="767916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28" ay="5350021" az="54000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642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Radish">
                <a:extLst>
                  <a:ext uri="{FF2B5EF4-FFF2-40B4-BE49-F238E27FC236}">
                    <a16:creationId xmlns:a16="http://schemas.microsoft.com/office/drawing/2014/main" id="{8845BBCE-A4E3-4E66-B40B-F1C36E253E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5010" y="1639035"/>
                <a:ext cx="1336745" cy="767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973667" y="2434893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Radish">
                <a:extLst>
                  <a:ext uri="{FF2B5EF4-FFF2-40B4-BE49-F238E27FC236}">
                    <a16:creationId xmlns:a16="http://schemas.microsoft.com/office/drawing/2014/main" id="{4C1DAE2E-E998-4F64-80D3-AB2365F32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3667" y="2434893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1094" y="2216068"/>
              <a:ext cx="1334854" cy="1174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1174987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64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Radish">
                <a:extLst>
                  <a:ext uri="{FF2B5EF4-FFF2-40B4-BE49-F238E27FC236}">
                    <a16:creationId xmlns:a16="http://schemas.microsoft.com/office/drawing/2014/main" id="{7F51AA40-FF35-481C-B4C3-E79631A28B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41094" y="2216068"/>
                <a:ext cx="1334854" cy="1174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68833" y="2469934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Radish">
                <a:extLst>
                  <a:ext uri="{FF2B5EF4-FFF2-40B4-BE49-F238E27FC236}">
                    <a16:creationId xmlns:a16="http://schemas.microsoft.com/office/drawing/2014/main" id="{119449CF-524B-4493-AE82-64BAAF416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8833" y="2469934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319965" y="1929957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Radish">
                <a:extLst>
                  <a:ext uri="{FF2B5EF4-FFF2-40B4-BE49-F238E27FC236}">
                    <a16:creationId xmlns:a16="http://schemas.microsoft.com/office/drawing/2014/main" id="{0A2A3BA5-BAAF-4F09-B943-98C0C8862A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19965" y="1929957"/>
                <a:ext cx="1334854" cy="765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00135" y="2087012"/>
              <a:ext cx="1334854" cy="7658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34854" cy="765843"/>
                    </a:xfrm>
                    <a:prstGeom prst="rect">
                      <a:avLst/>
                    </a:prstGeom>
                  </am3d:spPr>
                  <am3d:camera>
                    <am3d:pos x="0" y="0" z="613911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7446" d="1000000"/>
                    <am3d:preTrans dx="-221103" dy="-1088019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64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Radish">
                <a:extLst>
                  <a:ext uri="{FF2B5EF4-FFF2-40B4-BE49-F238E27FC236}">
                    <a16:creationId xmlns:a16="http://schemas.microsoft.com/office/drawing/2014/main" id="{266D4E74-9DFF-4149-A7D6-0941D0CD1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00135" y="2087012"/>
                <a:ext cx="1334854" cy="76584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FE0539-2A07-4B0D-B57A-53122F9D7B4B}"/>
              </a:ext>
            </a:extLst>
          </p:cNvPr>
          <p:cNvSpPr txBox="1"/>
          <p:nvPr/>
        </p:nvSpPr>
        <p:spPr>
          <a:xfrm>
            <a:off x="7177977" y="4203661"/>
            <a:ext cx="1422158" cy="37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12 : </a:t>
            </a:r>
            <a:r>
              <a:rPr lang="en-GB" dirty="0">
                <a:latin typeface="+mj-lt"/>
              </a:rPr>
              <a:t>2</a:t>
            </a:r>
            <a:r>
              <a:rPr lang="sr-Cyrl-RS" dirty="0">
                <a:latin typeface="+mj-lt"/>
              </a:rPr>
              <a:t> = </a:t>
            </a:r>
            <a:r>
              <a:rPr lang="en-GB" dirty="0">
                <a:latin typeface="+mj-lt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39296-B3FD-44AD-8C01-8FF8FEC7100F}"/>
              </a:ext>
            </a:extLst>
          </p:cNvPr>
          <p:cNvSpPr txBox="1"/>
          <p:nvPr/>
        </p:nvSpPr>
        <p:spPr>
          <a:xfrm>
            <a:off x="6082035" y="4721391"/>
            <a:ext cx="37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Добили смо 2 грозда ротквица.</a:t>
            </a:r>
            <a:endParaRPr lang="en-GB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9631C1-8BE5-49A8-B810-C6E488714D96}"/>
              </a:ext>
            </a:extLst>
          </p:cNvPr>
          <p:cNvSpPr txBox="1"/>
          <p:nvPr/>
        </p:nvSpPr>
        <p:spPr>
          <a:xfrm>
            <a:off x="5701775" y="3388034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4F49FD-F8A7-482A-B56D-0C7AB2808C73}"/>
              </a:ext>
            </a:extLst>
          </p:cNvPr>
          <p:cNvSpPr txBox="1"/>
          <p:nvPr/>
        </p:nvSpPr>
        <p:spPr>
          <a:xfrm>
            <a:off x="8881956" y="3338612"/>
            <a:ext cx="1334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6 ротквица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100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5084" y="1742499"/>
            <a:ext cx="5181600" cy="3067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</a:t>
            </a:r>
            <a:r>
              <a:rPr lang="en-GB" sz="1800" dirty="0">
                <a:latin typeface="+mj-lt"/>
              </a:rPr>
              <a:t>6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за сваки задатак слику и реши задатке: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1. 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81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7823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37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533782"/>
              </p:ext>
            </p:extLst>
          </p:nvPr>
        </p:nvGraphicFramePr>
        <p:xfrm>
          <a:off x="5953755" y="2635131"/>
          <a:ext cx="533967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111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481629"/>
              </p:ext>
            </p:extLst>
          </p:nvPr>
        </p:nvGraphicFramePr>
        <p:xfrm>
          <a:off x="5953755" y="2635131"/>
          <a:ext cx="533967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Треба платити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4 копејке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530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915633"/>
              </p:ext>
            </p:extLst>
          </p:nvPr>
        </p:nvGraphicFramePr>
        <p:xfrm>
          <a:off x="5953755" y="2635131"/>
          <a:ext cx="533967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• 2 = 6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Треба платити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4 копејке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840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39093"/>
              </p:ext>
            </p:extLst>
          </p:nvPr>
        </p:nvGraphicFramePr>
        <p:xfrm>
          <a:off x="5953755" y="2635131"/>
          <a:ext cx="533967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• 2 = 6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Треба платити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4 копејке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6 копејака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51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085386"/>
              </p:ext>
            </p:extLst>
          </p:nvPr>
        </p:nvGraphicFramePr>
        <p:xfrm>
          <a:off x="5953755" y="2635131"/>
          <a:ext cx="533967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6 оловака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• 2 = 6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 • 2 = 12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Треба платити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4 копејке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6 копејака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54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157. задатак</a:t>
            </a: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Оловка кошта 2 копејке. Колико копејака треба платити за  2 оловке (3 оловке, 6 оловака)?</a:t>
            </a:r>
            <a:endParaRPr lang="en-GB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F1B262-A998-4E23-8E1A-498803A3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12155"/>
              </p:ext>
            </p:extLst>
          </p:nvPr>
        </p:nvGraphicFramePr>
        <p:xfrm>
          <a:off x="5953755" y="2635131"/>
          <a:ext cx="533967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9893">
                  <a:extLst>
                    <a:ext uri="{9D8B030D-6E8A-4147-A177-3AD203B41FA5}">
                      <a16:colId xmlns:a16="http://schemas.microsoft.com/office/drawing/2014/main" val="1112073706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2830790533"/>
                    </a:ext>
                  </a:extLst>
                </a:gridCol>
                <a:gridCol w="1779893">
                  <a:extLst>
                    <a:ext uri="{9D8B030D-6E8A-4147-A177-3AD203B41FA5}">
                      <a16:colId xmlns:a16="http://schemas.microsoft.com/office/drawing/2014/main" val="3176258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3 оловке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6 оловака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47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2 • 2 = 4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 • 2 = 6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 • 2 = 12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9460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Треба платити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7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4 копејке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6 копејака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latin typeface="+mj-lt"/>
                        </a:rPr>
                        <a:t>12 копејака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3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603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4458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29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1686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158. задатак</a:t>
            </a:r>
          </a:p>
          <a:p>
            <a:pPr marL="0" indent="0">
              <a:buNone/>
            </a:pPr>
            <a:endParaRPr lang="sr-Cyrl-RS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F2F5FBC-33F8-4EE7-AA96-B53D2EEF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5" y="2748055"/>
            <a:ext cx="1231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F2AD47-763D-4A25-A829-070B63D89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51097"/>
              </p:ext>
            </p:extLst>
          </p:nvPr>
        </p:nvGraphicFramePr>
        <p:xfrm>
          <a:off x="224055" y="3450929"/>
          <a:ext cx="4953587" cy="75317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76344">
                  <a:extLst>
                    <a:ext uri="{9D8B030D-6E8A-4147-A177-3AD203B41FA5}">
                      <a16:colId xmlns:a16="http://schemas.microsoft.com/office/drawing/2014/main" val="733578169"/>
                    </a:ext>
                  </a:extLst>
                </a:gridCol>
                <a:gridCol w="2477243">
                  <a:extLst>
                    <a:ext uri="{9D8B030D-6E8A-4147-A177-3AD203B41FA5}">
                      <a16:colId xmlns:a16="http://schemas.microsoft.com/office/drawing/2014/main" val="4163128716"/>
                    </a:ext>
                  </a:extLst>
                </a:gridCol>
              </a:tblGrid>
              <a:tr h="753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 </a:t>
                      </a:r>
                      <a:r>
                        <a:rPr lang="sr-Cyrl-RS" sz="1600">
                          <a:effectLst/>
                          <a:latin typeface="+mj-lt"/>
                        </a:rPr>
                        <a:t>+ 8 + 8 + 8 + 8 * 8 • 5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9 • 6 * 9 + 9 + 9 + 9 + 9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58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345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7292962"/>
                  </p:ext>
                </p:extLst>
              </p:nvPr>
            </p:nvGraphicFramePr>
            <p:xfrm>
              <a:off x="12913983" y="26885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13983" y="26885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5429405"/>
                  </p:ext>
                </p:extLst>
              </p:nvPr>
            </p:nvGraphicFramePr>
            <p:xfrm>
              <a:off x="13689528" y="16209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89528" y="16209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251007" y="100101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51007" y="100101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026552" y="89425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26552" y="894258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5857" y="3465443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3196" y="2675466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12611595" y="1353787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616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450" y="2962335"/>
            <a:ext cx="1749728" cy="584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158. задатак</a:t>
            </a:r>
          </a:p>
          <a:p>
            <a:pPr marL="0" indent="0">
              <a:buNone/>
            </a:pPr>
            <a:endParaRPr lang="sr-Cyrl-RS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F2F5FBC-33F8-4EE7-AA96-B53D2EEF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5" y="3428999"/>
            <a:ext cx="1231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F2AD47-763D-4A25-A829-070B63D89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837340"/>
              </p:ext>
            </p:extLst>
          </p:nvPr>
        </p:nvGraphicFramePr>
        <p:xfrm>
          <a:off x="3798530" y="2793937"/>
          <a:ext cx="6485502" cy="15063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42163">
                  <a:extLst>
                    <a:ext uri="{9D8B030D-6E8A-4147-A177-3AD203B41FA5}">
                      <a16:colId xmlns:a16="http://schemas.microsoft.com/office/drawing/2014/main" val="733578169"/>
                    </a:ext>
                  </a:extLst>
                </a:gridCol>
                <a:gridCol w="3243339">
                  <a:extLst>
                    <a:ext uri="{9D8B030D-6E8A-4147-A177-3AD203B41FA5}">
                      <a16:colId xmlns:a16="http://schemas.microsoft.com/office/drawing/2014/main" val="4163128716"/>
                    </a:ext>
                  </a:extLst>
                </a:gridCol>
              </a:tblGrid>
              <a:tr h="753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 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+ 8 + 8 + 8 + 8  *  8 • 5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9 • 6  *  9 + 9 + 9 + 9 + 9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58945"/>
                  </a:ext>
                </a:extLst>
              </a:tr>
              <a:tr h="753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+ 8 + 8 + 8 + 8   =   8 • 5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1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46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450" y="2962335"/>
            <a:ext cx="1749728" cy="584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158. задатак</a:t>
            </a:r>
          </a:p>
          <a:p>
            <a:pPr marL="0" indent="0">
              <a:buNone/>
            </a:pPr>
            <a:endParaRPr lang="sr-Cyrl-RS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F2F5FBC-33F8-4EE7-AA96-B53D2EEF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5" y="3428999"/>
            <a:ext cx="1231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F2AD47-763D-4A25-A829-070B63D89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667377"/>
              </p:ext>
            </p:extLst>
          </p:nvPr>
        </p:nvGraphicFramePr>
        <p:xfrm>
          <a:off x="3798530" y="2793937"/>
          <a:ext cx="6485502" cy="15063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42163">
                  <a:extLst>
                    <a:ext uri="{9D8B030D-6E8A-4147-A177-3AD203B41FA5}">
                      <a16:colId xmlns:a16="http://schemas.microsoft.com/office/drawing/2014/main" val="733578169"/>
                    </a:ext>
                  </a:extLst>
                </a:gridCol>
                <a:gridCol w="3243339">
                  <a:extLst>
                    <a:ext uri="{9D8B030D-6E8A-4147-A177-3AD203B41FA5}">
                      <a16:colId xmlns:a16="http://schemas.microsoft.com/office/drawing/2014/main" val="4163128716"/>
                    </a:ext>
                  </a:extLst>
                </a:gridCol>
              </a:tblGrid>
              <a:tr h="753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 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+ 8 + 8 + 8 + 8  *  8 • 5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9 • 6  *  9 + 9 + 9 + 9 + 9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58945"/>
                  </a:ext>
                </a:extLst>
              </a:tr>
              <a:tr h="753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+ 8 + 8 + 8 + 8   =   8 • 5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• 6  *  9 • 5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1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55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450" y="2962335"/>
            <a:ext cx="1749728" cy="584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000" dirty="0">
                <a:latin typeface="+mj-lt"/>
              </a:rPr>
              <a:t>158. задатак</a:t>
            </a:r>
          </a:p>
          <a:p>
            <a:pPr marL="0" indent="0">
              <a:buNone/>
            </a:pPr>
            <a:endParaRPr lang="sr-Cyrl-RS" sz="2000" dirty="0">
              <a:latin typeface="+mj-lt"/>
            </a:endParaRPr>
          </a:p>
          <a:p>
            <a:pPr marL="0" indent="0">
              <a:buNone/>
            </a:pPr>
            <a:endParaRPr lang="en-GB" sz="2000" dirty="0">
              <a:latin typeface="+mj-lt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F2F5FBC-33F8-4EE7-AA96-B53D2EEF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5" y="3414155"/>
            <a:ext cx="1231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&gt;, &lt;, =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F2AD47-763D-4A25-A829-070B63D89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00491"/>
              </p:ext>
            </p:extLst>
          </p:nvPr>
        </p:nvGraphicFramePr>
        <p:xfrm>
          <a:off x="3798530" y="2793937"/>
          <a:ext cx="6485502" cy="150634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42163">
                  <a:extLst>
                    <a:ext uri="{9D8B030D-6E8A-4147-A177-3AD203B41FA5}">
                      <a16:colId xmlns:a16="http://schemas.microsoft.com/office/drawing/2014/main" val="733578169"/>
                    </a:ext>
                  </a:extLst>
                </a:gridCol>
                <a:gridCol w="3243339">
                  <a:extLst>
                    <a:ext uri="{9D8B030D-6E8A-4147-A177-3AD203B41FA5}">
                      <a16:colId xmlns:a16="http://schemas.microsoft.com/office/drawing/2014/main" val="4163128716"/>
                    </a:ext>
                  </a:extLst>
                </a:gridCol>
              </a:tblGrid>
              <a:tr h="753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 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+ 8 + 8 + 8 + 8  *  8 • 5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9 • 6  *  9 + 9 + 9 + 9 + 9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458945"/>
                  </a:ext>
                </a:extLst>
              </a:tr>
              <a:tr h="753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+ 8 + 8 + 8 + 8   </a:t>
                      </a:r>
                      <a:r>
                        <a:rPr lang="sr-Cyrl-R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=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8 • 5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• 6  *  9 •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• 6 </a:t>
                      </a:r>
                      <a:r>
                        <a:rPr lang="sr-Cyrl-RS" sz="2000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sr-Cyrl-R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&gt;</a:t>
                      </a:r>
                      <a:r>
                        <a:rPr lang="sr-Cyrl-RS" sz="20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sr-Cyrl-RS" sz="2000" kern="120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• 5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1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96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6922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2259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159.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 додатне часове певања иде 42 ученика, цртања 5 ученика мање, а на спортске активности толико ученика колико имају додатни часови певања и цртања заједно.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 Колико додатних часова спортских активности имају ученици?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sr-Cyrl-RS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49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2259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159.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 додатне часове певања иде 42 ученика, цртања 5 ученика мање, а на спортске активности толико ученика колико имају додатни часови певања и цртања заједно.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 Колико додатних часова спортских активности имају ученици?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sr-Cyrl-RS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53CE86-0BF4-495D-9E4D-DFAF22BAE5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166895"/>
              </p:ext>
            </p:extLst>
          </p:nvPr>
        </p:nvGraphicFramePr>
        <p:xfrm>
          <a:off x="5735783" y="661012"/>
          <a:ext cx="5077360" cy="4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1228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2259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159.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 додатне часове певања иде 42 ученика, цртања 5 ученика мање, а на спортске активности толико ученика колико имају додатни часови певања и цртања заједно.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 Колико додатних часова спортских активности имају ученици?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sr-Cyrl-RS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53CE86-0BF4-495D-9E4D-DFAF22BAE5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345120"/>
              </p:ext>
            </p:extLst>
          </p:nvPr>
        </p:nvGraphicFramePr>
        <p:xfrm>
          <a:off x="5735783" y="661012"/>
          <a:ext cx="5077360" cy="4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EBD37E-78DC-4F68-AB53-3F6E77944C2C}"/>
              </a:ext>
            </a:extLst>
          </p:cNvPr>
          <p:cNvSpPr txBox="1"/>
          <p:nvPr/>
        </p:nvSpPr>
        <p:spPr>
          <a:xfrm>
            <a:off x="5177642" y="5800191"/>
            <a:ext cx="553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Часови цртања = Часови певања – 5 = 42 – 5 = 37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667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348141"/>
            <a:ext cx="4953587" cy="2259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159.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 додатне часове певања иде 42 ученика, цртања 5 ученика мање, а на спортске активности толико ученика колико имају додатни часови певања и цртања заједно.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Колико додатних часова спортских активности имају ученици?</a:t>
            </a:r>
            <a:endParaRPr lang="en-GB" sz="1800" dirty="0">
              <a:latin typeface="+mj-lt"/>
            </a:endParaRPr>
          </a:p>
          <a:p>
            <a:pPr marL="0" indent="0">
              <a:buNone/>
            </a:pPr>
            <a:endParaRPr lang="sr-Cyrl-RS" sz="18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953CE86-0BF4-495D-9E4D-DFAF22BAE5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975324"/>
              </p:ext>
            </p:extLst>
          </p:nvPr>
        </p:nvGraphicFramePr>
        <p:xfrm>
          <a:off x="5735783" y="661012"/>
          <a:ext cx="5077360" cy="492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FEBD37E-78DC-4F68-AB53-3F6E77944C2C}"/>
              </a:ext>
            </a:extLst>
          </p:cNvPr>
          <p:cNvSpPr txBox="1"/>
          <p:nvPr/>
        </p:nvSpPr>
        <p:spPr>
          <a:xfrm>
            <a:off x="2927269" y="5945824"/>
            <a:ext cx="800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+mj-lt"/>
              </a:rPr>
              <a:t>Спортске активности = Часови певања + Часови цртања = 42 + 37 = 79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33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6109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39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48431"/>
              </p:ext>
            </p:extLst>
          </p:nvPr>
        </p:nvGraphicFramePr>
        <p:xfrm>
          <a:off x="224055" y="2690251"/>
          <a:ext cx="4238695" cy="61142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12385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1413155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1413155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305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</a:rPr>
                        <a:t>96 – 26 – 64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305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9393"/>
              </p:ext>
            </p:extLst>
          </p:nvPr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21605"/>
              </p:ext>
            </p:extLst>
          </p:nvPr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822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3983"/>
                  </p:ext>
                </p:extLst>
              </p:nvPr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7317573"/>
                  </p:ext>
                </p:extLst>
              </p:nvPr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251007" y="100101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51007" y="100101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026552" y="89425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26552" y="894258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5857" y="3465443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3196" y="2675466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12611595" y="1353787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7613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95174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</a:rPr>
                        <a:t>96 – 26 – 64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22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405704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</a:rPr>
                        <a:t>96 – 26 – 64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95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02646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effectLst/>
                          <a:latin typeface="+mj-lt"/>
                        </a:rPr>
                        <a:t>96 – 26 – 64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63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83242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96 – 26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71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62645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96 – 26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+ 6 - 0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91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53582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96 – 26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–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–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+ 0 - 9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158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17F162-6A09-47E0-8FBF-6CAE616E1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60588"/>
              </p:ext>
            </p:extLst>
          </p:nvPr>
        </p:nvGraphicFramePr>
        <p:xfrm>
          <a:off x="5165766" y="1433449"/>
          <a:ext cx="6640235" cy="381900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12607">
                  <a:extLst>
                    <a:ext uri="{9D8B030D-6E8A-4147-A177-3AD203B41FA5}">
                      <a16:colId xmlns:a16="http://schemas.microsoft.com/office/drawing/2014/main" val="309592234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977390496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539961573"/>
                    </a:ext>
                  </a:extLst>
                </a:gridCol>
              </a:tblGrid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49 + 18 – 49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+ 49 – 49=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+ 0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18 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96 – 26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– 64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17 + 6 –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– 0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363223"/>
                  </a:ext>
                </a:extLst>
              </a:tr>
              <a:tr h="190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56 – 47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+ 18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75 – 42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+ 57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24 + 0 – 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– 9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9738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/>
        </p:nvGraphicFramePr>
        <p:xfrm>
          <a:off x="224055" y="4013860"/>
          <a:ext cx="4485025" cy="3693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446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149528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369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163854" y="355632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BE06-87FC-4399-A894-F2590C02126E}"/>
              </a:ext>
            </a:extLst>
          </p:cNvPr>
          <p:cNvSpPr/>
          <p:nvPr/>
        </p:nvSpPr>
        <p:spPr>
          <a:xfrm>
            <a:off x="151645" y="2236092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972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011100"/>
              </p:ext>
            </p:extLst>
          </p:nvPr>
        </p:nvGraphicFramePr>
        <p:xfrm>
          <a:off x="4655127" y="2044870"/>
          <a:ext cx="6792686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63406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26464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26464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x + 17 = 40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a – 16 = 40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31 – c = 9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4634784" y="1544529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703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01902"/>
              </p:ext>
            </p:extLst>
          </p:nvPr>
        </p:nvGraphicFramePr>
        <p:xfrm>
          <a:off x="4655127" y="2044870"/>
          <a:ext cx="6792686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63406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264640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264640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x + 17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17,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 – 16 = 40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 – c =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4634784" y="1544529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278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49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94646"/>
              </p:ext>
            </p:extLst>
          </p:nvPr>
        </p:nvGraphicFramePr>
        <p:xfrm>
          <a:off x="3526972" y="1967516"/>
          <a:ext cx="8440973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263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x + 17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17,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+ 10) – (10 + 7),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 – 16 = 40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 – c =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4634784" y="1544529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64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251007" y="100101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51007" y="100101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026552" y="89425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26552" y="894258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5857" y="3465443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12611595" y="1353787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5433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50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59191"/>
              </p:ext>
            </p:extLst>
          </p:nvPr>
        </p:nvGraphicFramePr>
        <p:xfrm>
          <a:off x="3526972" y="1967516"/>
          <a:ext cx="8440973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263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x + 17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17,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+ 10) – (10 + 7),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(30 - 10) – (10 - 7),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 + 3,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 – 16 = 40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 – c =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3526972" y="1490873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7388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696826"/>
              </p:ext>
            </p:extLst>
          </p:nvPr>
        </p:nvGraphicFramePr>
        <p:xfrm>
          <a:off x="3526972" y="1967516"/>
          <a:ext cx="8440973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263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x + 17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17,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+ 10) – (10 + 7),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(30 - 10) – (10 - 7),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 + 3,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 – 16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+ 16,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56.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 – c = 9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3526972" y="1490873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61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F409B3-8757-4B58-8442-2B9DA546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85359"/>
              </p:ext>
            </p:extLst>
          </p:nvPr>
        </p:nvGraphicFramePr>
        <p:xfrm>
          <a:off x="3526972" y="1967516"/>
          <a:ext cx="8440973" cy="20283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2635">
                  <a:extLst>
                    <a:ext uri="{9D8B030D-6E8A-4147-A177-3AD203B41FA5}">
                      <a16:colId xmlns:a16="http://schemas.microsoft.com/office/drawing/2014/main" val="1156968174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1829506608"/>
                    </a:ext>
                  </a:extLst>
                </a:gridCol>
                <a:gridCol w="2814169">
                  <a:extLst>
                    <a:ext uri="{9D8B030D-6E8A-4147-A177-3AD203B41FA5}">
                      <a16:colId xmlns:a16="http://schemas.microsoft.com/office/drawing/2014/main" val="2327995207"/>
                    </a:ext>
                  </a:extLst>
                </a:gridCol>
              </a:tblGrid>
              <a:tr h="20283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x + 17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17,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+ 10) – (10 + 7),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(30 - 10) – (10 - 7),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 + 3,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 – 16 = 40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= 40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+ 16,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56.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31 – c = 9</a:t>
                      </a:r>
                      <a:r>
                        <a:rPr lang="sr-Cyrl-RS" sz="1800" dirty="0">
                          <a:effectLst/>
                          <a:latin typeface="+mj-lt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 = 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 – 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 =</a:t>
                      </a:r>
                      <a:r>
                        <a:rPr lang="sr-Cyrl-RS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22.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2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/>
        </p:nvGraphicFramePr>
        <p:xfrm>
          <a:off x="182181" y="5679886"/>
          <a:ext cx="4045676" cy="1097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22469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023207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43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368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87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2934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1D6E8F7-D3CB-420F-9D77-635443A6F6BC}"/>
              </a:ext>
            </a:extLst>
          </p:cNvPr>
          <p:cNvSpPr/>
          <p:nvPr/>
        </p:nvSpPr>
        <p:spPr>
          <a:xfrm>
            <a:off x="3526972" y="1490873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2</a:t>
            </a:r>
            <a:endParaRPr lang="en-GB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114777" y="5252451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2720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339309"/>
              </p:ext>
            </p:extLst>
          </p:nvPr>
        </p:nvGraphicFramePr>
        <p:xfrm>
          <a:off x="4688804" y="1729195"/>
          <a:ext cx="5411098" cy="458175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706042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49 cm = □ dm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5 dm 7 cm = □ cm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87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+mj-lt"/>
                        </a:rPr>
                        <a:t>10 dm = □ m</a:t>
                      </a:r>
                      <a:endParaRPr lang="en-GB" sz="16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58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818794"/>
              </p:ext>
            </p:extLst>
          </p:nvPr>
        </p:nvGraphicFramePr>
        <p:xfrm>
          <a:off x="4688804" y="1383009"/>
          <a:ext cx="5411098" cy="49279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706042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49 cm = □ dm □ cm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5 dm 7 cm = □ cm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 dm = □ 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570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50284"/>
              </p:ext>
            </p:extLst>
          </p:nvPr>
        </p:nvGraphicFramePr>
        <p:xfrm>
          <a:off x="4688804" y="1383009"/>
          <a:ext cx="5411098" cy="49279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706042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49 cm = □ dm □ cm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 dm 7 cm =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dm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10 dm = □ 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77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95517"/>
              </p:ext>
            </p:extLst>
          </p:nvPr>
        </p:nvGraphicFramePr>
        <p:xfrm>
          <a:off x="4688804" y="1383009"/>
          <a:ext cx="5411098" cy="52327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706042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49 cm = □ dm □ cm</a:t>
                      </a:r>
                      <a:endParaRPr lang="en-GB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 dm 7 cm =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dm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 dm = □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dm = 1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98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170542"/>
              </p:ext>
            </p:extLst>
          </p:nvPr>
        </p:nvGraphicFramePr>
        <p:xfrm>
          <a:off x="4797649" y="1042098"/>
          <a:ext cx="5549056" cy="55262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49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cm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10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dm 9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 dm 7 cm =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dm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 dm = □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dm = 1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782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48845"/>
              </p:ext>
            </p:extLst>
          </p:nvPr>
        </p:nvGraphicFramePr>
        <p:xfrm>
          <a:off x="4797649" y="1042098"/>
          <a:ext cx="5549056" cy="552623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49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cm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10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dm 9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 dm 7 cm =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dm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 cm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dm 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 dm = □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dm = 1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4041660" y="172919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167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59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42050" y="379317"/>
            <a:ext cx="4391191" cy="1325563"/>
          </a:xfrm>
        </p:spPr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1860205"/>
            <a:ext cx="1536919" cy="369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solidFill>
                  <a:srgbClr val="C00000"/>
                </a:solidFill>
                <a:latin typeface="+mj-lt"/>
              </a:rPr>
              <a:t>160. задатак</a:t>
            </a: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sr-Cyrl-RS" sz="18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E0990-2A27-4953-B08A-72E0198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80007"/>
              </p:ext>
            </p:extLst>
          </p:nvPr>
        </p:nvGraphicFramePr>
        <p:xfrm>
          <a:off x="6489699" y="710447"/>
          <a:ext cx="5549056" cy="58197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056">
                  <a:extLst>
                    <a:ext uri="{9D8B030D-6E8A-4147-A177-3AD203B41FA5}">
                      <a16:colId xmlns:a16="http://schemas.microsoft.com/office/drawing/2014/main" val="1789155298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3689694534"/>
                    </a:ext>
                  </a:extLst>
                </a:gridCol>
              </a:tblGrid>
              <a:tr h="1673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 m 4 dm = □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m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dm + 4 dm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dm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49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cm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• 10 cm + 9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dm 9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487483"/>
                  </a:ext>
                </a:extLst>
              </a:tr>
              <a:tr h="1781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5 dm 7 cm =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dm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87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 cm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cm + 7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dm 7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319001"/>
                  </a:ext>
                </a:extLst>
              </a:tr>
              <a:tr h="1127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10 dm = □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dm = 1 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92 cm = □ dm □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 cm + 2 cm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dm 2 cm</a:t>
                      </a:r>
                    </a:p>
                  </a:txBody>
                  <a:tcPr marL="137160" marR="137160" marT="137160" marB="13716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51917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9862384-2433-43C8-B517-3A426BE092FF}"/>
              </a:ext>
            </a:extLst>
          </p:cNvPr>
          <p:cNvSpPr/>
          <p:nvPr/>
        </p:nvSpPr>
        <p:spPr>
          <a:xfrm>
            <a:off x="5770270" y="34111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>
                <a:latin typeface="+mj-lt"/>
              </a:rPr>
              <a:t>3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49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251007" y="1001015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51007" y="1001015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026552" y="89425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26552" y="894258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5857" y="3465443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3818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82681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61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055" y="2459574"/>
            <a:ext cx="4953587" cy="1938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</a:t>
            </a:r>
            <a:r>
              <a:rPr lang="en-GB" sz="1800" dirty="0">
                <a:latin typeface="+mj-lt"/>
              </a:rPr>
              <a:t>61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2 четвороугла као на слици и нацртај на једном од њих дуж такву да добијемо правоугаоник и троугао, а на другом такву да добијемо квадрат и нови четвороугао.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Picture 3" descr="A picture containing screen, crossword, tiled&#10;&#10;Description automatically generated">
            <a:extLst>
              <a:ext uri="{FF2B5EF4-FFF2-40B4-BE49-F238E27FC236}">
                <a16:creationId xmlns:a16="http://schemas.microsoft.com/office/drawing/2014/main" id="{AB9C0E98-AC06-4E60-8860-0F6FA8FA9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45" y="2459574"/>
            <a:ext cx="3848637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9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62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053" y="1830182"/>
            <a:ext cx="2709150" cy="1938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</a:t>
            </a:r>
            <a:r>
              <a:rPr lang="en-GB" sz="1800" dirty="0">
                <a:latin typeface="+mj-lt"/>
              </a:rPr>
              <a:t>61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2 четвороугла као на слици и нацртај на једном од њих дуж такву да добијемо правоугаоник и троугао, а на другом такву да добијемо квадрат и нови четвороугао.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127A266-0FD0-4BB0-B9B0-C69E0C600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808969"/>
              </p:ext>
            </p:extLst>
          </p:nvPr>
        </p:nvGraphicFramePr>
        <p:xfrm>
          <a:off x="4448907" y="233172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6EB775-DA39-4E67-9F43-04CDA306D2A2}"/>
              </a:ext>
            </a:extLst>
          </p:cNvPr>
          <p:cNvSpPr txBox="1"/>
          <p:nvPr/>
        </p:nvSpPr>
        <p:spPr>
          <a:xfrm>
            <a:off x="4833257" y="270757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6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63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053" y="1830182"/>
            <a:ext cx="2709150" cy="1938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</a:t>
            </a:r>
            <a:r>
              <a:rPr lang="en-GB" sz="1800" dirty="0">
                <a:latin typeface="+mj-lt"/>
              </a:rPr>
              <a:t>61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2 четвороугла као на слици и нацртај на једном од њих дуж такву да добијемо правоугаоник и троугао, а на другом такву да добијемо квадрат и нови четвороугао.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127A266-0FD0-4BB0-B9B0-C69E0C600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34213"/>
              </p:ext>
            </p:extLst>
          </p:nvPr>
        </p:nvGraphicFramePr>
        <p:xfrm>
          <a:off x="3222553" y="209194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6EB775-DA39-4E67-9F43-04CDA306D2A2}"/>
              </a:ext>
            </a:extLst>
          </p:cNvPr>
          <p:cNvSpPr txBox="1"/>
          <p:nvPr/>
        </p:nvSpPr>
        <p:spPr>
          <a:xfrm>
            <a:off x="3606903" y="246779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9DB602C-5C0B-4A8E-96E5-8A3967473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47404"/>
              </p:ext>
            </p:extLst>
          </p:nvPr>
        </p:nvGraphicFramePr>
        <p:xfrm>
          <a:off x="7463260" y="318922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D002B4-BBD5-4916-A13E-EE5CF02E9153}"/>
              </a:ext>
            </a:extLst>
          </p:cNvPr>
          <p:cNvSpPr txBox="1"/>
          <p:nvPr/>
        </p:nvSpPr>
        <p:spPr>
          <a:xfrm>
            <a:off x="7847610" y="356507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90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64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053" y="1830182"/>
            <a:ext cx="2709150" cy="1938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</a:t>
            </a:r>
            <a:r>
              <a:rPr lang="en-GB" sz="1800" dirty="0">
                <a:latin typeface="+mj-lt"/>
              </a:rPr>
              <a:t>61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2 четвороугла као на слици и нацртај на једном од њих дуж такву да добијемо правоугаоник и троугао, а на другом такву да добијемо квадрат и нови четвороугао.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127A266-0FD0-4BB0-B9B0-C69E0C600074}"/>
              </a:ext>
            </a:extLst>
          </p:cNvPr>
          <p:cNvGraphicFramePr>
            <a:graphicFrameLocks noGrp="1"/>
          </p:cNvGraphicFramePr>
          <p:nvPr/>
        </p:nvGraphicFramePr>
        <p:xfrm>
          <a:off x="3222553" y="209194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6EB775-DA39-4E67-9F43-04CDA306D2A2}"/>
              </a:ext>
            </a:extLst>
          </p:cNvPr>
          <p:cNvSpPr txBox="1"/>
          <p:nvPr/>
        </p:nvSpPr>
        <p:spPr>
          <a:xfrm>
            <a:off x="3606903" y="246779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9DB602C-5C0B-4A8E-96E5-8A3967473952}"/>
              </a:ext>
            </a:extLst>
          </p:cNvPr>
          <p:cNvGraphicFramePr>
            <a:graphicFrameLocks noGrp="1"/>
          </p:cNvGraphicFramePr>
          <p:nvPr/>
        </p:nvGraphicFramePr>
        <p:xfrm>
          <a:off x="7463260" y="318922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D002B4-BBD5-4916-A13E-EE5CF02E9153}"/>
              </a:ext>
            </a:extLst>
          </p:cNvPr>
          <p:cNvSpPr txBox="1"/>
          <p:nvPr/>
        </p:nvSpPr>
        <p:spPr>
          <a:xfrm>
            <a:off x="7847610" y="356507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AC55BD-5B94-4E24-A261-E69ACCE49766}"/>
              </a:ext>
            </a:extLst>
          </p:cNvPr>
          <p:cNvCxnSpPr/>
          <p:nvPr/>
        </p:nvCxnSpPr>
        <p:spPr>
          <a:xfrm flipV="1">
            <a:off x="6096000" y="2467794"/>
            <a:ext cx="0" cy="14725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00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65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053" y="1830182"/>
            <a:ext cx="2709150" cy="1938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800" dirty="0">
                <a:latin typeface="+mj-lt"/>
              </a:rPr>
              <a:t>1</a:t>
            </a:r>
            <a:r>
              <a:rPr lang="en-GB" sz="1800" dirty="0">
                <a:latin typeface="+mj-lt"/>
              </a:rPr>
              <a:t>61</a:t>
            </a:r>
            <a:r>
              <a:rPr lang="sr-Cyrl-RS" sz="18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800" dirty="0">
                <a:latin typeface="+mj-lt"/>
              </a:rPr>
              <a:t>Нацртај 2 четвороугла као на слици и нацртај на једном од њих дуж такву да добијемо правоугаоник и троугао, а на другом такву да добијемо квадрат и нови четвороугао.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C127A266-0FD0-4BB0-B9B0-C69E0C600074}"/>
              </a:ext>
            </a:extLst>
          </p:cNvPr>
          <p:cNvGraphicFramePr>
            <a:graphicFrameLocks noGrp="1"/>
          </p:cNvGraphicFramePr>
          <p:nvPr/>
        </p:nvGraphicFramePr>
        <p:xfrm>
          <a:off x="3222553" y="209194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6EB775-DA39-4E67-9F43-04CDA306D2A2}"/>
              </a:ext>
            </a:extLst>
          </p:cNvPr>
          <p:cNvSpPr txBox="1"/>
          <p:nvPr/>
        </p:nvSpPr>
        <p:spPr>
          <a:xfrm>
            <a:off x="3606903" y="246779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9DB602C-5C0B-4A8E-96E5-8A3967473952}"/>
              </a:ext>
            </a:extLst>
          </p:cNvPr>
          <p:cNvGraphicFramePr>
            <a:graphicFrameLocks noGrp="1"/>
          </p:cNvGraphicFramePr>
          <p:nvPr/>
        </p:nvGraphicFramePr>
        <p:xfrm>
          <a:off x="7463260" y="3189220"/>
          <a:ext cx="3960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7059905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491075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03186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2950952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6490877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131326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378610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68188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974148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655823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804270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6647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53694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7360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222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6103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7950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9D002B4-BBD5-4916-A13E-EE5CF02E9153}"/>
              </a:ext>
            </a:extLst>
          </p:cNvPr>
          <p:cNvSpPr txBox="1"/>
          <p:nvPr/>
        </p:nvSpPr>
        <p:spPr>
          <a:xfrm>
            <a:off x="7847610" y="3565074"/>
            <a:ext cx="3206338" cy="1472540"/>
          </a:xfrm>
          <a:custGeom>
            <a:avLst/>
            <a:gdLst>
              <a:gd name="connsiteX0" fmla="*/ 0 w 3206338"/>
              <a:gd name="connsiteY0" fmla="*/ 0 h 1436914"/>
              <a:gd name="connsiteX1" fmla="*/ 3206338 w 3206338"/>
              <a:gd name="connsiteY1" fmla="*/ 0 h 1436914"/>
              <a:gd name="connsiteX2" fmla="*/ 3206338 w 3206338"/>
              <a:gd name="connsiteY2" fmla="*/ 1436914 h 1436914"/>
              <a:gd name="connsiteX3" fmla="*/ 0 w 3206338"/>
              <a:gd name="connsiteY3" fmla="*/ 1436914 h 1436914"/>
              <a:gd name="connsiteX4" fmla="*/ 0 w 3206338"/>
              <a:gd name="connsiteY4" fmla="*/ 0 h 1436914"/>
              <a:gd name="connsiteX0" fmla="*/ 0 w 3206338"/>
              <a:gd name="connsiteY0" fmla="*/ 0 h 1472540"/>
              <a:gd name="connsiteX1" fmla="*/ 3206338 w 3206338"/>
              <a:gd name="connsiteY1" fmla="*/ 0 h 1472540"/>
              <a:gd name="connsiteX2" fmla="*/ 2493818 w 3206338"/>
              <a:gd name="connsiteY2" fmla="*/ 1472540 h 1472540"/>
              <a:gd name="connsiteX3" fmla="*/ 0 w 3206338"/>
              <a:gd name="connsiteY3" fmla="*/ 1436914 h 1472540"/>
              <a:gd name="connsiteX4" fmla="*/ 0 w 3206338"/>
              <a:gd name="connsiteY4" fmla="*/ 0 h 14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338" h="1472540">
                <a:moveTo>
                  <a:pt x="0" y="0"/>
                </a:moveTo>
                <a:lnTo>
                  <a:pt x="3206338" y="0"/>
                </a:lnTo>
                <a:lnTo>
                  <a:pt x="2493818" y="1472540"/>
                </a:lnTo>
                <a:lnTo>
                  <a:pt x="0" y="14369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AC55BD-5B94-4E24-A261-E69ACCE49766}"/>
              </a:ext>
            </a:extLst>
          </p:cNvPr>
          <p:cNvCxnSpPr/>
          <p:nvPr/>
        </p:nvCxnSpPr>
        <p:spPr>
          <a:xfrm flipV="1">
            <a:off x="6096000" y="2467794"/>
            <a:ext cx="0" cy="14725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470E4C-90BA-45CD-9A81-3A5C319D2544}"/>
              </a:ext>
            </a:extLst>
          </p:cNvPr>
          <p:cNvCxnSpPr>
            <a:cxnSpLocks/>
          </p:cNvCxnSpPr>
          <p:nvPr/>
        </p:nvCxnSpPr>
        <p:spPr>
          <a:xfrm>
            <a:off x="9262753" y="3565074"/>
            <a:ext cx="0" cy="14819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1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475901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3579048"/>
                  </p:ext>
                </p:extLst>
              </p:nvPr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206943"/>
                  </p:ext>
                </p:extLst>
              </p:nvPr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25857" y="3465443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0869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13194651" y="1409519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64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76BFE-21A2-4777-8723-C26D8587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6EE3239-F54C-4993-91AB-5332FF47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/>
              <a:t>Дељење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82DD-9624-4BCB-A575-3089EEC0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81" y="1836428"/>
            <a:ext cx="3365664" cy="3078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>
                <a:latin typeface="+mj-lt"/>
              </a:rPr>
              <a:t>15</a:t>
            </a:r>
            <a:r>
              <a:rPr lang="en-GB" sz="1600" dirty="0">
                <a:latin typeface="+mj-lt"/>
              </a:rPr>
              <a:t>6</a:t>
            </a:r>
            <a:r>
              <a:rPr lang="sr-Cyrl-RS" sz="1600" dirty="0">
                <a:latin typeface="+mj-lt"/>
              </a:rPr>
              <a:t>. задатак</a:t>
            </a: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Нацртај за сваки задатак слику и реши задатке: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1. </a:t>
            </a:r>
            <a:r>
              <a:rPr lang="sr-Cyrl-RS" sz="1600" dirty="0">
                <a:solidFill>
                  <a:srgbClr val="C00000"/>
                </a:solidFill>
                <a:latin typeface="+mj-lt"/>
              </a:rPr>
              <a:t>Поделити 6 коцкица шећера на шоље са чајем тако да у сваку шољу ставимо по 2 коцкице. На колико шоља је подељен шећер?</a:t>
            </a:r>
            <a:endParaRPr lang="en-GB" sz="1600" dirty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r-Cyrl-RS" sz="1600" dirty="0">
                <a:latin typeface="+mj-lt"/>
              </a:rPr>
              <a:t>2. Од 12 ротквица направљени су гроздови, по 6 у сваком. Колико гроздова смо добили?</a:t>
            </a:r>
            <a:endParaRPr lang="en-GB" sz="1600" dirty="0">
              <a:latin typeface="+mj-lt"/>
            </a:endParaRP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7" name="Graphic 6" descr="Tea">
            <a:extLst>
              <a:ext uri="{FF2B5EF4-FFF2-40B4-BE49-F238E27FC236}">
                <a16:creationId xmlns:a16="http://schemas.microsoft.com/office/drawing/2014/main" id="{B0516E9B-E62B-41D3-A507-7DF82B6A3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43739" y="4328821"/>
            <a:ext cx="2341684" cy="23416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3096" y="270093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59FB958F-8978-4CCF-B853-91732CC05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33096" y="270093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08641" y="259417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33C8789F-9F3B-4914-BCE0-B7FC42FF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8641" y="2594177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58147" y="4435578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2787487C-C6BA-4F34-B457-B550C99E45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8147" y="4435578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692" y="4328821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7FA0A77F-2AF5-4D10-900B-DCFA2FB66A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3692" y="4328821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7054" y="2369504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id="{1586BCAB-1EC2-44E1-A44E-55D74428B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7054" y="2369504"/>
                <a:ext cx="743568" cy="662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2599" y="2262747"/>
              <a:ext cx="743568" cy="66286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43568" cy="662860"/>
                    </a:xfrm>
                    <a:prstGeom prst="rect">
                      <a:avLst/>
                    </a:prstGeom>
                  </am3d:spPr>
                  <am3d:camera>
                    <am3d:pos x="0" y="0" z="774535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874781" d="1000000"/>
                    <am3d:preTrans dx="280543836" dy="-83749285" dz="-202928329"/>
                    <am3d:scale>
                      <am3d:sx n="1000000" d="1000000"/>
                      <am3d:sy n="1000000" d="1000000"/>
                      <am3d:sz n="1000000" d="1000000"/>
                    </am3d:scale>
                    <am3d:rot ax="3285754" ay="-80550" az="-11397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76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id="{7D362BB1-871E-497C-A815-5388B9FFE4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2599" y="2262747"/>
                <a:ext cx="743568" cy="6628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phic 14" descr="Tea">
            <a:extLst>
              <a:ext uri="{FF2B5EF4-FFF2-40B4-BE49-F238E27FC236}">
                <a16:creationId xmlns:a16="http://schemas.microsoft.com/office/drawing/2014/main" id="{F2A14F9A-5154-49E6-9513-EFA3EB215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9771" y="836450"/>
            <a:ext cx="2341684" cy="2341684"/>
          </a:xfrm>
          <a:prstGeom prst="rect">
            <a:avLst/>
          </a:prstGeom>
        </p:spPr>
      </p:pic>
      <p:pic>
        <p:nvPicPr>
          <p:cNvPr id="16" name="Graphic 15" descr="Tea">
            <a:extLst>
              <a:ext uri="{FF2B5EF4-FFF2-40B4-BE49-F238E27FC236}">
                <a16:creationId xmlns:a16="http://schemas.microsoft.com/office/drawing/2014/main" id="{9D1EDD39-960C-48D2-B84E-63282C88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6075" y="2925607"/>
            <a:ext cx="2341684" cy="234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06C25-1E01-4302-A9E9-1EABBE864277}"/>
              </a:ext>
            </a:extLst>
          </p:cNvPr>
          <p:cNvSpPr txBox="1"/>
          <p:nvPr/>
        </p:nvSpPr>
        <p:spPr>
          <a:xfrm>
            <a:off x="5358665" y="5168835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EB337-D434-4189-BD60-961F46D32255}"/>
              </a:ext>
            </a:extLst>
          </p:cNvPr>
          <p:cNvSpPr txBox="1"/>
          <p:nvPr/>
        </p:nvSpPr>
        <p:spPr>
          <a:xfrm>
            <a:off x="8830400" y="3033701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C1751-8329-4777-B956-8C83CA15669F}"/>
              </a:ext>
            </a:extLst>
          </p:cNvPr>
          <p:cNvSpPr txBox="1"/>
          <p:nvPr/>
        </p:nvSpPr>
        <p:spPr>
          <a:xfrm>
            <a:off x="12924045" y="1823340"/>
            <a:ext cx="439387" cy="36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09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4161</Words>
  <Application>Microsoft Office PowerPoint</Application>
  <PresentationFormat>Widescreen</PresentationFormat>
  <Paragraphs>847</Paragraphs>
  <Slides>66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Comic Sans MS</vt:lpstr>
      <vt:lpstr>Franklin Gothic Book</vt:lpstr>
      <vt:lpstr>Office Theme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Дељење</vt:lpstr>
      <vt:lpstr>Браво !</vt:lpstr>
      <vt:lpstr>Дељење</vt:lpstr>
      <vt:lpstr>Дељење</vt:lpstr>
      <vt:lpstr>Дељење</vt:lpstr>
      <vt:lpstr>Дељење</vt:lpstr>
      <vt:lpstr>Дељење</vt:lpstr>
      <vt:lpstr>Браво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2020-06-02T11:24:37Z</dcterms:created>
  <dcterms:modified xsi:type="dcterms:W3CDTF">2020-08-20T20:10:08Z</dcterms:modified>
</cp:coreProperties>
</file>